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188484F-A2D3-4F33-B537-2292D11555E5}" type="datetimeFigureOut">
              <a:rPr lang="en-US" smtClean="0"/>
              <a:pPr/>
              <a:t>13/08/2020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FA044A1-3F28-402F-AF65-DCB50CFE24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88484F-A2D3-4F33-B537-2292D11555E5}" type="datetimeFigureOut">
              <a:rPr lang="en-US" smtClean="0"/>
              <a:pPr/>
              <a:t>13/08/2020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A044A1-3F28-402F-AF65-DCB50CFE24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88484F-A2D3-4F33-B537-2292D11555E5}" type="datetimeFigureOut">
              <a:rPr lang="en-US" smtClean="0"/>
              <a:pPr/>
              <a:t>13/08/2020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A044A1-3F28-402F-AF65-DCB50CFE24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88484F-A2D3-4F33-B537-2292D11555E5}" type="datetimeFigureOut">
              <a:rPr lang="en-US" smtClean="0"/>
              <a:pPr/>
              <a:t>13/08/2020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A044A1-3F28-402F-AF65-DCB50CFE244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188484F-A2D3-4F33-B537-2292D11555E5}" type="datetimeFigureOut">
              <a:rPr lang="en-US" smtClean="0"/>
              <a:pPr/>
              <a:t>13/08/2020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A044A1-3F28-402F-AF65-DCB50CFE244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88484F-A2D3-4F33-B537-2292D11555E5}" type="datetimeFigureOut">
              <a:rPr lang="en-US" smtClean="0"/>
              <a:pPr/>
              <a:t>13/08/2020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FA044A1-3F28-402F-AF65-DCB50CFE244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188484F-A2D3-4F33-B537-2292D11555E5}" type="datetimeFigureOut">
              <a:rPr lang="en-US" smtClean="0"/>
              <a:pPr/>
              <a:t>13/08/2020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FA044A1-3F28-402F-AF65-DCB50CFE24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188484F-A2D3-4F33-B537-2292D11555E5}" type="datetimeFigureOut">
              <a:rPr lang="en-US" smtClean="0"/>
              <a:pPr/>
              <a:t>13/08/2020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FA044A1-3F28-402F-AF65-DCB50CFE244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188484F-A2D3-4F33-B537-2292D11555E5}" type="datetimeFigureOut">
              <a:rPr lang="en-US" smtClean="0"/>
              <a:pPr/>
              <a:t>13/08/2020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FA044A1-3F28-402F-AF65-DCB50CFE24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188484F-A2D3-4F33-B537-2292D11555E5}" type="datetimeFigureOut">
              <a:rPr lang="en-US" smtClean="0"/>
              <a:pPr/>
              <a:t>13/08/2020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FA044A1-3F28-402F-AF65-DCB50CFE24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188484F-A2D3-4F33-B537-2292D11555E5}" type="datetimeFigureOut">
              <a:rPr lang="en-US" smtClean="0"/>
              <a:pPr/>
              <a:t>13/08/2020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FA044A1-3F28-402F-AF65-DCB50CFE244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188484F-A2D3-4F33-B537-2292D11555E5}" type="datetimeFigureOut">
              <a:rPr lang="en-US" smtClean="0"/>
              <a:pPr/>
              <a:t>13/08/2020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FA044A1-3F28-402F-AF65-DCB50CFE24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0"/>
            <a:ext cx="7772400" cy="1470025"/>
          </a:xfrm>
        </p:spPr>
        <p:txBody>
          <a:bodyPr>
            <a:noAutofit/>
          </a:bodyPr>
          <a:lstStyle/>
          <a:p>
            <a:r>
              <a:rPr lang="en-US" sz="3200" dirty="0" smtClean="0">
                <a:solidFill>
                  <a:srgbClr val="0070C0"/>
                </a:solidFill>
              </a:rPr>
              <a:t>Lecture – 3</a:t>
            </a:r>
            <a:br>
              <a:rPr lang="en-US" sz="3200" dirty="0" smtClean="0">
                <a:solidFill>
                  <a:srgbClr val="0070C0"/>
                </a:solidFill>
              </a:rPr>
            </a:br>
            <a:r>
              <a:rPr lang="en-US" sz="3200" dirty="0" smtClean="0">
                <a:solidFill>
                  <a:srgbClr val="0070C0"/>
                </a:solidFill>
              </a:rPr>
              <a:t>B.Sc. III </a:t>
            </a:r>
            <a:br>
              <a:rPr lang="en-US" sz="3200" dirty="0" smtClean="0">
                <a:solidFill>
                  <a:srgbClr val="0070C0"/>
                </a:solidFill>
              </a:rPr>
            </a:br>
            <a:r>
              <a:rPr lang="en-US" sz="3200" dirty="0" smtClean="0"/>
              <a:t>Subject- Physics [ </a:t>
            </a:r>
            <a:r>
              <a:rPr lang="en-US" sz="3200" dirty="0" err="1" smtClean="0"/>
              <a:t>Seme</a:t>
            </a:r>
            <a:r>
              <a:rPr lang="en-US" sz="3200" dirty="0" smtClean="0"/>
              <a:t> – V ]</a:t>
            </a:r>
            <a:endParaRPr lang="en-US" sz="3200" dirty="0"/>
          </a:p>
        </p:txBody>
      </p:sp>
      <p:sp>
        <p:nvSpPr>
          <p:cNvPr id="3" name="Subtitle 2"/>
          <p:cNvSpPr>
            <a:spLocks noGrp="1"/>
          </p:cNvSpPr>
          <p:nvPr>
            <p:ph type="subTitle" idx="1"/>
          </p:nvPr>
        </p:nvSpPr>
        <p:spPr>
          <a:xfrm>
            <a:off x="1371600" y="3581400"/>
            <a:ext cx="7239000" cy="1752600"/>
          </a:xfrm>
        </p:spPr>
        <p:txBody>
          <a:bodyPr>
            <a:normAutofit fontScale="85000" lnSpcReduction="20000"/>
          </a:bodyPr>
          <a:lstStyle/>
          <a:p>
            <a:r>
              <a:rPr lang="en-US" dirty="0" smtClean="0">
                <a:solidFill>
                  <a:srgbClr val="FF0000"/>
                </a:solidFill>
              </a:rPr>
              <a:t>Dr. </a:t>
            </a:r>
            <a:r>
              <a:rPr lang="en-US" dirty="0" err="1" smtClean="0">
                <a:solidFill>
                  <a:srgbClr val="FF0000"/>
                </a:solidFill>
              </a:rPr>
              <a:t>Devidas</a:t>
            </a:r>
            <a:r>
              <a:rPr lang="en-US" dirty="0" smtClean="0">
                <a:solidFill>
                  <a:srgbClr val="FF0000"/>
                </a:solidFill>
              </a:rPr>
              <a:t> </a:t>
            </a:r>
            <a:r>
              <a:rPr lang="en-US" dirty="0" err="1" smtClean="0">
                <a:solidFill>
                  <a:srgbClr val="FF0000"/>
                </a:solidFill>
              </a:rPr>
              <a:t>Rushiji</a:t>
            </a:r>
            <a:r>
              <a:rPr lang="en-US" dirty="0" smtClean="0">
                <a:solidFill>
                  <a:srgbClr val="FF0000"/>
                </a:solidFill>
              </a:rPr>
              <a:t> </a:t>
            </a:r>
            <a:r>
              <a:rPr lang="en-US" dirty="0" err="1" smtClean="0">
                <a:solidFill>
                  <a:srgbClr val="FF0000"/>
                </a:solidFill>
              </a:rPr>
              <a:t>Bambole</a:t>
            </a:r>
            <a:r>
              <a:rPr lang="en-US" dirty="0" smtClean="0">
                <a:solidFill>
                  <a:srgbClr val="FF0000"/>
                </a:solidFill>
              </a:rPr>
              <a:t> </a:t>
            </a:r>
          </a:p>
          <a:p>
            <a:r>
              <a:rPr lang="en-US" dirty="0" smtClean="0">
                <a:solidFill>
                  <a:srgbClr val="FF0000"/>
                </a:solidFill>
              </a:rPr>
              <a:t>M. Sc. Ph. D. </a:t>
            </a:r>
          </a:p>
          <a:p>
            <a:r>
              <a:rPr lang="en-US" dirty="0" smtClean="0">
                <a:solidFill>
                  <a:srgbClr val="FF0000"/>
                </a:solidFill>
              </a:rPr>
              <a:t>Department of Physics </a:t>
            </a:r>
          </a:p>
          <a:p>
            <a:r>
              <a:rPr lang="en-US" dirty="0" err="1" smtClean="0">
                <a:solidFill>
                  <a:srgbClr val="FF0000"/>
                </a:solidFill>
              </a:rPr>
              <a:t>Matoshree</a:t>
            </a:r>
            <a:r>
              <a:rPr lang="en-US" dirty="0" smtClean="0">
                <a:solidFill>
                  <a:srgbClr val="FF0000"/>
                </a:solidFill>
              </a:rPr>
              <a:t> </a:t>
            </a:r>
            <a:r>
              <a:rPr lang="en-US" dirty="0" err="1" smtClean="0">
                <a:solidFill>
                  <a:srgbClr val="FF0000"/>
                </a:solidFill>
              </a:rPr>
              <a:t>Vimalabai</a:t>
            </a:r>
            <a:r>
              <a:rPr lang="en-US" dirty="0" smtClean="0">
                <a:solidFill>
                  <a:srgbClr val="FF0000"/>
                </a:solidFill>
              </a:rPr>
              <a:t> </a:t>
            </a:r>
            <a:r>
              <a:rPr lang="en-US" dirty="0" err="1" smtClean="0">
                <a:solidFill>
                  <a:srgbClr val="FF0000"/>
                </a:solidFill>
              </a:rPr>
              <a:t>Deshmukh</a:t>
            </a:r>
            <a:r>
              <a:rPr lang="en-US" dirty="0" smtClean="0">
                <a:solidFill>
                  <a:srgbClr val="FF0000"/>
                </a:solidFill>
              </a:rPr>
              <a:t>, </a:t>
            </a:r>
            <a:r>
              <a:rPr lang="en-US" dirty="0" err="1" smtClean="0">
                <a:solidFill>
                  <a:srgbClr val="FF0000"/>
                </a:solidFill>
              </a:rPr>
              <a:t>Mahavidyalaya</a:t>
            </a:r>
            <a:r>
              <a:rPr lang="en-US" dirty="0" smtClean="0">
                <a:solidFill>
                  <a:srgbClr val="FF0000"/>
                </a:solidFill>
              </a:rPr>
              <a:t>, Amravati.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077200" cy="6324600"/>
          </a:xfrm>
        </p:spPr>
        <p:txBody>
          <a:bodyPr>
            <a:noAutofit/>
          </a:bodyPr>
          <a:lstStyle/>
          <a:p>
            <a:r>
              <a:rPr lang="en-US" sz="1800" b="1" dirty="0" smtClean="0"/>
              <a:t>Planck’s quantum theory for explanation the black body spectrum:</a:t>
            </a:r>
            <a:endParaRPr lang="en-US" sz="1800" dirty="0" smtClean="0"/>
          </a:p>
          <a:p>
            <a:pPr>
              <a:buNone/>
            </a:pPr>
            <a:r>
              <a:rPr lang="en-US" sz="1600" dirty="0" smtClean="0"/>
              <a:t>              At about 1900, Max Planck explains the black body spectrum. He proposed that - the classical idea that each frequency of vibration should have the same energy must be wrong. Instead, he said that energy is not shared equally by electrons that vibrate with different frequencies. Planck said that energy comes in bunch. He called a bunch of energy a </a:t>
            </a:r>
            <a:r>
              <a:rPr lang="en-US" sz="1600" b="1" dirty="0" smtClean="0"/>
              <a:t>quantum</a:t>
            </a:r>
            <a:r>
              <a:rPr lang="en-US" sz="1600" dirty="0" smtClean="0"/>
              <a:t>. The size of a bunch of energy --- a quantum --- depends on the frequency of vibration. This is the Planck's rule for a quantum of energy for a vibrating electron:</a:t>
            </a:r>
          </a:p>
          <a:p>
            <a:pPr>
              <a:buNone/>
            </a:pPr>
            <a:r>
              <a:rPr lang="en-US" sz="1600" dirty="0" smtClean="0"/>
              <a:t>Energy of a quantum = (Planck's constant) x (frequency of vibration)</a:t>
            </a:r>
          </a:p>
          <a:p>
            <a:pPr>
              <a:buNone/>
            </a:pPr>
            <a:r>
              <a:rPr lang="en-US" sz="1600" dirty="0" smtClean="0"/>
              <a:t>or</a:t>
            </a:r>
          </a:p>
          <a:p>
            <a:pPr>
              <a:buNone/>
            </a:pPr>
            <a:r>
              <a:rPr lang="en-US" sz="1600" i="1" dirty="0" smtClean="0"/>
              <a:t>                              E</a:t>
            </a:r>
            <a:r>
              <a:rPr lang="en-US" sz="1600" dirty="0" smtClean="0"/>
              <a:t> =</a:t>
            </a:r>
            <a:r>
              <a:rPr lang="en-US" sz="1600" i="1" dirty="0" smtClean="0"/>
              <a:t> h f</a:t>
            </a:r>
            <a:endParaRPr lang="en-US" sz="1600" dirty="0" smtClean="0"/>
          </a:p>
          <a:p>
            <a:pPr>
              <a:buNone/>
            </a:pPr>
            <a:r>
              <a:rPr lang="en-US" sz="1600" dirty="0" smtClean="0"/>
              <a:t>Where,  </a:t>
            </a:r>
            <a:r>
              <a:rPr lang="en-US" sz="1600" i="1" dirty="0" smtClean="0"/>
              <a:t>h</a:t>
            </a:r>
            <a:r>
              <a:rPr lang="en-US" sz="1600" dirty="0" smtClean="0"/>
              <a:t> is called Planck's constant. Its value is about 6 x 10</a:t>
            </a:r>
            <a:r>
              <a:rPr lang="en-US" sz="1600" baseline="30000" dirty="0" smtClean="0"/>
              <a:t>-34</a:t>
            </a:r>
            <a:r>
              <a:rPr lang="en-US" sz="1600" dirty="0" smtClean="0"/>
              <a:t>.</a:t>
            </a:r>
          </a:p>
          <a:p>
            <a:pPr>
              <a:buNone/>
            </a:pPr>
            <a:r>
              <a:rPr lang="en-US" sz="1600" dirty="0" smtClean="0"/>
              <a:t> Planck said that an electron vibrating with a frequency</a:t>
            </a:r>
            <a:r>
              <a:rPr lang="en-US" sz="1600" i="1" dirty="0" smtClean="0"/>
              <a:t> f</a:t>
            </a:r>
            <a:r>
              <a:rPr lang="en-US" sz="1600" dirty="0" smtClean="0"/>
              <a:t> could only have an energy of 1 </a:t>
            </a:r>
            <a:r>
              <a:rPr lang="en-US" sz="1600" i="1" dirty="0" err="1" smtClean="0"/>
              <a:t>hf</a:t>
            </a:r>
            <a:r>
              <a:rPr lang="en-US" sz="1600" dirty="0" smtClean="0"/>
              <a:t>, 2 </a:t>
            </a:r>
            <a:r>
              <a:rPr lang="en-US" sz="1600" i="1" dirty="0" err="1" smtClean="0"/>
              <a:t>hf</a:t>
            </a:r>
            <a:r>
              <a:rPr lang="en-US" sz="1600" dirty="0" smtClean="0"/>
              <a:t>, 3 </a:t>
            </a:r>
            <a:r>
              <a:rPr lang="en-US" sz="1600" i="1" dirty="0" err="1" smtClean="0"/>
              <a:t>hf</a:t>
            </a:r>
            <a:r>
              <a:rPr lang="en-US" sz="1600" dirty="0" smtClean="0"/>
              <a:t>, 4 </a:t>
            </a:r>
            <a:r>
              <a:rPr lang="en-US" sz="1600" i="1" dirty="0" err="1" smtClean="0"/>
              <a:t>hf</a:t>
            </a:r>
            <a:r>
              <a:rPr lang="en-US" sz="1600" dirty="0" smtClean="0"/>
              <a:t>, ... .</a:t>
            </a:r>
          </a:p>
          <a:p>
            <a:pPr>
              <a:buNone/>
            </a:pPr>
            <a:r>
              <a:rPr lang="en-US" sz="1600" dirty="0" smtClean="0"/>
              <a:t>Energy of vibrating electron = (any integer) x </a:t>
            </a:r>
            <a:r>
              <a:rPr lang="en-US" sz="1600" i="1" dirty="0" smtClean="0"/>
              <a:t>h f</a:t>
            </a:r>
            <a:endParaRPr lang="en-US" sz="1600" dirty="0" smtClean="0"/>
          </a:p>
          <a:p>
            <a:pPr>
              <a:buNone/>
            </a:pPr>
            <a:r>
              <a:rPr lang="en-US" sz="1600" dirty="0" smtClean="0"/>
              <a:t>But the electron has to have </a:t>
            </a:r>
            <a:r>
              <a:rPr lang="en-US" sz="1600" i="1" dirty="0" smtClean="0"/>
              <a:t>at least</a:t>
            </a:r>
            <a:r>
              <a:rPr lang="en-US" sz="1600" dirty="0" smtClean="0"/>
              <a:t> one quantum of energy if it is going to vibrate. If it doesn't have at least energy of 1</a:t>
            </a:r>
            <a:r>
              <a:rPr lang="en-US" sz="1600" i="1" dirty="0" smtClean="0"/>
              <a:t>hf</a:t>
            </a:r>
            <a:r>
              <a:rPr lang="en-US" sz="1600" dirty="0" smtClean="0"/>
              <a:t>, it will not vibrate at all and can't produce any light</a:t>
            </a:r>
            <a:r>
              <a:rPr lang="en-US" sz="1600" dirty="0" smtClean="0"/>
              <a:t>.</a:t>
            </a:r>
            <a:r>
              <a:rPr lang="en-US" sz="1600" dirty="0" smtClean="0"/>
              <a:t> According to Planck - at high frequencies, the amount of energy in a quantum, </a:t>
            </a:r>
            <a:r>
              <a:rPr lang="en-US" sz="1600" i="1" dirty="0" err="1" smtClean="0"/>
              <a:t>hf</a:t>
            </a:r>
            <a:r>
              <a:rPr lang="en-US" sz="1600" dirty="0" smtClean="0"/>
              <a:t>, is so large that the high-frequency vibrations cannot be obtained. This is why the blackbody spectrum always becomes small at the left-hand (high frequency) side.</a:t>
            </a:r>
          </a:p>
          <a:p>
            <a:pPr>
              <a:buNone/>
            </a:pPr>
            <a:r>
              <a:rPr lang="en-US" sz="1800" dirty="0" smtClean="0"/>
              <a:t> </a:t>
            </a:r>
            <a:endParaRPr lang="en-US" sz="1800" dirty="0" smtClean="0"/>
          </a:p>
          <a:p>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382000" cy="6096000"/>
          </a:xfrm>
        </p:spPr>
        <p:txBody>
          <a:bodyPr>
            <a:normAutofit fontScale="85000" lnSpcReduction="10000"/>
          </a:bodyPr>
          <a:lstStyle/>
          <a:p>
            <a:r>
              <a:rPr lang="en-US" b="1" dirty="0" smtClean="0"/>
              <a:t>Planck’s radiation law:  </a:t>
            </a:r>
            <a:r>
              <a:rPr lang="en-US" dirty="0" smtClean="0"/>
              <a:t>The energy density E(ν) </a:t>
            </a:r>
            <a:r>
              <a:rPr lang="en-US" dirty="0" err="1" smtClean="0"/>
              <a:t>dν</a:t>
            </a:r>
            <a:r>
              <a:rPr lang="en-US" dirty="0" smtClean="0"/>
              <a:t> </a:t>
            </a:r>
            <a:r>
              <a:rPr lang="en-US" dirty="0" err="1" smtClean="0"/>
              <a:t>i</a:t>
            </a:r>
            <a:r>
              <a:rPr lang="en-US" dirty="0" smtClean="0"/>
              <a:t>. e. the amount of energy per unit volume lying between the frequencies ν and (ν + </a:t>
            </a:r>
            <a:r>
              <a:rPr lang="en-US" dirty="0" err="1" smtClean="0"/>
              <a:t>dν</a:t>
            </a:r>
            <a:r>
              <a:rPr lang="en-US" dirty="0" smtClean="0"/>
              <a:t>) is given by- </a:t>
            </a:r>
          </a:p>
          <a:p>
            <a:pPr>
              <a:buNone/>
            </a:pPr>
            <a:r>
              <a:rPr lang="en-US" dirty="0" smtClean="0"/>
              <a:t>E(ν) </a:t>
            </a:r>
            <a:r>
              <a:rPr lang="en-US" dirty="0" err="1" smtClean="0"/>
              <a:t>dν</a:t>
            </a:r>
            <a:r>
              <a:rPr lang="en-US" dirty="0" smtClean="0"/>
              <a:t> </a:t>
            </a:r>
            <a:r>
              <a:rPr lang="en-US" smtClean="0"/>
              <a:t>=  </a:t>
            </a:r>
            <a:r>
              <a:rPr lang="en-US" smtClean="0"/>
              <a:t> </a:t>
            </a:r>
            <a:endParaRPr lang="en-US" dirty="0" smtClean="0"/>
          </a:p>
          <a:p>
            <a:pPr>
              <a:buNone/>
            </a:pPr>
            <a:r>
              <a:rPr lang="en-US" b="1" dirty="0" smtClean="0"/>
              <a:t>This is known as Planck’s law.</a:t>
            </a:r>
            <a:endParaRPr lang="en-US" dirty="0" smtClean="0"/>
          </a:p>
          <a:p>
            <a:pPr>
              <a:buNone/>
            </a:pPr>
            <a:r>
              <a:rPr lang="en-US" b="1" dirty="0" smtClean="0"/>
              <a:t>Planck’s law in terms of wavelength: </a:t>
            </a:r>
            <a:endParaRPr lang="en-US" dirty="0" smtClean="0"/>
          </a:p>
          <a:p>
            <a:pPr>
              <a:buNone/>
            </a:pPr>
            <a:r>
              <a:rPr lang="en-US" b="1" dirty="0" smtClean="0"/>
              <a:t> </a:t>
            </a:r>
            <a:r>
              <a:rPr lang="en-US" dirty="0" smtClean="0"/>
              <a:t>Substitute  ν = </a:t>
            </a:r>
          </a:p>
          <a:p>
            <a:pPr>
              <a:buNone/>
            </a:pPr>
            <a:r>
              <a:rPr lang="en-US" dirty="0" smtClean="0"/>
              <a:t>                  </a:t>
            </a:r>
            <a:r>
              <a:rPr lang="en-US" dirty="0" smtClean="0"/>
              <a:t>∴ </a:t>
            </a:r>
            <a:r>
              <a:rPr lang="en-US" dirty="0" err="1" smtClean="0"/>
              <a:t>dν</a:t>
            </a:r>
            <a:r>
              <a:rPr lang="en-US" dirty="0" smtClean="0"/>
              <a:t> = - </a:t>
            </a:r>
          </a:p>
          <a:p>
            <a:pPr>
              <a:buNone/>
            </a:pPr>
            <a:r>
              <a:rPr lang="en-US" dirty="0" smtClean="0"/>
              <a:t>        ∴</a:t>
            </a:r>
            <a:r>
              <a:rPr lang="en-US" dirty="0" err="1" smtClean="0"/>
              <a:t>E</a:t>
            </a:r>
            <a:r>
              <a:rPr lang="en-US" baseline="-25000" dirty="0" err="1" smtClean="0"/>
              <a:t>λ</a:t>
            </a:r>
            <a:r>
              <a:rPr lang="en-US" dirty="0" smtClean="0"/>
              <a:t> </a:t>
            </a:r>
            <a:r>
              <a:rPr lang="en-US" dirty="0" err="1" smtClean="0"/>
              <a:t>dλ</a:t>
            </a:r>
            <a:r>
              <a:rPr lang="en-US" dirty="0" smtClean="0"/>
              <a:t> = </a:t>
            </a:r>
          </a:p>
          <a:p>
            <a:pPr>
              <a:buNone/>
            </a:pPr>
            <a:r>
              <a:rPr lang="en-US" dirty="0" smtClean="0"/>
              <a:t>│</a:t>
            </a:r>
            <a:r>
              <a:rPr lang="en-US" dirty="0" err="1" smtClean="0"/>
              <a:t>E</a:t>
            </a:r>
            <a:r>
              <a:rPr lang="en-US" baseline="-25000" dirty="0" err="1" smtClean="0"/>
              <a:t>λ</a:t>
            </a:r>
            <a:r>
              <a:rPr lang="en-US" dirty="0" smtClean="0"/>
              <a:t>│ = </a:t>
            </a:r>
          </a:p>
          <a:p>
            <a:pPr>
              <a:buNone/>
            </a:pPr>
            <a:r>
              <a:rPr lang="en-US" dirty="0" smtClean="0"/>
              <a:t>                    =             Or   </a:t>
            </a:r>
          </a:p>
          <a:p>
            <a:pPr>
              <a:buNone/>
            </a:pPr>
            <a:r>
              <a:rPr lang="en-US" dirty="0" smtClean="0"/>
              <a:t> </a:t>
            </a:r>
          </a:p>
          <a:p>
            <a:pPr>
              <a:buNone/>
            </a:pPr>
            <a:r>
              <a:rPr lang="en-US" dirty="0" smtClean="0"/>
              <a:t>This is known as Planck’s  radiation law for black body radiation in terms of wavelength. </a:t>
            </a:r>
          </a:p>
          <a:p>
            <a:pPr>
              <a:buNone/>
            </a:pPr>
            <a:r>
              <a:rPr lang="en-US" dirty="0" smtClean="0"/>
              <a:t>This law completely explains the experimental results about the distribution of energy with wavelength in the spectrum due to radiations from a black body.</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624078" indent="-514350">
              <a:buAutoNum type="arabicParenR"/>
            </a:pPr>
            <a:r>
              <a:rPr lang="en-US" dirty="0" smtClean="0"/>
              <a:t>Blackbody Radiation:</a:t>
            </a:r>
          </a:p>
          <a:p>
            <a:r>
              <a:rPr lang="en-US" dirty="0" smtClean="0"/>
              <a:t>Any object with a temperature above absolute zero emits light at all wavelengths. If the object is perfectly black (so it doesn't reflect any light), then the light emitted by the object is called as </a:t>
            </a:r>
            <a:r>
              <a:rPr lang="en-US" b="1" dirty="0" smtClean="0"/>
              <a:t>blackbody radiation</a:t>
            </a:r>
            <a:r>
              <a:rPr lang="en-US" dirty="0" smtClean="0"/>
              <a:t>.</a:t>
            </a:r>
          </a:p>
          <a:p>
            <a:pPr>
              <a:buNone/>
            </a:pPr>
            <a:r>
              <a:rPr lang="en-US" dirty="0" smtClean="0"/>
              <a:t>        The energy of blackbody radiation is not same for all wavelengths of light. The spectrum of blackbody radiation shows that some wavelengths get more energy than others. Three spectra are shown, for three different temperatures. (One of the curves is for the surface temperature of the Sun, 5770 K.)</a:t>
            </a:r>
            <a:endParaRPr lang="en-US" dirty="0"/>
          </a:p>
        </p:txBody>
      </p:sp>
      <p:sp>
        <p:nvSpPr>
          <p:cNvPr id="3" name="Title 2"/>
          <p:cNvSpPr>
            <a:spLocks noGrp="1"/>
          </p:cNvSpPr>
          <p:nvPr>
            <p:ph type="title"/>
          </p:nvPr>
        </p:nvSpPr>
        <p:spPr/>
        <p:txBody>
          <a:bodyPr>
            <a:normAutofit fontScale="90000"/>
          </a:bodyPr>
          <a:lstStyle/>
          <a:p>
            <a:r>
              <a:rPr lang="en-US" sz="3100" dirty="0" smtClean="0">
                <a:solidFill>
                  <a:srgbClr val="FF0000"/>
                </a:solidFill>
              </a:rPr>
              <a:t>THREE FAILURES OF CLASSICAL PHYSICS:</a:t>
            </a: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physics.weber.edu/carroll/honors_images/BBcurve2.bmp"/>
          <p:cNvPicPr>
            <a:picLocks noGrp="1"/>
          </p:cNvPicPr>
          <p:nvPr>
            <p:ph idx="1"/>
          </p:nvPr>
        </p:nvPicPr>
        <p:blipFill>
          <a:blip r:embed="rId2"/>
          <a:srcRect/>
          <a:stretch>
            <a:fillRect/>
          </a:stretch>
        </p:blipFill>
        <p:spPr bwMode="auto">
          <a:xfrm>
            <a:off x="1676400" y="381000"/>
            <a:ext cx="6047619" cy="4390476"/>
          </a:xfrm>
          <a:prstGeom prst="rect">
            <a:avLst/>
          </a:prstGeom>
          <a:noFill/>
          <a:ln w="9525">
            <a:noFill/>
            <a:miter lim="800000"/>
            <a:headEnd/>
            <a:tailEnd/>
          </a:ln>
        </p:spPr>
      </p:pic>
      <p:sp>
        <p:nvSpPr>
          <p:cNvPr id="1025" name="Rectangle 1"/>
          <p:cNvSpPr>
            <a:spLocks noChangeArrowheads="1"/>
          </p:cNvSpPr>
          <p:nvPr/>
        </p:nvSpPr>
        <p:spPr bwMode="auto">
          <a:xfrm>
            <a:off x="304800" y="5410200"/>
            <a:ext cx="842891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Some experimental facts about blackbody radiation are as follows: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0"/>
            <a:ext cx="8229600" cy="4525963"/>
          </a:xfrm>
        </p:spPr>
        <p:txBody>
          <a:bodyPr>
            <a:normAutofit fontScale="85000" lnSpcReduction="10000"/>
          </a:bodyPr>
          <a:lstStyle/>
          <a:p>
            <a:endParaRPr lang="en-US" dirty="0" smtClean="0"/>
          </a:p>
          <a:p>
            <a:pPr>
              <a:buNone/>
            </a:pPr>
            <a:r>
              <a:rPr lang="en-US" dirty="0" smtClean="0"/>
              <a:t>a) The blackbody spectrum depends only on the temperature of the object, and not on material of the object. An iron horseshoe, a ceramic pot, and a piece of charcoal --- all emit the same blackbody spectrum if their temperatures are the same.</a:t>
            </a:r>
          </a:p>
          <a:p>
            <a:pPr>
              <a:buNone/>
            </a:pPr>
            <a:r>
              <a:rPr lang="en-US" dirty="0" smtClean="0"/>
              <a:t>b)  As the temperature of an object increases, it emits more energy at all wavelengths.</a:t>
            </a:r>
          </a:p>
          <a:p>
            <a:pPr>
              <a:buNone/>
            </a:pPr>
            <a:r>
              <a:rPr lang="en-US" dirty="0" smtClean="0"/>
              <a:t>c) As the temperature of an object increases, the maximum energy peak of the blackbody spectrum shifts towards lower wavelength side.</a:t>
            </a:r>
          </a:p>
          <a:p>
            <a:pPr>
              <a:buNone/>
            </a:pPr>
            <a:r>
              <a:rPr lang="en-US" dirty="0" smtClean="0"/>
              <a:t>d) The blackbody spectrum always becomes small at the left-hand side (the short wavelength side).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fontScale="92500"/>
          </a:bodyPr>
          <a:lstStyle/>
          <a:p>
            <a:r>
              <a:rPr lang="en-US" b="1" dirty="0" smtClean="0"/>
              <a:t>:</a:t>
            </a:r>
            <a:r>
              <a:rPr lang="en-US" dirty="0" smtClean="0"/>
              <a:t>  Wien’s displacement law states that - As the temperature of black body is increased, the maximum energy represented by the peak of the curve shifts towards shorter wavelength side.  Mathematically,</a:t>
            </a:r>
          </a:p>
          <a:p>
            <a:pPr>
              <a:buNone/>
            </a:pPr>
            <a:r>
              <a:rPr lang="en-US" dirty="0" smtClean="0"/>
              <a:t>                                </a:t>
            </a:r>
            <a:r>
              <a:rPr lang="en-US" dirty="0" err="1" smtClean="0"/>
              <a:t>λm</a:t>
            </a:r>
            <a:r>
              <a:rPr lang="en-US" dirty="0" smtClean="0"/>
              <a:t>  α     </a:t>
            </a:r>
          </a:p>
          <a:p>
            <a:pPr>
              <a:buNone/>
            </a:pPr>
            <a:r>
              <a:rPr lang="en-US" dirty="0" smtClean="0"/>
              <a:t>                                </a:t>
            </a:r>
            <a:r>
              <a:rPr lang="en-US" dirty="0" err="1" smtClean="0"/>
              <a:t>λm</a:t>
            </a:r>
            <a:r>
              <a:rPr lang="en-US" dirty="0" smtClean="0"/>
              <a:t>   =  Constant . </a:t>
            </a:r>
          </a:p>
          <a:p>
            <a:pPr>
              <a:buNone/>
            </a:pPr>
            <a:endParaRPr lang="en-US" dirty="0" smtClean="0"/>
          </a:p>
          <a:p>
            <a:pPr>
              <a:buNone/>
            </a:pPr>
            <a:r>
              <a:rPr lang="en-US" dirty="0" smtClean="0"/>
              <a:t>                        </a:t>
            </a:r>
          </a:p>
          <a:p>
            <a:pPr>
              <a:buNone/>
            </a:pPr>
            <a:r>
              <a:rPr lang="en-US" dirty="0" smtClean="0"/>
              <a:t>  Where, </a:t>
            </a:r>
            <a:r>
              <a:rPr lang="en-US" dirty="0" err="1" smtClean="0"/>
              <a:t>λm</a:t>
            </a:r>
            <a:r>
              <a:rPr lang="en-US" dirty="0" smtClean="0"/>
              <a:t> is the wavelength having maximum energy corresponding to temperature T.</a:t>
            </a:r>
          </a:p>
          <a:p>
            <a:r>
              <a:rPr lang="en-US" dirty="0" smtClean="0">
                <a:solidFill>
                  <a:srgbClr val="FF0000"/>
                </a:solidFill>
              </a:rPr>
              <a:t>This is known as Wien’s displacement law.</a:t>
            </a:r>
          </a:p>
          <a:p>
            <a:endParaRPr lang="en-US" dirty="0"/>
          </a:p>
        </p:txBody>
      </p:sp>
      <p:sp>
        <p:nvSpPr>
          <p:cNvPr id="3" name="Title 2"/>
          <p:cNvSpPr>
            <a:spLocks noGrp="1"/>
          </p:cNvSpPr>
          <p:nvPr>
            <p:ph type="title"/>
          </p:nvPr>
        </p:nvSpPr>
        <p:spPr/>
        <p:txBody>
          <a:bodyPr/>
          <a:lstStyle/>
          <a:p>
            <a:r>
              <a:rPr lang="en-US" dirty="0" smtClean="0"/>
              <a:t>Wien’s displacement law: </a:t>
            </a:r>
            <a:endParaRPr lang="en-US" dirty="0"/>
          </a:p>
        </p:txBody>
      </p:sp>
      <p:sp>
        <p:nvSpPr>
          <p:cNvPr id="5" name="Rounded Rectangle 4"/>
          <p:cNvSpPr/>
          <p:nvPr/>
        </p:nvSpPr>
        <p:spPr>
          <a:xfrm>
            <a:off x="2590800" y="4495800"/>
            <a:ext cx="41148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λm</a:t>
            </a:r>
            <a:r>
              <a:rPr lang="en-US" dirty="0" smtClean="0"/>
              <a:t> . T = constant. </a:t>
            </a:r>
            <a:endParaRPr lang="en-US" dirty="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38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953000" y="3429000"/>
            <a:ext cx="228600" cy="428625"/>
          </a:xfrm>
          <a:prstGeom prst="rect">
            <a:avLst/>
          </a:prstGeom>
          <a:noFill/>
        </p:spPr>
      </p:pic>
      <p:sp>
        <p:nvSpPr>
          <p:cNvPr id="163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38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705600" y="3886200"/>
            <a:ext cx="114300" cy="4286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Stefan’s law: </a:t>
            </a:r>
            <a:r>
              <a:rPr lang="en-US" dirty="0" smtClean="0"/>
              <a:t>It states that - “The radiation energy E given out by a perfectly black body per second per unit area is directly proportional to the fourth power of the absolute temperature T.”    </a:t>
            </a:r>
          </a:p>
          <a:p>
            <a:pPr>
              <a:buNone/>
            </a:pPr>
            <a:r>
              <a:rPr lang="en-US" b="1" dirty="0" smtClean="0"/>
              <a:t>       </a:t>
            </a:r>
            <a:r>
              <a:rPr lang="en-US" dirty="0" err="1" smtClean="0"/>
              <a:t>i</a:t>
            </a:r>
            <a:r>
              <a:rPr lang="en-US" dirty="0" smtClean="0"/>
              <a:t>. e.</a:t>
            </a:r>
            <a:r>
              <a:rPr lang="en-US" b="1" dirty="0" smtClean="0"/>
              <a:t>     E  = σ </a:t>
            </a:r>
            <a:r>
              <a:rPr lang="en-US" dirty="0" smtClean="0"/>
              <a:t>                                                  </a:t>
            </a:r>
          </a:p>
          <a:p>
            <a:pPr>
              <a:buNone/>
            </a:pPr>
            <a:r>
              <a:rPr lang="en-US" dirty="0" smtClean="0"/>
              <a:t>Where, σ is a constant called Stefan’s constant</a:t>
            </a:r>
          </a:p>
          <a:p>
            <a:r>
              <a:rPr lang="en-US" dirty="0" smtClean="0"/>
              <a:t>The value of σ = 5.67 x      </a:t>
            </a:r>
            <a:endParaRPr lang="en-US" dirty="0"/>
          </a:p>
        </p:txBody>
      </p:sp>
      <p:sp>
        <p:nvSpPr>
          <p:cNvPr id="3" name="Title 2"/>
          <p:cNvSpPr>
            <a:spLocks noGrp="1"/>
          </p:cNvSpPr>
          <p:nvPr>
            <p:ph type="title"/>
          </p:nvPr>
        </p:nvSpPr>
        <p:spPr/>
        <p:txBody>
          <a:bodyPr/>
          <a:lstStyle/>
          <a:p>
            <a:r>
              <a:rPr lang="en-US" dirty="0" smtClean="0"/>
              <a:t>Stefan’s law:</a:t>
            </a:r>
            <a:endParaRPr lang="en-US" dirty="0"/>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3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657600" y="3657600"/>
            <a:ext cx="304800" cy="396240"/>
          </a:xfrm>
          <a:prstGeom prst="rect">
            <a:avLst/>
          </a:prstGeom>
          <a:noFill/>
        </p:spPr>
      </p:pic>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3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876800" y="4572000"/>
            <a:ext cx="475488" cy="304800"/>
          </a:xfrm>
          <a:prstGeom prst="rect">
            <a:avLst/>
          </a:prstGeom>
          <a:noFill/>
        </p:spPr>
      </p:pic>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37"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410200" y="4572000"/>
            <a:ext cx="1024128" cy="304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states that</a:t>
            </a:r>
            <a:r>
              <a:rPr lang="en-US" b="1" dirty="0" smtClean="0"/>
              <a:t> - </a:t>
            </a:r>
            <a:r>
              <a:rPr lang="en-US" dirty="0" smtClean="0"/>
              <a:t>The energy density </a:t>
            </a:r>
            <a:r>
              <a:rPr lang="en-US" dirty="0" err="1" smtClean="0"/>
              <a:t>E</a:t>
            </a:r>
            <a:r>
              <a:rPr lang="en-US" b="1" baseline="-25000" dirty="0" err="1" smtClean="0"/>
              <a:t>λ</a:t>
            </a:r>
            <a:r>
              <a:rPr lang="en-US" dirty="0" smtClean="0"/>
              <a:t> </a:t>
            </a:r>
            <a:r>
              <a:rPr lang="en-US" dirty="0" err="1" smtClean="0"/>
              <a:t>dλ</a:t>
            </a:r>
            <a:r>
              <a:rPr lang="en-US" dirty="0" smtClean="0"/>
              <a:t> </a:t>
            </a:r>
            <a:r>
              <a:rPr lang="en-US" dirty="0" err="1" smtClean="0"/>
              <a:t>i</a:t>
            </a:r>
            <a:r>
              <a:rPr lang="en-US" dirty="0" smtClean="0"/>
              <a:t>. e. the amount of energy per unit volume lying between the wavelengths λ and (λ + </a:t>
            </a:r>
            <a:r>
              <a:rPr lang="en-US" dirty="0" err="1" smtClean="0"/>
              <a:t>dλ</a:t>
            </a:r>
            <a:r>
              <a:rPr lang="en-US" dirty="0" smtClean="0"/>
              <a:t>) is given by -</a:t>
            </a:r>
          </a:p>
          <a:p>
            <a:pPr>
              <a:buNone/>
            </a:pPr>
            <a:r>
              <a:rPr lang="en-US" dirty="0" smtClean="0"/>
              <a:t>                  </a:t>
            </a:r>
            <a:r>
              <a:rPr lang="en-US" dirty="0" err="1" smtClean="0"/>
              <a:t>E</a:t>
            </a:r>
            <a:r>
              <a:rPr lang="en-US" baseline="-25000" dirty="0" err="1" smtClean="0"/>
              <a:t>λ</a:t>
            </a:r>
            <a:r>
              <a:rPr lang="en-US" dirty="0" smtClean="0"/>
              <a:t> </a:t>
            </a:r>
            <a:r>
              <a:rPr lang="en-US" dirty="0" err="1" smtClean="0"/>
              <a:t>dλ</a:t>
            </a:r>
            <a:r>
              <a:rPr lang="en-US" dirty="0" smtClean="0"/>
              <a:t> = A               </a:t>
            </a:r>
            <a:r>
              <a:rPr lang="en-US" dirty="0" err="1" smtClean="0"/>
              <a:t>dλ</a:t>
            </a:r>
            <a:r>
              <a:rPr lang="en-US" dirty="0" smtClean="0"/>
              <a:t>       </a:t>
            </a:r>
          </a:p>
          <a:p>
            <a:pPr>
              <a:buNone/>
            </a:pPr>
            <a:r>
              <a:rPr lang="en-US" dirty="0" smtClean="0">
                <a:solidFill>
                  <a:srgbClr val="FF0000"/>
                </a:solidFill>
              </a:rPr>
              <a:t>       This equation is called as Wien’s radiation law.</a:t>
            </a:r>
          </a:p>
          <a:p>
            <a:pPr>
              <a:buNone/>
            </a:pPr>
            <a:r>
              <a:rPr lang="en-US" dirty="0" smtClean="0"/>
              <a:t>This law is true for short wavelengths only.</a:t>
            </a:r>
          </a:p>
          <a:p>
            <a:pPr>
              <a:buNone/>
            </a:pPr>
            <a:endParaRPr lang="en-US" dirty="0"/>
          </a:p>
        </p:txBody>
      </p:sp>
      <p:sp>
        <p:nvSpPr>
          <p:cNvPr id="3" name="Title 2"/>
          <p:cNvSpPr>
            <a:spLocks noGrp="1"/>
          </p:cNvSpPr>
          <p:nvPr>
            <p:ph type="title"/>
          </p:nvPr>
        </p:nvSpPr>
        <p:spPr/>
        <p:txBody>
          <a:bodyPr/>
          <a:lstStyle/>
          <a:p>
            <a:r>
              <a:rPr lang="en-US" dirty="0" smtClean="0"/>
              <a:t>Wien’s radiation law:</a:t>
            </a:r>
            <a:endParaRPr lang="en-US" dirty="0"/>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5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267200" y="3200400"/>
            <a:ext cx="533400" cy="495300"/>
          </a:xfrm>
          <a:prstGeom prst="rect">
            <a:avLst/>
          </a:prstGeom>
          <a:noFill/>
        </p:spPr>
      </p:pic>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5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876800" y="3048000"/>
            <a:ext cx="685800" cy="58293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fontScale="85000" lnSpcReduction="20000"/>
          </a:bodyPr>
          <a:lstStyle/>
          <a:p>
            <a:r>
              <a:rPr lang="en-US" dirty="0" smtClean="0"/>
              <a:t>Rayleigh-jeans tried to determine the relation for the distribution of energy with wavelength by assuming that- the electromagnetic radiation emitted by a black body continuously vary in wavelength from zero to infinity. This radiation is considered to be monochromatic wave trains and the number of such wave trains within the range λ and λ + </a:t>
            </a:r>
            <a:r>
              <a:rPr lang="en-US" dirty="0" err="1" smtClean="0"/>
              <a:t>dλ</a:t>
            </a:r>
            <a:r>
              <a:rPr lang="en-US" dirty="0" smtClean="0"/>
              <a:t> is determined by law of probability. </a:t>
            </a:r>
          </a:p>
          <a:p>
            <a:pPr>
              <a:buNone/>
            </a:pPr>
            <a:r>
              <a:rPr lang="en-US" dirty="0" smtClean="0"/>
              <a:t>        The expression comes out to be –</a:t>
            </a:r>
          </a:p>
          <a:p>
            <a:endParaRPr lang="en-US" dirty="0" smtClean="0"/>
          </a:p>
          <a:p>
            <a:pPr>
              <a:buNone/>
            </a:pPr>
            <a:r>
              <a:rPr lang="en-US" b="1" dirty="0" smtClean="0"/>
              <a:t>                         </a:t>
            </a:r>
            <a:r>
              <a:rPr lang="en-US" b="1" dirty="0" err="1" smtClean="0"/>
              <a:t>dE</a:t>
            </a:r>
            <a:r>
              <a:rPr lang="en-US" b="1" dirty="0" smtClean="0"/>
              <a:t> = 8π        </a:t>
            </a:r>
            <a:r>
              <a:rPr lang="en-US" b="1" dirty="0" err="1" smtClean="0"/>
              <a:t>kT</a:t>
            </a:r>
            <a:r>
              <a:rPr lang="en-US" b="1" dirty="0" smtClean="0"/>
              <a:t> </a:t>
            </a:r>
            <a:r>
              <a:rPr lang="en-US" b="1" dirty="0" err="1" smtClean="0"/>
              <a:t>dλ</a:t>
            </a:r>
            <a:endParaRPr lang="en-US" dirty="0" smtClean="0"/>
          </a:p>
          <a:p>
            <a:pPr>
              <a:buNone/>
            </a:pPr>
            <a:endParaRPr lang="en-US" dirty="0" smtClean="0"/>
          </a:p>
          <a:p>
            <a:pPr>
              <a:buNone/>
            </a:pPr>
            <a:r>
              <a:rPr lang="en-US" b="1" dirty="0" smtClean="0">
                <a:solidFill>
                  <a:srgbClr val="FF0000"/>
                </a:solidFill>
              </a:rPr>
              <a:t>This equation is known as Rayleigh-Jeans law.</a:t>
            </a:r>
            <a:endParaRPr lang="en-US" dirty="0" smtClean="0">
              <a:solidFill>
                <a:srgbClr val="FF0000"/>
              </a:solidFill>
            </a:endParaRPr>
          </a:p>
          <a:p>
            <a:pPr>
              <a:buNone/>
            </a:pPr>
            <a:r>
              <a:rPr lang="en-US" dirty="0" smtClean="0"/>
              <a:t>This law agrees with experimental results for long wavelengths only.</a:t>
            </a:r>
            <a:endParaRPr lang="en-US" dirty="0"/>
          </a:p>
        </p:txBody>
      </p:sp>
      <p:sp>
        <p:nvSpPr>
          <p:cNvPr id="3" name="Title 2"/>
          <p:cNvSpPr>
            <a:spLocks noGrp="1"/>
          </p:cNvSpPr>
          <p:nvPr>
            <p:ph type="title"/>
          </p:nvPr>
        </p:nvSpPr>
        <p:spPr>
          <a:xfrm>
            <a:off x="457200" y="274638"/>
            <a:ext cx="8229600" cy="715962"/>
          </a:xfrm>
        </p:spPr>
        <p:txBody>
          <a:bodyPr>
            <a:normAutofit fontScale="90000"/>
          </a:bodyPr>
          <a:lstStyle/>
          <a:p>
            <a:r>
              <a:rPr lang="en-US" dirty="0" smtClean="0"/>
              <a:t>Rayleigh-jeans law: </a:t>
            </a:r>
            <a:endParaRPr lang="en-US" dirty="0"/>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8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343400" y="3962400"/>
            <a:ext cx="339969" cy="304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001000" cy="5638800"/>
          </a:xfrm>
        </p:spPr>
        <p:txBody>
          <a:bodyPr>
            <a:normAutofit fontScale="55000" lnSpcReduction="20000"/>
          </a:bodyPr>
          <a:lstStyle/>
          <a:p>
            <a:endParaRPr lang="en-US" dirty="0" smtClean="0"/>
          </a:p>
          <a:p>
            <a:pPr algn="just"/>
            <a:r>
              <a:rPr lang="en-US" sz="3600" dirty="0" smtClean="0"/>
              <a:t>According to classical theory, light is an electromagnetic wave.  Light is produced when an electric charge vibrates. ("Vibrates" means any change in how the charge moves --- speeding up, slowing down, or changing direction.). In a hot object, electrons vibrate in random directions and so, produce the light. </a:t>
            </a:r>
          </a:p>
          <a:p>
            <a:pPr algn="just"/>
            <a:r>
              <a:rPr lang="en-US" sz="3600" dirty="0" smtClean="0"/>
              <a:t>When the body is heated then the electrons in a hot object can vibrate with a range of frequencies, ranging from very few vibrations per second to a large number of vibrations per second.  There is no limit of the frequency of vibrations. According to </a:t>
            </a:r>
            <a:r>
              <a:rPr lang="en-US" sz="3600" b="1" dirty="0" smtClean="0"/>
              <a:t>Classical theory, each frequency of vibration should have the same energy.</a:t>
            </a:r>
            <a:r>
              <a:rPr lang="en-US" sz="3600" dirty="0" smtClean="0"/>
              <a:t> Since there is no greatest limit of frequency of vibration, there is no limit to the energy of the vibrating electrons at high frequencies. This means that, according to classical physics, there should be no limit to the energy of the light produced by the electrons vibrating at high frequencies. But it is wrong experimentally. The blackbody spectrum always becomes small at the left-hand side (short wavelength, at high frequency). So,</a:t>
            </a:r>
            <a:r>
              <a:rPr lang="en-US" sz="3600" b="1" dirty="0" smtClean="0"/>
              <a:t> classical theory could not explain the shape of the blackbody spectrum</a:t>
            </a:r>
            <a:r>
              <a:rPr lang="en-US" sz="3600" dirty="0" smtClean="0"/>
              <a:t>.</a:t>
            </a:r>
            <a:endParaRPr lang="en-US" sz="3600" dirty="0"/>
          </a:p>
        </p:txBody>
      </p:sp>
      <p:sp>
        <p:nvSpPr>
          <p:cNvPr id="3" name="Title 2"/>
          <p:cNvSpPr>
            <a:spLocks noGrp="1"/>
          </p:cNvSpPr>
          <p:nvPr>
            <p:ph type="title"/>
          </p:nvPr>
        </p:nvSpPr>
        <p:spPr>
          <a:xfrm>
            <a:off x="457200" y="152400"/>
            <a:ext cx="8229600" cy="914400"/>
          </a:xfrm>
        </p:spPr>
        <p:txBody>
          <a:bodyPr>
            <a:normAutofit/>
          </a:bodyPr>
          <a:lstStyle/>
          <a:p>
            <a:r>
              <a:rPr lang="en-US" sz="2400" dirty="0" smtClean="0">
                <a:solidFill>
                  <a:srgbClr val="FF0000"/>
                </a:solidFill>
              </a:rPr>
              <a:t>Failure of classical theory to explanation the black body spectrum: </a:t>
            </a:r>
            <a:endParaRPr lang="en-US" sz="2400"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TotalTime>
  <Words>1137</Words>
  <Application>Microsoft Office PowerPoint</Application>
  <PresentationFormat>On-screen Show (4:3)</PresentationFormat>
  <Paragraphs>68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Lecture – 3 B.Sc. III  Subject- Physics [ Seme – V ]</vt:lpstr>
      <vt:lpstr>THREE FAILURES OF CLASSICAL PHYSICS: </vt:lpstr>
      <vt:lpstr>Slide 3</vt:lpstr>
      <vt:lpstr>Slide 4</vt:lpstr>
      <vt:lpstr>Wien’s displacement law: </vt:lpstr>
      <vt:lpstr>Stefan’s law:</vt:lpstr>
      <vt:lpstr>Wien’s radiation law:</vt:lpstr>
      <vt:lpstr>Rayleigh-jeans law: </vt:lpstr>
      <vt:lpstr>Failure of classical theory to explanation the black body spectrum: </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3 B.Sc. III  Subject- Physics [ Seme – V ]</dc:title>
  <dc:creator>DELL</dc:creator>
  <cp:lastModifiedBy>DELL</cp:lastModifiedBy>
  <cp:revision>12</cp:revision>
  <dcterms:created xsi:type="dcterms:W3CDTF">2020-08-02T13:28:51Z</dcterms:created>
  <dcterms:modified xsi:type="dcterms:W3CDTF">2020-08-13T08:36:44Z</dcterms:modified>
</cp:coreProperties>
</file>