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7" r:id="rId2"/>
    <p:sldId id="269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ECE02-3528-436C-977B-F70D42FD55EF}" type="datetimeFigureOut">
              <a:rPr lang="en-US" smtClean="0"/>
              <a:pPr/>
              <a:t>2/7/2023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97C3C-EA9E-4AA2-AE48-8A86A3BCE3D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D693F-E972-4C05-A519-E26D03EC59BB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AA1D-25E7-49F7-87F2-71C833FEFC02}" type="datetimeFigureOut">
              <a:rPr lang="en-US" smtClean="0"/>
              <a:pPr/>
              <a:t>2/7/2023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38B3-2501-4E90-8CEB-7B143ED831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AA1D-25E7-49F7-87F2-71C833FEFC02}" type="datetimeFigureOut">
              <a:rPr lang="en-US" smtClean="0"/>
              <a:pPr/>
              <a:t>2/7/2023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38B3-2501-4E90-8CEB-7B143ED831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AA1D-25E7-49F7-87F2-71C833FEFC02}" type="datetimeFigureOut">
              <a:rPr lang="en-US" smtClean="0"/>
              <a:pPr/>
              <a:t>2/7/2023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38B3-2501-4E90-8CEB-7B143ED831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AA1D-25E7-49F7-87F2-71C833FEFC02}" type="datetimeFigureOut">
              <a:rPr lang="en-US" smtClean="0"/>
              <a:pPr/>
              <a:t>2/7/2023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38B3-2501-4E90-8CEB-7B143ED831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AA1D-25E7-49F7-87F2-71C833FEFC02}" type="datetimeFigureOut">
              <a:rPr lang="en-US" smtClean="0"/>
              <a:pPr/>
              <a:t>2/7/2023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38B3-2501-4E90-8CEB-7B143ED831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AA1D-25E7-49F7-87F2-71C833FEFC02}" type="datetimeFigureOut">
              <a:rPr lang="en-US" smtClean="0"/>
              <a:pPr/>
              <a:t>2/7/2023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38B3-2501-4E90-8CEB-7B143ED831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AA1D-25E7-49F7-87F2-71C833FEFC02}" type="datetimeFigureOut">
              <a:rPr lang="en-US" smtClean="0"/>
              <a:pPr/>
              <a:t>2/7/2023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38B3-2501-4E90-8CEB-7B143ED831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AA1D-25E7-49F7-87F2-71C833FEFC02}" type="datetimeFigureOut">
              <a:rPr lang="en-US" smtClean="0"/>
              <a:pPr/>
              <a:t>2/7/2023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38B3-2501-4E90-8CEB-7B143ED831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AA1D-25E7-49F7-87F2-71C833FEFC02}" type="datetimeFigureOut">
              <a:rPr lang="en-US" smtClean="0"/>
              <a:pPr/>
              <a:t>2/7/2023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38B3-2501-4E90-8CEB-7B143ED831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AA1D-25E7-49F7-87F2-71C833FEFC02}" type="datetimeFigureOut">
              <a:rPr lang="en-US" smtClean="0"/>
              <a:pPr/>
              <a:t>2/7/2023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38B3-2501-4E90-8CEB-7B143ED831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AA1D-25E7-49F7-87F2-71C833FEFC02}" type="datetimeFigureOut">
              <a:rPr lang="en-US" smtClean="0"/>
              <a:pPr/>
              <a:t>2/7/2023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38B3-2501-4E90-8CEB-7B143ED831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8AA1D-25E7-49F7-87F2-71C833FEFC02}" type="datetimeFigureOut">
              <a:rPr lang="en-US" smtClean="0"/>
              <a:pPr/>
              <a:t>2/7/2023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F38B3-2501-4E90-8CEB-7B143ED8310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214686"/>
            <a:ext cx="7498080" cy="2214578"/>
          </a:xfrm>
        </p:spPr>
        <p:txBody>
          <a:bodyPr>
            <a:normAutofit fontScale="90000"/>
          </a:bodyPr>
          <a:lstStyle/>
          <a:p>
            <a:pPr algn="l"/>
            <a:r>
              <a:rPr lang="mr-IN" b="1" dirty="0" smtClean="0"/>
              <a:t>गृहविज्ञान –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     </a:t>
            </a:r>
            <a:br>
              <a:rPr lang="en-US" b="1" dirty="0" smtClean="0"/>
            </a:br>
            <a:r>
              <a:rPr lang="en-US" b="1" dirty="0" smtClean="0"/>
              <a:t>  </a:t>
            </a:r>
            <a:r>
              <a:rPr lang="en-US" sz="3600" b="1" dirty="0" smtClean="0"/>
              <a:t>Introduction To  HOME SCIENCE </a:t>
            </a:r>
            <a:br>
              <a:rPr lang="en-US" sz="3600" b="1" dirty="0" smtClean="0"/>
            </a:br>
            <a:r>
              <a:rPr lang="en-US" sz="3600" b="1" dirty="0" smtClean="0"/>
              <a:t>                            B. Sc. (H. Sc.)</a:t>
            </a:r>
            <a:br>
              <a:rPr lang="en-US" sz="3600" b="1" dirty="0" smtClean="0"/>
            </a:br>
            <a:r>
              <a:rPr lang="en-US" sz="3600" b="1" dirty="0" smtClean="0"/>
              <a:t>                                                    </a:t>
            </a:r>
            <a:r>
              <a:rPr lang="en-US" sz="2000" b="1" dirty="0" smtClean="0"/>
              <a:t>By- Prof. </a:t>
            </a:r>
            <a:r>
              <a:rPr lang="en-US" sz="2000" b="1" dirty="0" err="1" smtClean="0"/>
              <a:t>Sadhana</a:t>
            </a:r>
            <a:r>
              <a:rPr lang="en-US" sz="2000" b="1" dirty="0" smtClean="0"/>
              <a:t> Mohod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IN" b="1" dirty="0"/>
          </a:p>
        </p:txBody>
      </p:sp>
      <p:pic>
        <p:nvPicPr>
          <p:cNvPr id="6" name="Content Placeholder 5" descr="images (2)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"/>
            <a:ext cx="3071802" cy="1357297"/>
          </a:xfrm>
        </p:spPr>
      </p:pic>
      <p:pic>
        <p:nvPicPr>
          <p:cNvPr id="7" name="Picture 6" descr="images (4)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0"/>
            <a:ext cx="3112710" cy="2214554"/>
          </a:xfrm>
          <a:prstGeom prst="rect">
            <a:avLst/>
          </a:prstGeom>
        </p:spPr>
      </p:pic>
      <p:pic>
        <p:nvPicPr>
          <p:cNvPr id="8" name="Picture 7" descr="images (6)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2386" y="0"/>
            <a:ext cx="3001614" cy="1357298"/>
          </a:xfrm>
          <a:prstGeom prst="rect">
            <a:avLst/>
          </a:prstGeom>
        </p:spPr>
      </p:pic>
      <p:pic>
        <p:nvPicPr>
          <p:cNvPr id="10" name="Picture 9" descr="images (5)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429264"/>
            <a:ext cx="2428860" cy="1428736"/>
          </a:xfrm>
          <a:prstGeom prst="rect">
            <a:avLst/>
          </a:prstGeom>
        </p:spPr>
      </p:pic>
      <p:pic>
        <p:nvPicPr>
          <p:cNvPr id="1026" name="Picture 2" descr="C:\Users\q\AppData\Local\Microsoft\Windows\Temporary Internet Files\Content.IE5\NNPGQ13V\shutterstock_94498447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1500174"/>
            <a:ext cx="2928926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62150" cy="1203348"/>
          </a:xfrm>
        </p:spPr>
        <p:txBody>
          <a:bodyPr>
            <a:normAutofit/>
          </a:bodyPr>
          <a:lstStyle/>
          <a:p>
            <a:r>
              <a:rPr lang="mr-IN" sz="2500" b="1" dirty="0" smtClean="0"/>
              <a:t>अंतर्भूत कौशल्ये -:</a:t>
            </a:r>
            <a:endParaRPr lang="en-IN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sz="2300" dirty="0" smtClean="0"/>
              <a:t>सामान्य व्यवहारज्ञान</a:t>
            </a:r>
          </a:p>
          <a:p>
            <a:r>
              <a:rPr lang="mr-IN" sz="2300" dirty="0" smtClean="0"/>
              <a:t>स्वयंविकास</a:t>
            </a:r>
          </a:p>
          <a:p>
            <a:r>
              <a:rPr lang="mr-IN" sz="2300" dirty="0" smtClean="0"/>
              <a:t>बौद्धिक विकास </a:t>
            </a:r>
          </a:p>
          <a:p>
            <a:r>
              <a:rPr lang="mr-IN" sz="2300" dirty="0" smtClean="0"/>
              <a:t>व्यवस्थापन</a:t>
            </a:r>
          </a:p>
          <a:p>
            <a:r>
              <a:rPr lang="mr-IN" sz="2300" dirty="0" smtClean="0"/>
              <a:t>कार्यकुशलता</a:t>
            </a:r>
          </a:p>
          <a:p>
            <a:r>
              <a:rPr lang="mr-IN" sz="2300" dirty="0" smtClean="0"/>
              <a:t>चौकसबुद्धि</a:t>
            </a:r>
          </a:p>
          <a:p>
            <a:r>
              <a:rPr lang="mr-IN" sz="2300" dirty="0" smtClean="0"/>
              <a:t>कलात्मकता</a:t>
            </a:r>
          </a:p>
          <a:p>
            <a:r>
              <a:rPr lang="mr-IN" sz="2300" dirty="0" smtClean="0"/>
              <a:t>समस्यांचे निरीक्षण / विश्लेषण करणे</a:t>
            </a:r>
          </a:p>
          <a:p>
            <a:r>
              <a:rPr lang="mr-IN" sz="2300" dirty="0" smtClean="0"/>
              <a:t>स्वसमायोजन / स्वावलंबन</a:t>
            </a:r>
          </a:p>
          <a:p>
            <a:r>
              <a:rPr lang="mr-IN" sz="2300" dirty="0" smtClean="0"/>
              <a:t>सुसंवाद साधणे</a:t>
            </a:r>
          </a:p>
          <a:p>
            <a:r>
              <a:rPr lang="mr-IN" sz="2300" dirty="0" smtClean="0"/>
              <a:t>विनोदबुद्धी</a:t>
            </a:r>
            <a:endParaRPr lang="en-IN" sz="23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58204" cy="4268799"/>
          </a:xfrm>
        </p:spPr>
        <p:txBody>
          <a:bodyPr/>
          <a:lstStyle/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1143000"/>
          </a:xfrm>
          <a:solidFill>
            <a:schemeClr val="bg1"/>
          </a:solidFill>
        </p:spPr>
        <p:txBody>
          <a:bodyPr/>
          <a:lstStyle/>
          <a:p>
            <a:r>
              <a:rPr lang="mr-IN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काही गैरसमज -</a:t>
            </a:r>
            <a:endParaRPr lang="en-IN" b="1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/>
          <a:lstStyle/>
          <a:p>
            <a:r>
              <a:rPr lang="mr-IN" sz="2400" dirty="0" smtClean="0"/>
              <a:t>ह्यात काय शिकायच ?</a:t>
            </a:r>
          </a:p>
          <a:p>
            <a:r>
              <a:rPr lang="mr-IN" sz="2400" dirty="0" smtClean="0"/>
              <a:t>आर्टस्टुडंटच ना ?</a:t>
            </a:r>
          </a:p>
          <a:p>
            <a:r>
              <a:rPr lang="mr-IN" sz="2400" dirty="0" smtClean="0"/>
              <a:t>काय शिकता </a:t>
            </a:r>
            <a:r>
              <a:rPr lang="en-US" sz="2400" dirty="0" smtClean="0"/>
              <a:t>? </a:t>
            </a:r>
            <a:r>
              <a:rPr lang="mr-IN" sz="2400" dirty="0" smtClean="0"/>
              <a:t>कपडे शिवणे, स्वयंपाक,    गृहसजावट ?</a:t>
            </a:r>
          </a:p>
          <a:p>
            <a:r>
              <a:rPr lang="mr-IN" sz="2400" dirty="0" smtClean="0"/>
              <a:t>केवळ मुलींनीच अभ्यासण्याची शाखा ?</a:t>
            </a:r>
          </a:p>
          <a:p>
            <a:r>
              <a:rPr lang="mr-IN" sz="2400" dirty="0" smtClean="0"/>
              <a:t>व्यवसायाच्या संधी नाहीत ?</a:t>
            </a:r>
          </a:p>
          <a:p>
            <a:endParaRPr lang="en-IN" dirty="0" smtClean="0"/>
          </a:p>
          <a:p>
            <a:endParaRPr lang="mr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rmAutofit fontScale="90000"/>
          </a:bodyPr>
          <a:lstStyle/>
          <a:p>
            <a:r>
              <a:rPr lang="mr-IN" b="1" dirty="0" smtClean="0"/>
              <a:t>गृहविज्ञान म्हणजे नेमके काय आहे?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928802"/>
            <a:ext cx="7786742" cy="4214842"/>
          </a:xfrm>
        </p:spPr>
        <p:txBody>
          <a:bodyPr>
            <a:normAutofit fontScale="70000" lnSpcReduction="20000"/>
          </a:bodyPr>
          <a:lstStyle/>
          <a:p>
            <a:r>
              <a:rPr lang="mr-IN" dirty="0" smtClean="0"/>
              <a:t>अशी विज्ञानाची शाखा ज्याचा वापर घरात करता येतो. </a:t>
            </a:r>
          </a:p>
          <a:p>
            <a:r>
              <a:rPr lang="mr-IN" dirty="0" smtClean="0"/>
              <a:t>कोणत्याही परिस्थितीतून मार्ग काढण्यासाठी वैज्ञानीक दृष्टीकोन. </a:t>
            </a:r>
          </a:p>
          <a:p>
            <a:r>
              <a:rPr lang="mr-IN" dirty="0" smtClean="0"/>
              <a:t>कला(</a:t>
            </a:r>
            <a:r>
              <a:rPr lang="en-US" dirty="0" smtClean="0"/>
              <a:t>Arts)</a:t>
            </a:r>
            <a:r>
              <a:rPr lang="mr-IN" dirty="0" smtClean="0"/>
              <a:t> व विज्ञान(</a:t>
            </a:r>
            <a:r>
              <a:rPr lang="en-US" dirty="0" smtClean="0"/>
              <a:t>Science) </a:t>
            </a:r>
            <a:r>
              <a:rPr lang="mr-IN" dirty="0" smtClean="0"/>
              <a:t>दोन्हीचा एकत्रीत वापर.</a:t>
            </a:r>
          </a:p>
          <a:p>
            <a:r>
              <a:rPr lang="mr-IN" dirty="0" smtClean="0"/>
              <a:t>व्यक्तिमत्व विकास आणि सामुदायिक विकास॰</a:t>
            </a:r>
          </a:p>
          <a:p>
            <a:r>
              <a:rPr lang="mr-IN" dirty="0" smtClean="0"/>
              <a:t>स्वयंरोजगार आणि नोकरीच्याही भरपूर संधी.</a:t>
            </a:r>
          </a:p>
          <a:p>
            <a:r>
              <a:rPr lang="mr-IN" dirty="0" smtClean="0"/>
              <a:t>सशक्त कुटुंब आणि परस्पर कौटुंबिक  संबंध.</a:t>
            </a:r>
          </a:p>
          <a:p>
            <a:r>
              <a:rPr lang="mr-IN" dirty="0" smtClean="0"/>
              <a:t>जीवन जगण्यासाठी आवश्यक कौशल्यांचे संपादन.</a:t>
            </a:r>
          </a:p>
          <a:p>
            <a:r>
              <a:rPr lang="mr-IN" dirty="0" smtClean="0"/>
              <a:t>आपले जीवनमान उंचावता येते.</a:t>
            </a:r>
            <a:endParaRPr lang="en-US" dirty="0" smtClean="0"/>
          </a:p>
          <a:p>
            <a:r>
              <a:rPr lang="mr-IN" dirty="0" smtClean="0"/>
              <a:t>गृहविज्ञान अभ्यासक्रमाच्या प्रमुख पाच शाखा आहेत- </a:t>
            </a:r>
          </a:p>
          <a:p>
            <a:r>
              <a:rPr lang="mr-IN" dirty="0" smtClean="0"/>
              <a:t>1)संसाधन व्यवस्थापन, 2)अन्नशास्त्र, 3)मानव विकास,4)वस्त्रशास्त्र 5)संदेशवहन व विस्तार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0"/>
            <a:ext cx="6643734" cy="142852"/>
          </a:xfrm>
        </p:spPr>
        <p:txBody>
          <a:bodyPr>
            <a:noAutofit/>
          </a:bodyPr>
          <a:lstStyle/>
          <a:p>
            <a:pPr algn="ctr"/>
            <a:r>
              <a:rPr lang="mr-IN" sz="2800" b="1" dirty="0" smtClean="0"/>
              <a:t/>
            </a:r>
            <a:br>
              <a:rPr lang="mr-IN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mr-IN" sz="2800" b="1" u="sng" dirty="0" smtClean="0"/>
              <a:t>गृहविज्ञानाची संकल्पना (</a:t>
            </a:r>
            <a:r>
              <a:rPr lang="en-US" sz="2800" b="1" u="sng" dirty="0" smtClean="0"/>
              <a:t>Concept)</a:t>
            </a:r>
            <a:endParaRPr lang="en-IN" sz="2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1857364"/>
            <a:ext cx="7715304" cy="4714908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1)</a:t>
            </a:r>
            <a:r>
              <a:rPr lang="mr-IN" sz="2400" b="1" dirty="0" smtClean="0">
                <a:solidFill>
                  <a:schemeClr val="tx1"/>
                </a:solidFill>
                <a:latin typeface="Berlin Sans FB" pitchFamily="34" charset="0"/>
              </a:rPr>
              <a:t>पारंपारीक</a:t>
            </a:r>
            <a:r>
              <a:rPr lang="mr-IN" sz="2400" dirty="0" smtClean="0">
                <a:solidFill>
                  <a:schemeClr val="tx1"/>
                </a:solidFill>
                <a:latin typeface="Berlin Sans FB" pitchFamily="34" charset="0"/>
              </a:rPr>
              <a:t>- केवळ स्त्रियांसाठी, स्वयंपाकघराइतकेच ज्ञान</a:t>
            </a:r>
          </a:p>
          <a:p>
            <a:pPr algn="l"/>
            <a:r>
              <a:rPr lang="mr-IN" sz="2400" dirty="0" smtClean="0">
                <a:solidFill>
                  <a:schemeClr val="tx1"/>
                </a:solidFill>
                <a:latin typeface="Berlin Sans FB" pitchFamily="34" charset="0"/>
              </a:rPr>
              <a:t>2)</a:t>
            </a:r>
            <a:r>
              <a:rPr lang="mr-IN" sz="2400" b="1" dirty="0" smtClean="0">
                <a:solidFill>
                  <a:schemeClr val="tx1"/>
                </a:solidFill>
                <a:latin typeface="Berlin Sans FB" pitchFamily="34" charset="0"/>
              </a:rPr>
              <a:t>आधुनिक-</a:t>
            </a:r>
            <a:r>
              <a:rPr lang="mr-IN" sz="2400" dirty="0" smtClean="0">
                <a:solidFill>
                  <a:schemeClr val="tx1"/>
                </a:solidFill>
                <a:latin typeface="Berlin Sans FB" pitchFamily="34" charset="0"/>
              </a:rPr>
              <a:t> व्यक्ति; कुटुंब, समाज आणि देशाचा विकास-</a:t>
            </a:r>
          </a:p>
          <a:p>
            <a:pPr algn="l">
              <a:buFont typeface="Arial" pitchFamily="34" charset="0"/>
              <a:buChar char="•"/>
            </a:pPr>
            <a:r>
              <a:rPr lang="mr-IN" sz="2400" dirty="0" smtClean="0">
                <a:solidFill>
                  <a:schemeClr val="tx1"/>
                </a:solidFill>
                <a:latin typeface="Berlin Sans FB" pitchFamily="34" charset="0"/>
              </a:rPr>
              <a:t> स्त्री पुरुष समान संधी</a:t>
            </a:r>
          </a:p>
          <a:p>
            <a:pPr algn="l">
              <a:buFont typeface="Arial" pitchFamily="34" charset="0"/>
              <a:buChar char="•"/>
            </a:pPr>
            <a:r>
              <a:rPr lang="mr-IN" sz="2400" dirty="0" smtClean="0">
                <a:solidFill>
                  <a:schemeClr val="tx1"/>
                </a:solidFill>
                <a:latin typeface="Berlin Sans FB" pitchFamily="34" charset="0"/>
              </a:rPr>
              <a:t> दोहोंसाठी साऱखेच नियम</a:t>
            </a:r>
          </a:p>
          <a:p>
            <a:pPr algn="l">
              <a:buFont typeface="Arial" pitchFamily="34" charset="0"/>
              <a:buChar char="•"/>
            </a:pPr>
            <a:r>
              <a:rPr lang="mr-IN" sz="2400" dirty="0" smtClean="0">
                <a:solidFill>
                  <a:schemeClr val="tx1"/>
                </a:solidFill>
                <a:latin typeface="Berlin Sans FB" pitchFamily="34" charset="0"/>
              </a:rPr>
              <a:t> व्यावसायिक विकासाच्या समान संधी</a:t>
            </a:r>
          </a:p>
          <a:p>
            <a:pPr algn="l">
              <a:buFont typeface="Arial" pitchFamily="34" charset="0"/>
              <a:buChar char="•"/>
            </a:pPr>
            <a:r>
              <a:rPr lang="mr-IN" sz="2400" dirty="0" smtClean="0">
                <a:solidFill>
                  <a:schemeClr val="tx1"/>
                </a:solidFill>
                <a:latin typeface="Berlin Sans FB" pitchFamily="34" charset="0"/>
              </a:rPr>
              <a:t> स्त्रियांचे क्षेत्र केवळ गृहकार्याइतकेच नाही</a:t>
            </a:r>
          </a:p>
          <a:p>
            <a:pPr algn="l">
              <a:buFont typeface="Arial" pitchFamily="34" charset="0"/>
              <a:buChar char="•"/>
            </a:pPr>
            <a:r>
              <a:rPr lang="mr-IN" sz="2400" dirty="0" smtClean="0">
                <a:solidFill>
                  <a:schemeClr val="tx1"/>
                </a:solidFill>
                <a:latin typeface="Berlin Sans FB" pitchFamily="34" charset="0"/>
              </a:rPr>
              <a:t> सर्वच क्षेत्रातील उपयोजीत ज्ञानाद्वारे दोघाचीही उन्नती</a:t>
            </a:r>
          </a:p>
          <a:p>
            <a:pPr marL="457200" indent="-457200"/>
            <a:endParaRPr lang="mr-IN" sz="2000" dirty="0" smtClean="0"/>
          </a:p>
          <a:p>
            <a:pPr marL="457200" indent="-457200"/>
            <a:endParaRPr lang="mr-IN" sz="2000" dirty="0" smtClean="0"/>
          </a:p>
          <a:p>
            <a:pPr marL="457200" indent="-457200"/>
            <a:endParaRPr lang="mr-IN" sz="2000" dirty="0" smtClean="0"/>
          </a:p>
          <a:p>
            <a:pPr marL="457200" indent="-457200">
              <a:buAutoNum type="arabicParenR"/>
            </a:pPr>
            <a:endParaRPr lang="en-IN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71538" y="0"/>
            <a:ext cx="7862150" cy="1417638"/>
          </a:xfrm>
        </p:spPr>
        <p:txBody>
          <a:bodyPr>
            <a:normAutofit/>
          </a:bodyPr>
          <a:lstStyle/>
          <a:p>
            <a:r>
              <a:rPr lang="mr-IN" sz="2400" b="1" dirty="0" smtClean="0"/>
              <a:t>गृहविज्ञानाचा अर्थ –</a:t>
            </a:r>
            <a:endParaRPr lang="en-IN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142976" y="1071546"/>
            <a:ext cx="77153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r-IN" sz="2400" dirty="0" smtClean="0">
                <a:cs typeface="+mj-cs"/>
              </a:rPr>
              <a:t>बदलत्या परिस्थितिनुसार सर्वच जबाबदार्‍या योग्य रीतीने पार पाडणे</a:t>
            </a:r>
            <a:r>
              <a:rPr lang="en-US" sz="2400" dirty="0" smtClean="0">
                <a:cs typeface="+mj-cs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mr-IN" sz="2400" dirty="0" smtClean="0">
                <a:cs typeface="+mj-cs"/>
              </a:rPr>
              <a:t>कौटुंबिक संसाधनांचे कुशलतेने व्यवस्थापन करून यशस्वी जीवन व्यतित करणे.</a:t>
            </a:r>
            <a:endParaRPr lang="en-US" sz="2400" dirty="0" smtClean="0">
              <a:cs typeface="+mj-cs"/>
            </a:endParaRPr>
          </a:p>
          <a:p>
            <a:pPr>
              <a:buFont typeface="Arial" pitchFamily="34" charset="0"/>
              <a:buChar char="•"/>
            </a:pP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1000100" y="2928934"/>
            <a:ext cx="38576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b="1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+mj-cs"/>
              </a:rPr>
              <a:t>गृहविज्ञानाचे तत्वज्ञान – 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+mj-cs"/>
            </a:endParaRPr>
          </a:p>
          <a:p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1071538" y="3534013"/>
            <a:ext cx="78581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r-IN" sz="2400" dirty="0" smtClean="0">
                <a:cs typeface="+mj-cs"/>
              </a:rPr>
              <a:t>आधुनिक संकल्पनेवऱ आधारीत</a:t>
            </a:r>
            <a:r>
              <a:rPr lang="en-US" sz="2400" dirty="0" smtClean="0">
                <a:cs typeface="+mj-cs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mr-IN" sz="2400" dirty="0" smtClean="0">
                <a:cs typeface="+mj-cs"/>
              </a:rPr>
              <a:t>सुशिक्षित स्त्री ही आनंदी कुटुंबाचा</a:t>
            </a:r>
            <a:r>
              <a:rPr lang="en-US" sz="2400" dirty="0" smtClean="0">
                <a:cs typeface="+mj-cs"/>
              </a:rPr>
              <a:t> </a:t>
            </a:r>
            <a:r>
              <a:rPr lang="mr-IN" sz="2400" dirty="0" smtClean="0">
                <a:cs typeface="+mj-cs"/>
              </a:rPr>
              <a:t>पाया आहे.</a:t>
            </a:r>
            <a:endParaRPr lang="en-US" sz="2400" dirty="0" smtClean="0">
              <a:cs typeface="+mj-cs"/>
            </a:endParaRPr>
          </a:p>
          <a:p>
            <a:pPr>
              <a:buFont typeface="Arial" pitchFamily="34" charset="0"/>
              <a:buChar char="•"/>
            </a:pPr>
            <a:r>
              <a:rPr lang="mr-IN" sz="2400" dirty="0" smtClean="0">
                <a:cs typeface="+mj-cs"/>
              </a:rPr>
              <a:t>आधुनिक शास्त्रीय ज्ञानाचा उपयोग</a:t>
            </a:r>
            <a:r>
              <a:rPr lang="en-US" sz="2400" dirty="0" smtClean="0">
                <a:cs typeface="+mj-cs"/>
              </a:rPr>
              <a:t> </a:t>
            </a:r>
            <a:r>
              <a:rPr lang="mr-IN" sz="2400" dirty="0" smtClean="0">
                <a:cs typeface="+mj-cs"/>
              </a:rPr>
              <a:t>समस्या सोडविण्यासाठी होतो.</a:t>
            </a:r>
            <a:endParaRPr lang="en-US" sz="2400" dirty="0" smtClean="0">
              <a:cs typeface="+mj-cs"/>
            </a:endParaRPr>
          </a:p>
          <a:p>
            <a:pPr>
              <a:buFont typeface="Arial" pitchFamily="34" charset="0"/>
              <a:buChar char="•"/>
            </a:pPr>
            <a:r>
              <a:rPr lang="mr-IN" sz="2400" dirty="0" smtClean="0">
                <a:cs typeface="+mj-cs"/>
              </a:rPr>
              <a:t>कुटुंबातील सदस्यांच्या विकासाचा विचार</a:t>
            </a:r>
            <a:r>
              <a:rPr lang="en-US" sz="2400" dirty="0" smtClean="0">
                <a:cs typeface="+mj-cs"/>
              </a:rPr>
              <a:t> </a:t>
            </a:r>
            <a:r>
              <a:rPr lang="mr-IN" sz="2400" dirty="0" smtClean="0">
                <a:cs typeface="+mj-cs"/>
              </a:rPr>
              <a:t>करुन मानव वंशाचे कल्याण साधणे</a:t>
            </a:r>
            <a:r>
              <a:rPr lang="en-US" sz="2400" dirty="0" smtClean="0">
                <a:cs typeface="+mj-cs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mr-IN" sz="2400" dirty="0" smtClean="0">
                <a:cs typeface="+mj-cs"/>
              </a:rPr>
              <a:t>निरोगी समाजनिर्मिती करिता मानवी मूल्यांचा विकास कुटुंबातच होतो.</a:t>
            </a:r>
            <a:endParaRPr lang="en-IN" sz="2400" dirty="0" smtClean="0">
              <a:cs typeface="+mj-cs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500042"/>
            <a:ext cx="6858048" cy="785818"/>
          </a:xfrm>
        </p:spPr>
        <p:txBody>
          <a:bodyPr>
            <a:normAutofit/>
          </a:bodyPr>
          <a:lstStyle/>
          <a:p>
            <a:r>
              <a:rPr lang="mr-IN" sz="2800" b="1" dirty="0" smtClean="0"/>
              <a:t>गृहविज्ञानाची उद्दिष्टे</a:t>
            </a:r>
            <a:endParaRPr lang="en-IN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1643050"/>
            <a:ext cx="6900866" cy="4500594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mr-IN" sz="2000" dirty="0" smtClean="0">
                <a:solidFill>
                  <a:schemeClr val="tx1"/>
                </a:solidFill>
              </a:rPr>
              <a:t>जबाबदारीची जाणीव निर्माण करणे.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mr-IN" sz="2000" dirty="0" smtClean="0">
                <a:solidFill>
                  <a:schemeClr val="tx1"/>
                </a:solidFill>
              </a:rPr>
              <a:t>2)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mr-IN" sz="2000" dirty="0" smtClean="0">
                <a:solidFill>
                  <a:schemeClr val="tx1"/>
                </a:solidFill>
              </a:rPr>
              <a:t>सामाजिक आणि नैतिक गुणांचा विकास करणे.</a:t>
            </a:r>
          </a:p>
          <a:p>
            <a:pPr algn="l"/>
            <a:r>
              <a:rPr lang="mr-IN" sz="2000" dirty="0" smtClean="0">
                <a:solidFill>
                  <a:schemeClr val="tx1"/>
                </a:solidFill>
              </a:rPr>
              <a:t>3)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mr-IN" sz="2000" dirty="0" smtClean="0">
                <a:solidFill>
                  <a:schemeClr val="tx1"/>
                </a:solidFill>
              </a:rPr>
              <a:t>आरोग्यासंबंधी चांगल्या सवयी आत्मसात करणे.</a:t>
            </a:r>
          </a:p>
          <a:p>
            <a:pPr algn="l"/>
            <a:r>
              <a:rPr lang="mr-IN" sz="2000" dirty="0" smtClean="0">
                <a:solidFill>
                  <a:schemeClr val="tx1"/>
                </a:solidFill>
              </a:rPr>
              <a:t>4)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mr-IN" sz="2000" dirty="0" smtClean="0">
                <a:solidFill>
                  <a:schemeClr val="tx1"/>
                </a:solidFill>
              </a:rPr>
              <a:t>गृहव्यस्थेसंबंधी आवश्यक कौशल्ये विकसित करणे.</a:t>
            </a:r>
          </a:p>
          <a:p>
            <a:pPr algn="l"/>
            <a:r>
              <a:rPr lang="mr-IN" sz="2000" dirty="0" smtClean="0">
                <a:solidFill>
                  <a:schemeClr val="tx1"/>
                </a:solidFill>
              </a:rPr>
              <a:t>5)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mr-IN" sz="2000" dirty="0" smtClean="0">
                <a:solidFill>
                  <a:schemeClr val="tx1"/>
                </a:solidFill>
              </a:rPr>
              <a:t>आत्मनिर्भरता आणि आत्मविश्वासाची भावना विकसित करणे.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mr-IN" sz="2000" dirty="0" smtClean="0">
                <a:solidFill>
                  <a:schemeClr val="tx1"/>
                </a:solidFill>
              </a:rPr>
              <a:t>6)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mr-IN" sz="2000" dirty="0" smtClean="0">
                <a:solidFill>
                  <a:schemeClr val="tx1"/>
                </a:solidFill>
              </a:rPr>
              <a:t>फावल्या वेळेचा सदुपयोग करणे.</a:t>
            </a:r>
          </a:p>
          <a:p>
            <a:pPr algn="l"/>
            <a:r>
              <a:rPr lang="mr-IN" sz="2000" dirty="0" smtClean="0">
                <a:solidFill>
                  <a:schemeClr val="tx1"/>
                </a:solidFill>
              </a:rPr>
              <a:t>7)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mr-IN" sz="2000" dirty="0" smtClean="0">
                <a:solidFill>
                  <a:schemeClr val="tx1"/>
                </a:solidFill>
              </a:rPr>
              <a:t>घराची आर्थिक स्थिति उत्तम राखण्यासाठी व्यावसायीक क्षमतेचा विकास करणे.</a:t>
            </a:r>
          </a:p>
          <a:p>
            <a:pPr algn="l"/>
            <a:r>
              <a:rPr lang="mr-IN" sz="2000" dirty="0" smtClean="0">
                <a:solidFill>
                  <a:schemeClr val="tx1"/>
                </a:solidFill>
              </a:rPr>
              <a:t>8)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mr-IN" sz="2000" dirty="0" smtClean="0">
                <a:solidFill>
                  <a:schemeClr val="tx1"/>
                </a:solidFill>
              </a:rPr>
              <a:t>श्रमप्रतिष्ठेच्या भावनेचा विकास करणे.</a:t>
            </a:r>
          </a:p>
          <a:p>
            <a:pPr algn="l"/>
            <a:r>
              <a:rPr lang="mr-IN" sz="2000" dirty="0" smtClean="0">
                <a:solidFill>
                  <a:schemeClr val="tx1"/>
                </a:solidFill>
              </a:rPr>
              <a:t>9)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mr-IN" sz="2000" dirty="0" smtClean="0">
                <a:solidFill>
                  <a:schemeClr val="tx1"/>
                </a:solidFill>
              </a:rPr>
              <a:t>व्यक्तीच्या मानसशास्त्रीय दृष्टिकोनाचा विकास घडवून आणणे.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mr-IN" sz="2000" dirty="0" smtClean="0">
                <a:solidFill>
                  <a:schemeClr val="tx1"/>
                </a:solidFill>
              </a:rPr>
              <a:t>10)शिस्तीचे महत्व समजावणे.   </a:t>
            </a:r>
            <a:endParaRPr lang="en-IN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500174"/>
          </a:xfrm>
        </p:spPr>
        <p:txBody>
          <a:bodyPr>
            <a:normAutofit fontScale="90000"/>
          </a:bodyPr>
          <a:lstStyle/>
          <a:p>
            <a:r>
              <a:rPr lang="mr-IN" sz="2000" b="1" dirty="0" smtClean="0">
                <a:latin typeface="Arial Black" pitchFamily="34" charset="0"/>
              </a:rPr>
              <a:t/>
            </a:r>
            <a:br>
              <a:rPr lang="mr-IN" sz="2000" b="1" dirty="0" smtClean="0">
                <a:latin typeface="Arial Black" pitchFamily="34" charset="0"/>
              </a:rPr>
            </a:br>
            <a:r>
              <a:rPr lang="mr-IN" sz="2000" b="1" dirty="0" smtClean="0">
                <a:latin typeface="Arial Black" pitchFamily="34" charset="0"/>
              </a:rPr>
              <a:t>              </a:t>
            </a:r>
            <a:r>
              <a:rPr lang="mr-IN" sz="2000" dirty="0" smtClean="0">
                <a:latin typeface="Arial Black" pitchFamily="34" charset="0"/>
              </a:rPr>
              <a:t/>
            </a:r>
            <a:br>
              <a:rPr lang="mr-IN" sz="2000" dirty="0" smtClean="0">
                <a:latin typeface="Arial Black" pitchFamily="34" charset="0"/>
              </a:rPr>
            </a:br>
            <a:r>
              <a:rPr lang="mr-IN" sz="2700" b="1" dirty="0" smtClean="0">
                <a:latin typeface="Arial Black" pitchFamily="34" charset="0"/>
              </a:rPr>
              <a:t> </a:t>
            </a:r>
            <a:r>
              <a:rPr lang="mr-IN" sz="2800" b="1" dirty="0" smtClean="0">
                <a:latin typeface="Arial Black" pitchFamily="34" charset="0"/>
              </a:rPr>
              <a:t>गृहविज्ञानाची गरज आणि उपयोगिता-</a:t>
            </a:r>
            <a:r>
              <a:rPr lang="mr-IN" sz="2000" b="1" dirty="0" smtClean="0">
                <a:latin typeface="Arial Black" pitchFamily="34" charset="0"/>
              </a:rPr>
              <a:t/>
            </a:r>
            <a:br>
              <a:rPr lang="mr-IN" sz="2000" b="1" dirty="0" smtClean="0">
                <a:latin typeface="Arial Black" pitchFamily="34" charset="0"/>
              </a:rPr>
            </a:br>
            <a:r>
              <a:rPr lang="mr-IN" sz="2000" b="1" dirty="0" smtClean="0">
                <a:latin typeface="Arial Black" pitchFamily="34" charset="0"/>
              </a:rPr>
              <a:t>  </a:t>
            </a:r>
            <a:r>
              <a:rPr lang="en-US" sz="2000" b="1" dirty="0" smtClean="0">
                <a:latin typeface="Arial Black" pitchFamily="34" charset="0"/>
              </a:rPr>
              <a:t>   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mr-IN" sz="2400" dirty="0" smtClean="0">
                <a:latin typeface="Arial Black" pitchFamily="34" charset="0"/>
              </a:rPr>
              <a:t>व्यक्तिविकास, सामाजिक विकास आणि देशाच्या विकासात मोलाची मदत </a:t>
            </a:r>
            <a:r>
              <a:rPr lang="mr-IN" sz="2700" dirty="0" smtClean="0">
                <a:latin typeface="Arial Black" pitchFamily="34" charset="0"/>
              </a:rPr>
              <a:t/>
            </a:r>
            <a:br>
              <a:rPr lang="mr-IN" sz="2700" dirty="0" smtClean="0">
                <a:latin typeface="Arial Black" pitchFamily="34" charset="0"/>
              </a:rPr>
            </a:br>
            <a:r>
              <a:rPr lang="mr-IN" sz="2000" dirty="0" smtClean="0">
                <a:latin typeface="Arial Black" pitchFamily="34" charset="0"/>
              </a:rPr>
              <a:t/>
            </a:r>
            <a:br>
              <a:rPr lang="mr-IN" sz="2000" dirty="0" smtClean="0">
                <a:latin typeface="Arial Black" pitchFamily="34" charset="0"/>
              </a:rPr>
            </a:br>
            <a:endParaRPr lang="en-IN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428868"/>
            <a:ext cx="8143900" cy="4429132"/>
          </a:xfrm>
        </p:spPr>
        <p:txBody>
          <a:bodyPr>
            <a:normAutofit fontScale="92500" lnSpcReduction="20000"/>
          </a:bodyPr>
          <a:lstStyle/>
          <a:p>
            <a:r>
              <a:rPr lang="mr-IN" sz="2000" dirty="0" smtClean="0"/>
              <a:t> </a:t>
            </a:r>
            <a:r>
              <a:rPr lang="mr-IN" sz="2400" dirty="0" smtClean="0"/>
              <a:t>बदलत्या जीवनशैलिनुसार येणार्‍या नवीन समस्या ओळखून त्या</a:t>
            </a:r>
            <a:r>
              <a:rPr lang="en-US" sz="2400" dirty="0" smtClean="0"/>
              <a:t> </a:t>
            </a:r>
            <a:r>
              <a:rPr lang="mr-IN" sz="2400" dirty="0" smtClean="0"/>
              <a:t>सोडविण्याचे प्रशिक्षण मिळते.</a:t>
            </a:r>
          </a:p>
          <a:p>
            <a:r>
              <a:rPr lang="mr-IN" sz="2400" dirty="0" smtClean="0"/>
              <a:t>स्त्रियांना दुहेरी भूमिका पार पडण्यास मदत.</a:t>
            </a:r>
          </a:p>
          <a:p>
            <a:r>
              <a:rPr lang="mr-IN" sz="2400" dirty="0" smtClean="0"/>
              <a:t>शास्त्रीय दृष्टीकोनाचा अंगिकार- उदा. संतुलित आहार, बालकांचा विकास .</a:t>
            </a:r>
          </a:p>
          <a:p>
            <a:r>
              <a:rPr lang="mr-IN" sz="2400" dirty="0" smtClean="0"/>
              <a:t>कुटुंबातील सदस्यांचे परस्पर दृढ संबंध विकसित करणे.</a:t>
            </a:r>
          </a:p>
          <a:p>
            <a:r>
              <a:rPr lang="mr-IN" sz="2400" dirty="0" smtClean="0"/>
              <a:t>जीवनासंबंधी व्यापक दृष्टीकोन विकसित होतो.</a:t>
            </a:r>
          </a:p>
          <a:p>
            <a:r>
              <a:rPr lang="mr-IN" sz="2400" dirty="0" smtClean="0"/>
              <a:t>कुटुंबाचा आणि समाजाचा एक जबाबदार घटक  म्हणून विकास.</a:t>
            </a:r>
          </a:p>
          <a:p>
            <a:r>
              <a:rPr lang="mr-IN" sz="2400" dirty="0" smtClean="0"/>
              <a:t>निर्णय घेणे, समस्या सोडविणे आणि विधायक कार्य करण्याची क्षमता॰</a:t>
            </a:r>
          </a:p>
          <a:p>
            <a:r>
              <a:rPr lang="mr-IN" sz="2400" dirty="0" smtClean="0"/>
              <a:t>सुखी गृहजीवनाची निर्मिती.</a:t>
            </a:r>
          </a:p>
          <a:p>
            <a:r>
              <a:rPr lang="mr-IN" sz="2400" dirty="0" smtClean="0"/>
              <a:t>अनेक व्यावसायिक क्ष्रेत्रात कार्य करण्याची संधि.</a:t>
            </a:r>
          </a:p>
          <a:p>
            <a:pPr>
              <a:buNone/>
            </a:pPr>
            <a:r>
              <a:rPr lang="mr-IN" sz="2000" dirty="0" smtClean="0"/>
              <a:t>   </a:t>
            </a:r>
            <a:endParaRPr lang="en-IN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1714488"/>
            <a:ext cx="664373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व्यक्ति विकास आणि कुटुंबास होणारी मदत</a:t>
            </a:r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-</a:t>
            </a:r>
            <a:endParaRPr lang="en-IN" sz="2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357166"/>
            <a:ext cx="7498080" cy="857256"/>
          </a:xfrm>
        </p:spPr>
        <p:txBody>
          <a:bodyPr>
            <a:normAutofit/>
          </a:bodyPr>
          <a:lstStyle/>
          <a:p>
            <a:r>
              <a:rPr lang="mr-IN" sz="2500" b="1" dirty="0" smtClean="0"/>
              <a:t>देशाच्या विकासात योगदान- </a:t>
            </a:r>
            <a:endParaRPr lang="en-IN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2400" dirty="0" smtClean="0"/>
              <a:t>जबाबदार ,आदर्श नागरिकांची निर्मिती.</a:t>
            </a:r>
          </a:p>
          <a:p>
            <a:r>
              <a:rPr lang="mr-IN" sz="2400" dirty="0" smtClean="0"/>
              <a:t>सुजाण ग्राहक निर्मितीमुळे भ्रष्टाचारास आळा.</a:t>
            </a:r>
          </a:p>
          <a:p>
            <a:r>
              <a:rPr lang="mr-IN" sz="2400" dirty="0" smtClean="0"/>
              <a:t>संसाधंनांच्या काटेकोर वापराने देशाच्या भौतिक साधनांची बचत.</a:t>
            </a:r>
          </a:p>
          <a:p>
            <a:r>
              <a:rPr lang="mr-IN" sz="2400" dirty="0" smtClean="0"/>
              <a:t>सर्वधर्मसमभावाचा उदारमतवादी दृष्टीकोन तयार.</a:t>
            </a:r>
          </a:p>
          <a:p>
            <a:r>
              <a:rPr lang="mr-IN" sz="2400" dirty="0" smtClean="0"/>
              <a:t>देशात शांतता राखण्यास मदत.</a:t>
            </a:r>
          </a:p>
          <a:p>
            <a:r>
              <a:rPr lang="mr-IN" sz="2400" dirty="0" smtClean="0"/>
              <a:t>ग्रामीण जनतेला विस्तार शिक्षणाने मोलाची मदत.</a:t>
            </a:r>
          </a:p>
          <a:p>
            <a:r>
              <a:rPr lang="mr-IN" sz="2400" dirty="0" smtClean="0"/>
              <a:t>स्वयंरोजगार निर्मितीतून  बेरोजगारी निर्मूलन.</a:t>
            </a:r>
          </a:p>
          <a:p>
            <a:r>
              <a:rPr lang="mr-IN" sz="2400" dirty="0" smtClean="0"/>
              <a:t>देशाचे आर्थिक उत्पन्न वाढून प्रगतीला हातभार. </a:t>
            </a:r>
            <a:endParaRPr lang="en-IN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/>
          </a:bodyPr>
          <a:lstStyle/>
          <a:p>
            <a:r>
              <a:rPr lang="mr-IN" sz="3200" dirty="0" smtClean="0"/>
              <a:t>गृहविज्ञानाच्या प्रमुख  शाखा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2400" dirty="0" smtClean="0"/>
              <a:t>संसाधन व्यवस्थापन </a:t>
            </a:r>
            <a:r>
              <a:rPr lang="en-US" sz="2400" dirty="0" smtClean="0"/>
              <a:t>– Resource Management</a:t>
            </a:r>
            <a:endParaRPr lang="mr-IN" sz="2400" dirty="0" smtClean="0"/>
          </a:p>
          <a:p>
            <a:r>
              <a:rPr lang="mr-IN" sz="2400" dirty="0" smtClean="0"/>
              <a:t>आहारशास्त्र/ अन्न व पोषण </a:t>
            </a:r>
            <a:r>
              <a:rPr lang="en-US" sz="2400" dirty="0" smtClean="0"/>
              <a:t>- Food And Nutrition</a:t>
            </a:r>
            <a:endParaRPr lang="mr-IN" sz="2400" dirty="0" smtClean="0"/>
          </a:p>
          <a:p>
            <a:r>
              <a:rPr lang="mr-IN" sz="2400" dirty="0" smtClean="0"/>
              <a:t>मानव विकास</a:t>
            </a:r>
            <a:r>
              <a:rPr lang="en-US" sz="2400" dirty="0" smtClean="0"/>
              <a:t> – Human Development</a:t>
            </a:r>
            <a:endParaRPr lang="mr-IN" sz="2400" dirty="0" smtClean="0"/>
          </a:p>
          <a:p>
            <a:r>
              <a:rPr lang="mr-IN" sz="2400" dirty="0" smtClean="0"/>
              <a:t>वस्त्रशास्त्र</a:t>
            </a:r>
            <a:r>
              <a:rPr lang="en-US" sz="2400" dirty="0" smtClean="0"/>
              <a:t> -  Textile And Clothing</a:t>
            </a:r>
            <a:endParaRPr lang="mr-IN" sz="2400" dirty="0" smtClean="0"/>
          </a:p>
          <a:p>
            <a:r>
              <a:rPr lang="mr-IN" sz="2400" dirty="0" smtClean="0"/>
              <a:t>संदेशवहन व विस्तार</a:t>
            </a:r>
            <a:r>
              <a:rPr lang="en-US" sz="2400" dirty="0" smtClean="0"/>
              <a:t> –  Communication And Extension</a:t>
            </a:r>
            <a:endParaRPr lang="mr-IN" sz="2400" dirty="0" smtClean="0"/>
          </a:p>
          <a:p>
            <a:endParaRPr lang="en-IN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487</Words>
  <Application>Microsoft Office PowerPoint</Application>
  <PresentationFormat>On-screen Show (4:3)</PresentationFormat>
  <Paragraphs>90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गृहविज्ञान –              Introduction To  HOME SCIENCE                              B. Sc. (H. Sc.)                                                     By- Prof. Sadhana Mohod </vt:lpstr>
      <vt:lpstr>काही गैरसमज -</vt:lpstr>
      <vt:lpstr>गृहविज्ञान म्हणजे नेमके काय आहे?</vt:lpstr>
      <vt:lpstr>  गृहविज्ञानाची संकल्पना (Concept)</vt:lpstr>
      <vt:lpstr>गृहविज्ञानाचा अर्थ –</vt:lpstr>
      <vt:lpstr>गृहविज्ञानाची उद्दिष्टे</vt:lpstr>
      <vt:lpstr>                 गृहविज्ञानाची गरज आणि उपयोगिता-       व्यक्तिविकास, सामाजिक विकास आणि देशाच्या विकासात मोलाची मदत   </vt:lpstr>
      <vt:lpstr>देशाच्या विकासात योगदान- </vt:lpstr>
      <vt:lpstr>गृहविज्ञानाच्या प्रमुख  शाखा</vt:lpstr>
      <vt:lpstr>अंतर्भूत कौशल्ये -:</vt:lpstr>
      <vt:lpstr>       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</dc:creator>
  <cp:lastModifiedBy>q</cp:lastModifiedBy>
  <cp:revision>28</cp:revision>
  <dcterms:created xsi:type="dcterms:W3CDTF">2023-02-03T07:50:06Z</dcterms:created>
  <dcterms:modified xsi:type="dcterms:W3CDTF">2023-02-07T05:30:28Z</dcterms:modified>
</cp:coreProperties>
</file>