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A7D1-7064-4AF6-B4A5-8B635F193F59}" type="datetimeFigureOut">
              <a:rPr lang="en-US" smtClean="0"/>
              <a:pPr/>
              <a:t>06/09/2020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8A23-6669-4C54-9518-6CF1BBEC01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A7D1-7064-4AF6-B4A5-8B635F193F59}" type="datetimeFigureOut">
              <a:rPr lang="en-US" smtClean="0"/>
              <a:pPr/>
              <a:t>06/09/2020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8A23-6669-4C54-9518-6CF1BBEC01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A7D1-7064-4AF6-B4A5-8B635F193F59}" type="datetimeFigureOut">
              <a:rPr lang="en-US" smtClean="0"/>
              <a:pPr/>
              <a:t>06/09/2020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8A23-6669-4C54-9518-6CF1BBEC01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A7D1-7064-4AF6-B4A5-8B635F193F59}" type="datetimeFigureOut">
              <a:rPr lang="en-US" smtClean="0"/>
              <a:pPr/>
              <a:t>06/09/2020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8A23-6669-4C54-9518-6CF1BBEC01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A7D1-7064-4AF6-B4A5-8B635F193F59}" type="datetimeFigureOut">
              <a:rPr lang="en-US" smtClean="0"/>
              <a:pPr/>
              <a:t>06/09/2020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8A23-6669-4C54-9518-6CF1BBEC01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A7D1-7064-4AF6-B4A5-8B635F193F59}" type="datetimeFigureOut">
              <a:rPr lang="en-US" smtClean="0"/>
              <a:pPr/>
              <a:t>06/09/2020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8A23-6669-4C54-9518-6CF1BBEC01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A7D1-7064-4AF6-B4A5-8B635F193F59}" type="datetimeFigureOut">
              <a:rPr lang="en-US" smtClean="0"/>
              <a:pPr/>
              <a:t>06/09/2020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8A23-6669-4C54-9518-6CF1BBEC01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A7D1-7064-4AF6-B4A5-8B635F193F59}" type="datetimeFigureOut">
              <a:rPr lang="en-US" smtClean="0"/>
              <a:pPr/>
              <a:t>06/09/2020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8A23-6669-4C54-9518-6CF1BBEC01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A7D1-7064-4AF6-B4A5-8B635F193F59}" type="datetimeFigureOut">
              <a:rPr lang="en-US" smtClean="0"/>
              <a:pPr/>
              <a:t>06/09/2020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8A23-6669-4C54-9518-6CF1BBEC01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A7D1-7064-4AF6-B4A5-8B635F193F59}" type="datetimeFigureOut">
              <a:rPr lang="en-US" smtClean="0"/>
              <a:pPr/>
              <a:t>06/09/2020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8A23-6669-4C54-9518-6CF1BBEC01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A7D1-7064-4AF6-B4A5-8B635F193F59}" type="datetimeFigureOut">
              <a:rPr lang="en-US" smtClean="0"/>
              <a:pPr/>
              <a:t>06/09/2020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8A23-6669-4C54-9518-6CF1BBEC01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2A7D1-7064-4AF6-B4A5-8B635F193F59}" type="datetimeFigureOut">
              <a:rPr lang="en-US" smtClean="0"/>
              <a:pPr/>
              <a:t>06/09/2020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A8A23-6669-4C54-9518-6CF1BBEC01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8382000" cy="2076450"/>
          </a:xfrm>
        </p:spPr>
        <p:txBody>
          <a:bodyPr>
            <a:noAutofit/>
          </a:bodyPr>
          <a:lstStyle/>
          <a:p>
            <a:pPr algn="r"/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Lecture – </a:t>
            </a:r>
            <a:r>
              <a:rPr lang="en-US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mr-IN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mr-IN" sz="2400" dirty="0" smtClean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mr-IN" sz="2400" dirty="0" smtClean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smtClean="0"/>
              <a:t>Number </a:t>
            </a:r>
            <a:r>
              <a:rPr lang="en-US" sz="2400" b="1" dirty="0"/>
              <a:t>systems: Decimal, </a:t>
            </a:r>
            <a:r>
              <a:rPr lang="en-US" sz="2400" b="1" dirty="0" smtClean="0"/>
              <a:t>Binary.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)  UNIT-II</a:t>
            </a:r>
            <a:r>
              <a:rPr lang="mr-IN" sz="24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Subject- Computer Application in Home Science [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Seme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 III ]</a:t>
            </a:r>
            <a:b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Code – 231CA20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86200"/>
            <a:ext cx="8229600" cy="2133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Dr.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Devidas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Rushiji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Bambole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M. Sc. Ph. D. </a:t>
            </a:r>
          </a:p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Department of Physics </a:t>
            </a:r>
          </a:p>
          <a:p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Matoshree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Vimalabai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Deshmukh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Mahavidyalaya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Amravati.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"/>
            <a:ext cx="8610600" cy="6477000"/>
          </a:xfrm>
        </p:spPr>
        <p:txBody>
          <a:bodyPr/>
          <a:lstStyle/>
          <a:p>
            <a:pPr>
              <a:buNone/>
            </a:pPr>
            <a:r>
              <a:rPr lang="mr-IN" b="1" dirty="0" smtClean="0"/>
              <a:t>७ </a:t>
            </a:r>
            <a:r>
              <a:rPr lang="en-US" b="1" dirty="0" smtClean="0"/>
              <a:t>)       </a:t>
            </a:r>
            <a:r>
              <a:rPr lang="en-US" b="1" dirty="0" smtClean="0"/>
              <a:t>(0110)</a:t>
            </a:r>
            <a:r>
              <a:rPr lang="en-US" b="1" baseline="-25000" dirty="0" smtClean="0"/>
              <a:t>2</a:t>
            </a:r>
            <a:r>
              <a:rPr lang="en-US" b="1" dirty="0" smtClean="0"/>
              <a:t> </a:t>
            </a:r>
            <a:r>
              <a:rPr lang="mr-IN" b="1" dirty="0" smtClean="0"/>
              <a:t> आणि </a:t>
            </a:r>
            <a:r>
              <a:rPr lang="en-US" b="1" dirty="0" smtClean="0"/>
              <a:t> </a:t>
            </a:r>
            <a:r>
              <a:rPr lang="en-US" b="1" dirty="0"/>
              <a:t>(</a:t>
            </a:r>
            <a:r>
              <a:rPr lang="en-US" b="1" dirty="0" smtClean="0"/>
              <a:t>0011)</a:t>
            </a:r>
            <a:r>
              <a:rPr lang="en-US" b="1" baseline="-25000" dirty="0" smtClean="0"/>
              <a:t>2</a:t>
            </a:r>
            <a:r>
              <a:rPr lang="mr-IN" b="1" dirty="0" smtClean="0"/>
              <a:t> ची बेरीज करा.</a:t>
            </a:r>
            <a:r>
              <a:rPr lang="mr-IN" b="1" baseline="-25000" dirty="0" smtClean="0"/>
              <a:t> </a:t>
            </a:r>
            <a:endParaRPr lang="en-US" dirty="0"/>
          </a:p>
          <a:p>
            <a:pPr>
              <a:buNone/>
            </a:pPr>
            <a:r>
              <a:rPr lang="mr-IN" b="1" dirty="0" smtClean="0"/>
              <a:t>उत्तर </a:t>
            </a:r>
            <a:r>
              <a:rPr lang="en-US" b="1" dirty="0" smtClean="0"/>
              <a:t>:    0110                                       hint </a:t>
            </a:r>
            <a:r>
              <a:rPr lang="en-US" b="1" dirty="0"/>
              <a:t>:     6</a:t>
            </a:r>
            <a:endParaRPr lang="en-US" dirty="0"/>
          </a:p>
          <a:p>
            <a:pPr>
              <a:buNone/>
            </a:pPr>
            <a:r>
              <a:rPr lang="en-US" b="1" dirty="0"/>
              <a:t>            </a:t>
            </a:r>
            <a:r>
              <a:rPr lang="en-US" b="1" dirty="0" smtClean="0"/>
              <a:t>+  </a:t>
            </a:r>
            <a:r>
              <a:rPr lang="en-US" b="1" dirty="0"/>
              <a:t>0011                                         </a:t>
            </a:r>
            <a:r>
              <a:rPr lang="mr-IN" b="1" dirty="0" smtClean="0"/>
              <a:t> </a:t>
            </a:r>
            <a:r>
              <a:rPr lang="en-US" b="1" dirty="0" smtClean="0"/>
              <a:t> +  </a:t>
            </a:r>
            <a:r>
              <a:rPr lang="mr-IN" b="1" dirty="0" smtClean="0"/>
              <a:t>   </a:t>
            </a:r>
            <a:r>
              <a:rPr lang="en-US" b="1" dirty="0"/>
              <a:t>3</a:t>
            </a:r>
            <a:endParaRPr lang="mr-IN" b="1" dirty="0" smtClean="0"/>
          </a:p>
          <a:p>
            <a:pPr>
              <a:buNone/>
            </a:pPr>
            <a:r>
              <a:rPr lang="mr-IN" b="1" dirty="0"/>
              <a:t> </a:t>
            </a:r>
            <a:r>
              <a:rPr lang="mr-IN" b="1" dirty="0" smtClean="0"/>
              <a:t> </a:t>
            </a:r>
            <a:r>
              <a:rPr lang="mr-IN" b="1" dirty="0"/>
              <a:t> </a:t>
            </a:r>
            <a:r>
              <a:rPr lang="mr-IN" b="1" dirty="0" smtClean="0"/>
              <a:t> ................</a:t>
            </a:r>
            <a:r>
              <a:rPr lang="en-US" b="1" dirty="0" smtClean="0"/>
              <a:t>                                                ---------</a:t>
            </a:r>
            <a:r>
              <a:rPr lang="mr-IN" b="1" dirty="0" smtClean="0"/>
              <a:t>   </a:t>
            </a:r>
          </a:p>
          <a:p>
            <a:pPr>
              <a:buNone/>
            </a:pPr>
            <a:r>
              <a:rPr lang="mr-IN" b="1" dirty="0"/>
              <a:t> </a:t>
            </a:r>
            <a:r>
              <a:rPr lang="mr-IN" b="1" dirty="0" smtClean="0"/>
              <a:t> </a:t>
            </a:r>
            <a:r>
              <a:rPr lang="mr-IN" b="1" dirty="0" smtClean="0"/>
              <a:t>    </a:t>
            </a:r>
            <a:r>
              <a:rPr lang="en-US" b="1" dirty="0" smtClean="0"/>
              <a:t>   </a:t>
            </a:r>
            <a:r>
              <a:rPr lang="en-US" b="1" dirty="0" smtClean="0"/>
              <a:t>1001                                                        </a:t>
            </a:r>
            <a:r>
              <a:rPr lang="en-US" b="1" dirty="0" smtClean="0"/>
              <a:t>9</a:t>
            </a:r>
            <a:endParaRPr lang="mr-IN" b="1" dirty="0" smtClean="0"/>
          </a:p>
          <a:p>
            <a:pPr>
              <a:buNone/>
            </a:pPr>
            <a:r>
              <a:rPr lang="mr-IN" b="1" dirty="0" smtClean="0"/>
              <a:t>८ </a:t>
            </a:r>
            <a:r>
              <a:rPr lang="en-US" b="1" dirty="0" smtClean="0"/>
              <a:t>)       </a:t>
            </a:r>
            <a:r>
              <a:rPr lang="en-US" b="1" dirty="0" smtClean="0"/>
              <a:t>(</a:t>
            </a:r>
            <a:r>
              <a:rPr lang="en-US" b="1" dirty="0" smtClean="0"/>
              <a:t>0111)</a:t>
            </a:r>
            <a:r>
              <a:rPr lang="en-US" b="1" baseline="-25000" dirty="0" smtClean="0"/>
              <a:t>2</a:t>
            </a:r>
            <a:r>
              <a:rPr lang="en-US" b="1" dirty="0" smtClean="0"/>
              <a:t> </a:t>
            </a:r>
            <a:r>
              <a:rPr lang="mr-IN" b="1" dirty="0" smtClean="0"/>
              <a:t> </a:t>
            </a:r>
            <a:r>
              <a:rPr lang="mr-IN" b="1" dirty="0" smtClean="0"/>
              <a:t>आणि </a:t>
            </a:r>
            <a:r>
              <a:rPr lang="en-US" b="1" dirty="0" smtClean="0"/>
              <a:t> </a:t>
            </a:r>
            <a:r>
              <a:rPr lang="en-US" b="1" dirty="0" smtClean="0"/>
              <a:t>(0011)</a:t>
            </a:r>
            <a:r>
              <a:rPr lang="en-US" b="1" baseline="-25000" dirty="0" smtClean="0"/>
              <a:t>2</a:t>
            </a:r>
            <a:r>
              <a:rPr lang="mr-IN" b="1" dirty="0" smtClean="0"/>
              <a:t> </a:t>
            </a:r>
            <a:r>
              <a:rPr lang="mr-IN" b="1" dirty="0" smtClean="0"/>
              <a:t>ची बेरीज करा.</a:t>
            </a:r>
            <a:r>
              <a:rPr lang="mr-IN" b="1" baseline="-25000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mr-IN" b="1" dirty="0" smtClean="0"/>
              <a:t>उत्तर </a:t>
            </a:r>
            <a:r>
              <a:rPr lang="en-US" b="1" dirty="0" smtClean="0"/>
              <a:t>:    </a:t>
            </a:r>
            <a:r>
              <a:rPr lang="en-US" b="1" dirty="0" smtClean="0"/>
              <a:t>0111                                       </a:t>
            </a:r>
            <a:r>
              <a:rPr lang="en-US" b="1" dirty="0" smtClean="0"/>
              <a:t>hint :     </a:t>
            </a:r>
            <a:r>
              <a:rPr lang="en-US" b="1" dirty="0" smtClean="0"/>
              <a:t>7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          +  0011                                         </a:t>
            </a:r>
            <a:r>
              <a:rPr lang="mr-IN" b="1" dirty="0" smtClean="0"/>
              <a:t> </a:t>
            </a:r>
            <a:r>
              <a:rPr lang="en-US" b="1" dirty="0" smtClean="0"/>
              <a:t> +  </a:t>
            </a:r>
            <a:r>
              <a:rPr lang="mr-IN" b="1" dirty="0" smtClean="0"/>
              <a:t>   </a:t>
            </a:r>
            <a:r>
              <a:rPr lang="en-US" b="1" dirty="0" smtClean="0"/>
              <a:t>3</a:t>
            </a:r>
            <a:endParaRPr lang="mr-IN" b="1" dirty="0" smtClean="0"/>
          </a:p>
          <a:p>
            <a:pPr>
              <a:buNone/>
            </a:pPr>
            <a:r>
              <a:rPr lang="mr-IN" b="1" dirty="0" smtClean="0"/>
              <a:t>    ................</a:t>
            </a:r>
            <a:r>
              <a:rPr lang="en-US" b="1" dirty="0" smtClean="0"/>
              <a:t>                                                ---------</a:t>
            </a:r>
            <a:r>
              <a:rPr lang="mr-IN" b="1" dirty="0" smtClean="0"/>
              <a:t>   </a:t>
            </a:r>
          </a:p>
          <a:p>
            <a:pPr>
              <a:buNone/>
            </a:pPr>
            <a:r>
              <a:rPr lang="mr-IN" b="1" dirty="0" smtClean="0"/>
              <a:t>      </a:t>
            </a:r>
            <a:r>
              <a:rPr lang="en-US" b="1" smtClean="0"/>
              <a:t>   </a:t>
            </a:r>
            <a:r>
              <a:rPr lang="en-US" b="1" smtClean="0"/>
              <a:t>1010                                                        </a:t>
            </a:r>
            <a:r>
              <a:rPr lang="en-US" b="1" dirty="0" smtClean="0"/>
              <a:t>10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10600" cy="6477000"/>
          </a:xfrm>
        </p:spPr>
        <p:txBody>
          <a:bodyPr/>
          <a:lstStyle/>
          <a:p>
            <a:pPr lvl="0"/>
            <a:r>
              <a:rPr lang="mr-IN" b="1" i="1" dirty="0" smtClean="0"/>
              <a:t>बायनरी संख्येची वजाबाकी(</a:t>
            </a:r>
            <a:r>
              <a:rPr lang="en-US" b="1" i="1" dirty="0" smtClean="0"/>
              <a:t>Binary </a:t>
            </a:r>
            <a:r>
              <a:rPr lang="en-US" b="1" i="1" dirty="0"/>
              <a:t>subtraction</a:t>
            </a:r>
            <a:r>
              <a:rPr lang="mr-IN" b="1" i="1" dirty="0" smtClean="0"/>
              <a:t>):-</a:t>
            </a:r>
            <a:endParaRPr lang="en-US" dirty="0" smtClean="0"/>
          </a:p>
          <a:p>
            <a:pPr>
              <a:buNone/>
            </a:pPr>
            <a:r>
              <a:rPr lang="mr-IN" b="1" i="1" dirty="0" smtClean="0"/>
              <a:t> बायनरी संख्येची वजाबाकी करण्यासाठी खालील नियम (</a:t>
            </a:r>
            <a:r>
              <a:rPr lang="en-US" b="1" i="1" dirty="0" smtClean="0"/>
              <a:t>Rules</a:t>
            </a:r>
            <a:r>
              <a:rPr lang="mr-IN" b="1" i="1" dirty="0" smtClean="0"/>
              <a:t>) आहेत.</a:t>
            </a:r>
          </a:p>
          <a:p>
            <a:pPr lvl="0">
              <a:buNone/>
            </a:pPr>
            <a:r>
              <a:rPr lang="mr-IN" dirty="0" smtClean="0"/>
              <a:t>१) </a:t>
            </a:r>
            <a:r>
              <a:rPr lang="en-US" dirty="0" smtClean="0"/>
              <a:t>0 </a:t>
            </a:r>
            <a:r>
              <a:rPr lang="en-US" dirty="0"/>
              <a:t>- 0 = 0 </a:t>
            </a:r>
          </a:p>
          <a:p>
            <a:pPr lvl="0">
              <a:buNone/>
            </a:pPr>
            <a:r>
              <a:rPr lang="mr-IN" dirty="0" smtClean="0"/>
              <a:t>२) </a:t>
            </a:r>
            <a:r>
              <a:rPr lang="en-US" dirty="0" smtClean="0"/>
              <a:t>1 </a:t>
            </a:r>
            <a:r>
              <a:rPr lang="en-US" dirty="0"/>
              <a:t>- 1 = 0</a:t>
            </a:r>
          </a:p>
          <a:p>
            <a:pPr lvl="0">
              <a:buNone/>
            </a:pPr>
            <a:r>
              <a:rPr lang="mr-IN" dirty="0" smtClean="0"/>
              <a:t>३) </a:t>
            </a:r>
            <a:r>
              <a:rPr lang="en-US" dirty="0" smtClean="0"/>
              <a:t>1 </a:t>
            </a:r>
            <a:r>
              <a:rPr lang="en-US" dirty="0"/>
              <a:t>- 0 = 1</a:t>
            </a:r>
          </a:p>
          <a:p>
            <a:pPr lvl="0">
              <a:buNone/>
            </a:pPr>
            <a:r>
              <a:rPr lang="mr-IN" dirty="0" smtClean="0"/>
              <a:t>४) </a:t>
            </a:r>
            <a:r>
              <a:rPr lang="en-US" dirty="0" smtClean="0"/>
              <a:t>0 </a:t>
            </a:r>
            <a:r>
              <a:rPr lang="en-US" dirty="0"/>
              <a:t>- 1 = 1 barrow 1 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477000"/>
          </a:xfrm>
        </p:spPr>
        <p:txBody>
          <a:bodyPr/>
          <a:lstStyle/>
          <a:p>
            <a:pPr lvl="0">
              <a:buNone/>
            </a:pPr>
            <a:r>
              <a:rPr lang="mr-IN" dirty="0" smtClean="0"/>
              <a:t>१) </a:t>
            </a:r>
            <a:r>
              <a:rPr lang="en-US" dirty="0" smtClean="0"/>
              <a:t>1000  </a:t>
            </a:r>
            <a:r>
              <a:rPr lang="en-US" dirty="0"/>
              <a:t>-  0001</a:t>
            </a:r>
          </a:p>
          <a:p>
            <a:pPr>
              <a:buNone/>
            </a:pPr>
            <a:r>
              <a:rPr lang="mr-IN" dirty="0"/>
              <a:t> </a:t>
            </a:r>
            <a:r>
              <a:rPr lang="mr-IN" dirty="0" smtClean="0"/>
              <a:t>  उत्तर </a:t>
            </a:r>
            <a:r>
              <a:rPr lang="en-US" dirty="0" smtClean="0"/>
              <a:t>:     </a:t>
            </a:r>
            <a:r>
              <a:rPr lang="en-US" dirty="0"/>
              <a:t>1000  </a:t>
            </a:r>
          </a:p>
          <a:p>
            <a:pPr>
              <a:buNone/>
            </a:pPr>
            <a:r>
              <a:rPr lang="mr-IN" dirty="0" smtClean="0"/>
              <a:t>  </a:t>
            </a:r>
            <a:r>
              <a:rPr lang="en-US" dirty="0" smtClean="0"/>
              <a:t>                 </a:t>
            </a:r>
            <a:r>
              <a:rPr lang="en-US" dirty="0"/>
              <a:t>-  0001</a:t>
            </a:r>
          </a:p>
          <a:p>
            <a:pPr>
              <a:buNone/>
            </a:pPr>
            <a:r>
              <a:rPr lang="mr-IN" dirty="0" smtClean="0"/>
              <a:t>  </a:t>
            </a:r>
            <a:r>
              <a:rPr lang="en-US" dirty="0" smtClean="0"/>
              <a:t>              </a:t>
            </a:r>
            <a:r>
              <a:rPr lang="en-US" dirty="0"/>
              <a:t>---------------</a:t>
            </a:r>
          </a:p>
          <a:p>
            <a:pPr>
              <a:buNone/>
            </a:pPr>
            <a:r>
              <a:rPr lang="mr-IN" dirty="0" smtClean="0"/>
              <a:t>   </a:t>
            </a:r>
            <a:r>
              <a:rPr lang="en-US" dirty="0" smtClean="0"/>
              <a:t>                   </a:t>
            </a:r>
            <a:r>
              <a:rPr lang="en-US" dirty="0"/>
              <a:t>0111</a:t>
            </a:r>
          </a:p>
          <a:p>
            <a:pPr lvl="0">
              <a:buNone/>
            </a:pPr>
            <a:r>
              <a:rPr lang="mr-IN" dirty="0" smtClean="0"/>
              <a:t>२)   </a:t>
            </a:r>
            <a:r>
              <a:rPr lang="en-US" dirty="0" smtClean="0"/>
              <a:t>1010  </a:t>
            </a:r>
            <a:r>
              <a:rPr lang="en-US" dirty="0"/>
              <a:t>-  </a:t>
            </a:r>
            <a:r>
              <a:rPr lang="en-US" dirty="0" smtClean="0"/>
              <a:t>0011</a:t>
            </a:r>
            <a:endParaRPr lang="en-US" dirty="0"/>
          </a:p>
          <a:p>
            <a:pPr>
              <a:buNone/>
            </a:pPr>
            <a:r>
              <a:rPr lang="mr-IN" dirty="0"/>
              <a:t> </a:t>
            </a:r>
            <a:r>
              <a:rPr lang="mr-IN" dirty="0" smtClean="0"/>
              <a:t>  उत्तर   </a:t>
            </a:r>
            <a:r>
              <a:rPr lang="en-US" dirty="0" smtClean="0"/>
              <a:t>:     </a:t>
            </a:r>
            <a:r>
              <a:rPr lang="mr-IN" dirty="0" smtClean="0"/>
              <a:t> </a:t>
            </a:r>
            <a:r>
              <a:rPr lang="en-US" dirty="0" smtClean="0"/>
              <a:t>1010  </a:t>
            </a:r>
            <a:endParaRPr lang="en-US" dirty="0"/>
          </a:p>
          <a:p>
            <a:pPr>
              <a:buNone/>
            </a:pPr>
            <a:r>
              <a:rPr lang="mr-IN" dirty="0" smtClean="0"/>
              <a:t>     </a:t>
            </a:r>
            <a:r>
              <a:rPr lang="en-US" dirty="0" smtClean="0"/>
              <a:t>                </a:t>
            </a:r>
            <a:r>
              <a:rPr lang="en-US" dirty="0"/>
              <a:t>-  </a:t>
            </a:r>
            <a:r>
              <a:rPr lang="mr-IN" dirty="0" smtClean="0"/>
              <a:t> </a:t>
            </a:r>
            <a:r>
              <a:rPr lang="en-US" dirty="0" smtClean="0"/>
              <a:t>0011</a:t>
            </a:r>
            <a:endParaRPr lang="en-US" dirty="0"/>
          </a:p>
          <a:p>
            <a:pPr>
              <a:buNone/>
            </a:pPr>
            <a:r>
              <a:rPr lang="mr-IN" dirty="0" smtClean="0"/>
              <a:t>     </a:t>
            </a:r>
            <a:r>
              <a:rPr lang="en-US" dirty="0" smtClean="0"/>
              <a:t>              </a:t>
            </a:r>
            <a:r>
              <a:rPr lang="en-US" dirty="0"/>
              <a:t>---------------</a:t>
            </a:r>
          </a:p>
          <a:p>
            <a:pPr>
              <a:buNone/>
            </a:pPr>
            <a:r>
              <a:rPr lang="mr-IN" dirty="0" smtClean="0"/>
              <a:t>     </a:t>
            </a:r>
            <a:r>
              <a:rPr lang="en-US" dirty="0" smtClean="0"/>
              <a:t>                    </a:t>
            </a:r>
            <a:r>
              <a:rPr lang="mr-IN" dirty="0" smtClean="0"/>
              <a:t> </a:t>
            </a:r>
            <a:r>
              <a:rPr lang="en-US" dirty="0" smtClean="0"/>
              <a:t>0111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 fontScale="92500"/>
          </a:bodyPr>
          <a:lstStyle/>
          <a:p>
            <a:pPr lvl="0">
              <a:buNone/>
            </a:pPr>
            <a:r>
              <a:rPr lang="en-US" dirty="0" smtClean="0"/>
              <a:t>3</a:t>
            </a:r>
            <a:r>
              <a:rPr lang="mr-IN" dirty="0" smtClean="0"/>
              <a:t>) </a:t>
            </a:r>
            <a:r>
              <a:rPr lang="en-US" dirty="0" smtClean="0"/>
              <a:t> </a:t>
            </a:r>
            <a:r>
              <a:rPr lang="en-US" dirty="0"/>
              <a:t>(101111 – 001001)</a:t>
            </a:r>
          </a:p>
          <a:p>
            <a:pPr>
              <a:buNone/>
            </a:pPr>
            <a:r>
              <a:rPr lang="mr-IN" dirty="0" smtClean="0"/>
              <a:t>  उत्तर  </a:t>
            </a:r>
            <a:r>
              <a:rPr lang="en-US" dirty="0" smtClean="0"/>
              <a:t>:              </a:t>
            </a:r>
            <a:r>
              <a:rPr lang="en-US" dirty="0"/>
              <a:t>101111                            hint:      47</a:t>
            </a:r>
          </a:p>
          <a:p>
            <a:pPr>
              <a:buNone/>
            </a:pPr>
            <a:r>
              <a:rPr lang="mr-IN" dirty="0" smtClean="0"/>
              <a:t> </a:t>
            </a:r>
            <a:r>
              <a:rPr lang="en-US" dirty="0" smtClean="0"/>
              <a:t>                            </a:t>
            </a:r>
            <a:r>
              <a:rPr lang="en-US" dirty="0"/>
              <a:t>-  001001                                      -   </a:t>
            </a:r>
            <a:r>
              <a:rPr lang="mr-IN" dirty="0" smtClean="0"/>
              <a:t> </a:t>
            </a:r>
            <a:r>
              <a:rPr lang="en-US" dirty="0" smtClean="0"/>
              <a:t> </a:t>
            </a:r>
            <a:r>
              <a:rPr lang="en-US" dirty="0"/>
              <a:t>9</a:t>
            </a:r>
          </a:p>
          <a:p>
            <a:pPr>
              <a:buNone/>
            </a:pPr>
            <a:r>
              <a:rPr lang="en-US" dirty="0"/>
              <a:t>                             -------------------                        </a:t>
            </a:r>
            <a:r>
              <a:rPr lang="mr-IN" dirty="0" smtClean="0"/>
              <a:t>  </a:t>
            </a:r>
            <a:r>
              <a:rPr lang="en-US" dirty="0" smtClean="0"/>
              <a:t>-----------</a:t>
            </a:r>
            <a:r>
              <a:rPr lang="mr-IN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               </a:t>
            </a:r>
            <a:r>
              <a:rPr lang="en-US" dirty="0"/>
              <a:t>100110                                         </a:t>
            </a:r>
            <a:r>
              <a:rPr lang="en-US" dirty="0" smtClean="0"/>
              <a:t>(</a:t>
            </a:r>
            <a:r>
              <a:rPr lang="en-US" dirty="0"/>
              <a:t>38)</a:t>
            </a:r>
            <a:r>
              <a:rPr lang="en-US" baseline="-25000" dirty="0"/>
              <a:t>10</a:t>
            </a:r>
            <a:endParaRPr lang="en-US" dirty="0"/>
          </a:p>
          <a:p>
            <a:pPr lvl="0">
              <a:buNone/>
            </a:pPr>
            <a:r>
              <a:rPr lang="mr-IN" dirty="0" smtClean="0"/>
              <a:t> </a:t>
            </a:r>
            <a:r>
              <a:rPr lang="mr-IN" dirty="0" smtClean="0"/>
              <a:t>४) </a:t>
            </a:r>
            <a:r>
              <a:rPr lang="en-US" dirty="0" smtClean="0"/>
              <a:t>(101</a:t>
            </a:r>
            <a:r>
              <a:rPr lang="en-US" dirty="0"/>
              <a:t>) – (011)</a:t>
            </a:r>
          </a:p>
          <a:p>
            <a:pPr>
              <a:buNone/>
            </a:pPr>
            <a:r>
              <a:rPr lang="mr-IN" dirty="0" smtClean="0"/>
              <a:t>   उत्तर  </a:t>
            </a:r>
            <a:r>
              <a:rPr lang="en-US" dirty="0" smtClean="0"/>
              <a:t>:              </a:t>
            </a:r>
            <a:r>
              <a:rPr lang="en-US" dirty="0"/>
              <a:t>101                            hint:       5</a:t>
            </a:r>
          </a:p>
          <a:p>
            <a:pPr>
              <a:buNone/>
            </a:pPr>
            <a:r>
              <a:rPr lang="mr-IN" dirty="0" smtClean="0"/>
              <a:t>  </a:t>
            </a:r>
            <a:r>
              <a:rPr lang="en-US" dirty="0" smtClean="0"/>
              <a:t>                              </a:t>
            </a:r>
            <a:r>
              <a:rPr lang="en-US" dirty="0"/>
              <a:t>- 011                                      -    3</a:t>
            </a:r>
          </a:p>
          <a:p>
            <a:pPr>
              <a:buNone/>
            </a:pPr>
            <a:r>
              <a:rPr lang="mr-IN" dirty="0" smtClean="0"/>
              <a:t> </a:t>
            </a:r>
            <a:r>
              <a:rPr lang="en-US" dirty="0" smtClean="0"/>
              <a:t>                             </a:t>
            </a:r>
            <a:r>
              <a:rPr lang="en-US" dirty="0"/>
              <a:t>-------------------                        -----------</a:t>
            </a:r>
          </a:p>
          <a:p>
            <a:pPr>
              <a:buNone/>
            </a:pPr>
            <a:r>
              <a:rPr lang="mr-IN" dirty="0" smtClean="0"/>
              <a:t>  </a:t>
            </a:r>
            <a:r>
              <a:rPr lang="en-US" dirty="0" smtClean="0"/>
              <a:t>                                </a:t>
            </a:r>
            <a:r>
              <a:rPr lang="en-US" dirty="0"/>
              <a:t>010                                           (2)</a:t>
            </a:r>
            <a:r>
              <a:rPr lang="en-US" baseline="-25000" dirty="0"/>
              <a:t>10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10600" cy="64008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mr-IN" dirty="0" smtClean="0"/>
              <a:t>५) 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smtClean="0"/>
              <a:t>101111)</a:t>
            </a:r>
            <a:r>
              <a:rPr lang="en-US" baseline="-25000" dirty="0" smtClean="0"/>
              <a:t>2</a:t>
            </a:r>
            <a:r>
              <a:rPr lang="mr-IN" dirty="0" smtClean="0"/>
              <a:t> मधून</a:t>
            </a:r>
            <a:r>
              <a:rPr lang="en-US" dirty="0" smtClean="0"/>
              <a:t> (1001)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mr-IN" dirty="0" smtClean="0"/>
              <a:t>वजा करा. </a:t>
            </a:r>
            <a:endParaRPr lang="en-US" dirty="0"/>
          </a:p>
          <a:p>
            <a:pPr>
              <a:buNone/>
            </a:pPr>
            <a:r>
              <a:rPr lang="mr-IN" dirty="0"/>
              <a:t> </a:t>
            </a:r>
            <a:r>
              <a:rPr lang="mr-IN" dirty="0" smtClean="0"/>
              <a:t> उत्तर </a:t>
            </a:r>
            <a:r>
              <a:rPr lang="en-US" dirty="0" smtClean="0"/>
              <a:t>:    </a:t>
            </a:r>
            <a:r>
              <a:rPr lang="en-US" dirty="0"/>
              <a:t>101111                            hint :    47</a:t>
            </a:r>
          </a:p>
          <a:p>
            <a:pPr>
              <a:buNone/>
            </a:pPr>
            <a:r>
              <a:rPr lang="mr-IN" dirty="0" smtClean="0"/>
              <a:t> </a:t>
            </a:r>
            <a:r>
              <a:rPr lang="en-US" dirty="0" smtClean="0"/>
              <a:t>                       </a:t>
            </a:r>
            <a:r>
              <a:rPr lang="en-US" dirty="0"/>
              <a:t>1001                                        </a:t>
            </a:r>
            <a:r>
              <a:rPr lang="mr-IN" dirty="0" smtClean="0"/>
              <a:t> </a:t>
            </a:r>
            <a:r>
              <a:rPr lang="en-US" dirty="0" smtClean="0"/>
              <a:t>- </a:t>
            </a:r>
            <a:r>
              <a:rPr lang="en-US" dirty="0"/>
              <a:t>9</a:t>
            </a:r>
          </a:p>
          <a:p>
            <a:pPr>
              <a:buNone/>
            </a:pPr>
            <a:r>
              <a:rPr lang="en-US" dirty="0" smtClean="0"/>
              <a:t>                </a:t>
            </a:r>
            <a:r>
              <a:rPr lang="en-US" dirty="0"/>
              <a:t>----------------                            ----------------</a:t>
            </a:r>
          </a:p>
          <a:p>
            <a:pPr>
              <a:buNone/>
            </a:pPr>
            <a:r>
              <a:rPr lang="en-US" dirty="0" smtClean="0"/>
              <a:t>                 </a:t>
            </a:r>
            <a:r>
              <a:rPr lang="mr-IN" dirty="0" smtClean="0"/>
              <a:t>   </a:t>
            </a:r>
            <a:r>
              <a:rPr lang="en-US" dirty="0" smtClean="0"/>
              <a:t>100110                                        </a:t>
            </a:r>
            <a:r>
              <a:rPr lang="en-US" dirty="0"/>
              <a:t>38</a:t>
            </a:r>
          </a:p>
          <a:p>
            <a:pPr lvl="0">
              <a:buNone/>
            </a:pPr>
            <a:r>
              <a:rPr lang="mr-IN" dirty="0" smtClean="0"/>
              <a:t> </a:t>
            </a:r>
            <a:r>
              <a:rPr lang="mr-IN" dirty="0" smtClean="0"/>
              <a:t>६)  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smtClean="0"/>
              <a:t>101)</a:t>
            </a:r>
            <a:r>
              <a:rPr lang="en-US" baseline="-25000" dirty="0" smtClean="0"/>
              <a:t>2</a:t>
            </a:r>
            <a:r>
              <a:rPr lang="mr-IN" baseline="-25000" dirty="0" smtClean="0"/>
              <a:t> </a:t>
            </a:r>
            <a:r>
              <a:rPr lang="mr-IN" dirty="0" smtClean="0"/>
              <a:t>मधून </a:t>
            </a:r>
            <a:r>
              <a:rPr lang="en-US" dirty="0" smtClean="0"/>
              <a:t>(011)</a:t>
            </a:r>
            <a:r>
              <a:rPr lang="en-US" baseline="-25000" dirty="0" smtClean="0"/>
              <a:t>2</a:t>
            </a:r>
            <a:r>
              <a:rPr lang="mr-IN" baseline="-25000" dirty="0" smtClean="0"/>
              <a:t> </a:t>
            </a:r>
            <a:r>
              <a:rPr lang="mr-IN" dirty="0" smtClean="0"/>
              <a:t>वजा करा. </a:t>
            </a:r>
            <a:endParaRPr lang="en-US" dirty="0"/>
          </a:p>
          <a:p>
            <a:pPr>
              <a:buNone/>
            </a:pPr>
            <a:r>
              <a:rPr lang="mr-IN" dirty="0"/>
              <a:t> </a:t>
            </a:r>
            <a:r>
              <a:rPr lang="mr-IN" dirty="0" smtClean="0"/>
              <a:t>   उत्तर </a:t>
            </a:r>
            <a:r>
              <a:rPr lang="en-US" dirty="0" smtClean="0"/>
              <a:t>:       101                            </a:t>
            </a:r>
            <a:r>
              <a:rPr lang="en-US" dirty="0"/>
              <a:t>hint :      5</a:t>
            </a:r>
          </a:p>
          <a:p>
            <a:pPr>
              <a:buNone/>
            </a:pPr>
            <a:r>
              <a:rPr lang="mr-IN" dirty="0" smtClean="0"/>
              <a:t>  </a:t>
            </a:r>
            <a:r>
              <a:rPr lang="en-US" dirty="0" smtClean="0"/>
              <a:t>                         </a:t>
            </a:r>
            <a:r>
              <a:rPr lang="en-US" dirty="0"/>
              <a:t>011                                        - 3</a:t>
            </a:r>
          </a:p>
          <a:p>
            <a:pPr>
              <a:buNone/>
            </a:pPr>
            <a:r>
              <a:rPr lang="mr-IN" dirty="0" smtClean="0"/>
              <a:t> </a:t>
            </a:r>
            <a:r>
              <a:rPr lang="en-US" dirty="0" smtClean="0"/>
              <a:t>                  </a:t>
            </a:r>
            <a:r>
              <a:rPr lang="en-US" dirty="0"/>
              <a:t>----------------                            </a:t>
            </a:r>
            <a:r>
              <a:rPr lang="en-US" dirty="0" smtClean="0"/>
              <a:t>---------------</a:t>
            </a:r>
            <a:endParaRPr lang="en-US" dirty="0"/>
          </a:p>
          <a:p>
            <a:pPr>
              <a:buNone/>
            </a:pPr>
            <a:r>
              <a:rPr lang="mr-IN" dirty="0" smtClean="0"/>
              <a:t>  </a:t>
            </a:r>
            <a:r>
              <a:rPr lang="en-US" dirty="0" smtClean="0"/>
              <a:t>                         </a:t>
            </a:r>
            <a:r>
              <a:rPr lang="en-US" dirty="0"/>
              <a:t>010                                          2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5532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mr-IN" dirty="0" smtClean="0"/>
              <a:t>उदाहरण </a:t>
            </a:r>
            <a:r>
              <a:rPr lang="en-US" dirty="0" smtClean="0"/>
              <a:t>: </a:t>
            </a:r>
            <a:r>
              <a:rPr lang="en-US" dirty="0"/>
              <a:t>1) 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smtClean="0"/>
              <a:t>101101)</a:t>
            </a:r>
            <a:r>
              <a:rPr lang="en-US" baseline="-25000" dirty="0" smtClean="0"/>
              <a:t>2</a:t>
            </a:r>
            <a:r>
              <a:rPr lang="mr-IN" baseline="-25000" dirty="0" smtClean="0"/>
              <a:t> </a:t>
            </a:r>
            <a:r>
              <a:rPr lang="mr-IN" dirty="0" smtClean="0"/>
              <a:t> ला पाया </a:t>
            </a:r>
            <a:r>
              <a:rPr lang="en-US" dirty="0" smtClean="0"/>
              <a:t> </a:t>
            </a:r>
            <a:r>
              <a:rPr lang="en-US" dirty="0"/>
              <a:t>10 </a:t>
            </a:r>
            <a:r>
              <a:rPr lang="en-US" dirty="0" smtClean="0"/>
              <a:t>(</a:t>
            </a:r>
            <a:r>
              <a:rPr lang="mr-IN" dirty="0" smtClean="0"/>
              <a:t>किंवा डेसिमल</a:t>
            </a:r>
            <a:r>
              <a:rPr lang="en-US" dirty="0" smtClean="0"/>
              <a:t>) </a:t>
            </a:r>
            <a:r>
              <a:rPr lang="mr-IN" dirty="0" smtClean="0"/>
              <a:t> नंबर सिस्टम  मध्ये बदला. </a:t>
            </a:r>
            <a:endParaRPr lang="en-US" dirty="0"/>
          </a:p>
          <a:p>
            <a:pPr>
              <a:buNone/>
            </a:pPr>
            <a:r>
              <a:rPr lang="mr-IN" dirty="0"/>
              <a:t> </a:t>
            </a:r>
            <a:r>
              <a:rPr lang="mr-IN" dirty="0" smtClean="0"/>
              <a:t> उत्तर  </a:t>
            </a:r>
            <a:r>
              <a:rPr lang="en-US" dirty="0" smtClean="0"/>
              <a:t>:  </a:t>
            </a:r>
            <a:r>
              <a:rPr lang="en-US" dirty="0"/>
              <a:t>(101101)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mr-IN" dirty="0"/>
              <a:t> </a:t>
            </a:r>
            <a:r>
              <a:rPr lang="mr-IN" dirty="0" smtClean="0"/>
              <a:t>हि बायनरी संख्या आहे. </a:t>
            </a:r>
            <a:endParaRPr lang="en-US" dirty="0"/>
          </a:p>
          <a:p>
            <a:pPr>
              <a:buNone/>
            </a:pPr>
            <a:r>
              <a:rPr lang="mr-IN" dirty="0" smtClean="0"/>
              <a:t> </a:t>
            </a:r>
            <a:r>
              <a:rPr lang="en-US" dirty="0" smtClean="0"/>
              <a:t>            </a:t>
            </a:r>
            <a:r>
              <a:rPr lang="en-US" dirty="0"/>
              <a:t>= </a:t>
            </a:r>
            <a:r>
              <a:rPr lang="en-US" baseline="30000" dirty="0"/>
              <a:t>   </a:t>
            </a:r>
            <a:r>
              <a:rPr lang="en-US" dirty="0"/>
              <a:t> 1 x 2</a:t>
            </a:r>
            <a:r>
              <a:rPr lang="en-US" baseline="30000" dirty="0"/>
              <a:t>5</a:t>
            </a:r>
            <a:r>
              <a:rPr lang="en-US" dirty="0"/>
              <a:t>  +  0 x 2</a:t>
            </a:r>
            <a:r>
              <a:rPr lang="en-US" baseline="30000" dirty="0"/>
              <a:t>4      </a:t>
            </a:r>
            <a:r>
              <a:rPr lang="en-US" dirty="0"/>
              <a:t>+ 1 x 2</a:t>
            </a:r>
            <a:r>
              <a:rPr lang="en-US" baseline="30000" dirty="0"/>
              <a:t>3 </a:t>
            </a:r>
            <a:r>
              <a:rPr lang="en-US" dirty="0"/>
              <a:t> + 1x 2</a:t>
            </a:r>
            <a:r>
              <a:rPr lang="en-US" baseline="30000" dirty="0"/>
              <a:t>2</a:t>
            </a:r>
            <a:r>
              <a:rPr lang="en-US" dirty="0"/>
              <a:t>   + 0x2</a:t>
            </a:r>
            <a:r>
              <a:rPr lang="en-US" baseline="30000" dirty="0"/>
              <a:t>1 </a:t>
            </a:r>
            <a:r>
              <a:rPr lang="en-US" dirty="0"/>
              <a:t> + 1x 2</a:t>
            </a:r>
            <a:r>
              <a:rPr lang="en-US" baseline="30000" dirty="0"/>
              <a:t>0</a:t>
            </a:r>
            <a:endParaRPr lang="en-US" dirty="0"/>
          </a:p>
          <a:p>
            <a:pPr>
              <a:buNone/>
            </a:pPr>
            <a:r>
              <a:rPr lang="mr-IN" dirty="0" smtClean="0"/>
              <a:t> </a:t>
            </a:r>
            <a:r>
              <a:rPr lang="en-US" dirty="0" smtClean="0"/>
              <a:t>           </a:t>
            </a:r>
            <a:r>
              <a:rPr lang="en-US" dirty="0"/>
              <a:t>=     1 x 32 +  0 x 16</a:t>
            </a:r>
            <a:r>
              <a:rPr lang="en-US" baseline="30000" dirty="0"/>
              <a:t>     </a:t>
            </a:r>
            <a:r>
              <a:rPr lang="en-US" dirty="0"/>
              <a:t>+ 1 x 8</a:t>
            </a:r>
            <a:r>
              <a:rPr lang="en-US" baseline="30000" dirty="0"/>
              <a:t> </a:t>
            </a:r>
            <a:r>
              <a:rPr lang="en-US" dirty="0"/>
              <a:t>   + 1 x 4   + 0x2</a:t>
            </a:r>
            <a:r>
              <a:rPr lang="en-US" baseline="30000" dirty="0"/>
              <a:t> </a:t>
            </a:r>
            <a:r>
              <a:rPr lang="en-US" dirty="0"/>
              <a:t>   + 1x 1</a:t>
            </a:r>
          </a:p>
          <a:p>
            <a:pPr>
              <a:buNone/>
            </a:pPr>
            <a:r>
              <a:rPr lang="mr-IN" dirty="0"/>
              <a:t> </a:t>
            </a:r>
            <a:r>
              <a:rPr lang="mr-IN" dirty="0" smtClean="0"/>
              <a:t> </a:t>
            </a:r>
            <a:r>
              <a:rPr lang="en-US" dirty="0" smtClean="0"/>
              <a:t>          </a:t>
            </a:r>
            <a:r>
              <a:rPr lang="en-US" dirty="0"/>
              <a:t>=      32      +    0        +  8          + 4        + 0       + 1</a:t>
            </a:r>
          </a:p>
          <a:p>
            <a:pPr>
              <a:buNone/>
            </a:pPr>
            <a:r>
              <a:rPr lang="mr-IN" dirty="0" smtClean="0"/>
              <a:t>  </a:t>
            </a:r>
            <a:r>
              <a:rPr lang="en-US" dirty="0" smtClean="0"/>
              <a:t>            </a:t>
            </a:r>
            <a:r>
              <a:rPr lang="en-US" dirty="0"/>
              <a:t>=    (45)</a:t>
            </a:r>
            <a:r>
              <a:rPr lang="en-US" baseline="-25000" dirty="0"/>
              <a:t>10  </a:t>
            </a:r>
            <a:r>
              <a:rPr lang="mr-IN" dirty="0"/>
              <a:t> </a:t>
            </a:r>
            <a:r>
              <a:rPr lang="mr-IN" dirty="0" smtClean="0"/>
              <a:t> हि डेसिमल संख्या आहे. </a:t>
            </a:r>
            <a:endParaRPr lang="en-US" dirty="0"/>
          </a:p>
          <a:p>
            <a:pPr>
              <a:buNone/>
            </a:pPr>
            <a:r>
              <a:rPr lang="en-US" dirty="0"/>
              <a:t>2) 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smtClean="0"/>
              <a:t>101.101)</a:t>
            </a:r>
            <a:r>
              <a:rPr lang="en-US" baseline="-25000" dirty="0" smtClean="0"/>
              <a:t>2</a:t>
            </a:r>
            <a:r>
              <a:rPr lang="mr-IN" dirty="0" smtClean="0"/>
              <a:t> ला पाया </a:t>
            </a:r>
            <a:r>
              <a:rPr lang="en-US" dirty="0" smtClean="0"/>
              <a:t> 10 (</a:t>
            </a:r>
            <a:r>
              <a:rPr lang="mr-IN" dirty="0" smtClean="0"/>
              <a:t>किंवा डेसिमल</a:t>
            </a:r>
            <a:r>
              <a:rPr lang="en-US" dirty="0" smtClean="0"/>
              <a:t>) </a:t>
            </a:r>
            <a:r>
              <a:rPr lang="mr-IN" dirty="0" smtClean="0"/>
              <a:t> नंबर सिस्टम  मध्ये बदला.</a:t>
            </a:r>
            <a:endParaRPr lang="en-US" dirty="0"/>
          </a:p>
          <a:p>
            <a:pPr>
              <a:buNone/>
            </a:pPr>
            <a:r>
              <a:rPr lang="mr-IN" b="1" dirty="0" smtClean="0"/>
              <a:t>उत्तर  </a:t>
            </a:r>
            <a:r>
              <a:rPr lang="en-US" b="1" dirty="0" smtClean="0"/>
              <a:t>:</a:t>
            </a:r>
            <a:r>
              <a:rPr lang="en-US" dirty="0" smtClean="0"/>
              <a:t>  </a:t>
            </a:r>
            <a:r>
              <a:rPr lang="en-US" dirty="0"/>
              <a:t>(101.101)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mr-IN" dirty="0" smtClean="0"/>
              <a:t>हि बायनरी संख्या आहे. </a:t>
            </a:r>
            <a:endParaRPr lang="en-US" dirty="0"/>
          </a:p>
          <a:p>
            <a:pPr>
              <a:buNone/>
            </a:pPr>
            <a:r>
              <a:rPr lang="en-US" dirty="0"/>
              <a:t>           </a:t>
            </a:r>
            <a:r>
              <a:rPr lang="mr-IN" dirty="0" smtClean="0"/>
              <a:t> 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baseline="30000" dirty="0"/>
              <a:t>   </a:t>
            </a:r>
            <a:r>
              <a:rPr lang="en-US" dirty="0"/>
              <a:t> 1x 2</a:t>
            </a:r>
            <a:r>
              <a:rPr lang="en-US" baseline="30000" dirty="0"/>
              <a:t>2</a:t>
            </a:r>
            <a:r>
              <a:rPr lang="en-US" dirty="0"/>
              <a:t>  + 0x 2</a:t>
            </a:r>
            <a:r>
              <a:rPr lang="en-US" baseline="30000" dirty="0"/>
              <a:t>1     </a:t>
            </a:r>
            <a:r>
              <a:rPr lang="en-US" dirty="0"/>
              <a:t>+ 1x2</a:t>
            </a:r>
            <a:r>
              <a:rPr lang="en-US" baseline="30000" dirty="0"/>
              <a:t>0 </a:t>
            </a:r>
            <a:r>
              <a:rPr lang="en-US" dirty="0"/>
              <a:t> + 1x 2</a:t>
            </a:r>
            <a:r>
              <a:rPr lang="en-US" baseline="30000" dirty="0"/>
              <a:t>-1</a:t>
            </a:r>
            <a:r>
              <a:rPr lang="en-US" dirty="0"/>
              <a:t> + 0x2</a:t>
            </a:r>
            <a:r>
              <a:rPr lang="en-US" baseline="30000" dirty="0"/>
              <a:t>-2 </a:t>
            </a:r>
            <a:r>
              <a:rPr lang="en-US" dirty="0"/>
              <a:t> + 1x 2</a:t>
            </a:r>
            <a:r>
              <a:rPr lang="en-US" baseline="30000" dirty="0"/>
              <a:t>-3</a:t>
            </a:r>
            <a:endParaRPr lang="en-US" dirty="0"/>
          </a:p>
          <a:p>
            <a:pPr>
              <a:buNone/>
            </a:pPr>
            <a:r>
              <a:rPr lang="en-US" dirty="0"/>
              <a:t>          </a:t>
            </a:r>
            <a:r>
              <a:rPr lang="mr-IN" dirty="0" smtClean="0"/>
              <a:t> </a:t>
            </a:r>
            <a:r>
              <a:rPr lang="en-US" dirty="0" smtClean="0"/>
              <a:t> </a:t>
            </a:r>
            <a:r>
              <a:rPr lang="en-US" dirty="0"/>
              <a:t>=  1x 4 +0x 2</a:t>
            </a:r>
            <a:r>
              <a:rPr lang="en-US" baseline="30000" dirty="0"/>
              <a:t>      </a:t>
            </a:r>
            <a:r>
              <a:rPr lang="en-US" dirty="0"/>
              <a:t>+ 1x1</a:t>
            </a:r>
            <a:r>
              <a:rPr lang="en-US" baseline="30000" dirty="0"/>
              <a:t> </a:t>
            </a:r>
            <a:r>
              <a:rPr lang="en-US" dirty="0"/>
              <a:t> + 1/2 + 0/4</a:t>
            </a:r>
            <a:r>
              <a:rPr lang="en-US" baseline="30000" dirty="0"/>
              <a:t> </a:t>
            </a:r>
            <a:r>
              <a:rPr lang="en-US" dirty="0"/>
              <a:t> + 1/8</a:t>
            </a:r>
          </a:p>
          <a:p>
            <a:pPr>
              <a:buNone/>
            </a:pPr>
            <a:r>
              <a:rPr lang="en-US" dirty="0"/>
              <a:t>           </a:t>
            </a:r>
            <a:r>
              <a:rPr lang="mr-IN" dirty="0" smtClean="0"/>
              <a:t>  </a:t>
            </a:r>
            <a:r>
              <a:rPr lang="en-US" dirty="0" smtClean="0"/>
              <a:t>=  </a:t>
            </a:r>
            <a:r>
              <a:rPr lang="en-US" dirty="0"/>
              <a:t>4      +    0     +  1      + 0.5        + 0      + 0.125</a:t>
            </a:r>
          </a:p>
          <a:p>
            <a:pPr>
              <a:buNone/>
            </a:pPr>
            <a:r>
              <a:rPr lang="mr-IN" dirty="0" smtClean="0"/>
              <a:t> </a:t>
            </a:r>
            <a:r>
              <a:rPr lang="en-US" dirty="0" smtClean="0"/>
              <a:t>             </a:t>
            </a:r>
            <a:r>
              <a:rPr lang="en-US" dirty="0"/>
              <a:t>= (</a:t>
            </a:r>
            <a:r>
              <a:rPr lang="en-US" dirty="0" smtClean="0"/>
              <a:t>5.625)</a:t>
            </a:r>
            <a:r>
              <a:rPr lang="en-US" baseline="-25000" dirty="0" smtClean="0"/>
              <a:t>10</a:t>
            </a:r>
            <a:r>
              <a:rPr lang="mr-IN" smtClean="0"/>
              <a:t> हि डेसिमल संख्या आहे. 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228600"/>
          <a:ext cx="8610600" cy="63042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305300"/>
                <a:gridCol w="4305300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r-IN" sz="2000" dirty="0" smtClean="0">
                          <a:latin typeface="Calibri"/>
                          <a:ea typeface="Calibri"/>
                          <a:cs typeface="Mangal"/>
                        </a:rPr>
                        <a:t>डेसिमल नंबर </a:t>
                      </a:r>
                      <a:endParaRPr lang="en-US" sz="2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r-IN" sz="2000" dirty="0" smtClean="0">
                          <a:latin typeface="Calibri"/>
                          <a:ea typeface="Calibri"/>
                          <a:cs typeface="Mangal"/>
                        </a:rPr>
                        <a:t>बायनरी नंबर </a:t>
                      </a:r>
                      <a:endParaRPr lang="en-US" sz="2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Mangal"/>
                        </a:rPr>
                        <a:t>0</a:t>
                      </a:r>
                      <a:endParaRPr lang="en-US" sz="2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Mangal"/>
                        </a:rPr>
                        <a:t>0000</a:t>
                      </a:r>
                      <a:endParaRPr lang="en-US" sz="2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Mangal"/>
                        </a:rPr>
                        <a:t>1</a:t>
                      </a:r>
                      <a:endParaRPr lang="en-US" sz="2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Mangal"/>
                        </a:rPr>
                        <a:t>0001</a:t>
                      </a:r>
                      <a:endParaRPr lang="en-US" sz="2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Mangal"/>
                        </a:rPr>
                        <a:t>2</a:t>
                      </a:r>
                      <a:endParaRPr lang="en-US" sz="2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Mangal"/>
                        </a:rPr>
                        <a:t>0010</a:t>
                      </a:r>
                      <a:endParaRPr lang="en-US" sz="2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Mangal"/>
                        </a:rPr>
                        <a:t>3</a:t>
                      </a:r>
                      <a:endParaRPr lang="en-US" sz="2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Mangal"/>
                        </a:rPr>
                        <a:t>0011</a:t>
                      </a:r>
                      <a:endParaRPr lang="en-US" sz="2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Mangal"/>
                        </a:rPr>
                        <a:t>4</a:t>
                      </a:r>
                      <a:endParaRPr lang="en-US" sz="2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Mangal"/>
                        </a:rPr>
                        <a:t>0100</a:t>
                      </a:r>
                      <a:endParaRPr lang="en-US" sz="2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Mangal"/>
                        </a:rPr>
                        <a:t>5</a:t>
                      </a:r>
                      <a:endParaRPr lang="en-US" sz="2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Mangal"/>
                        </a:rPr>
                        <a:t>0101</a:t>
                      </a:r>
                      <a:endParaRPr lang="en-US" sz="2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Mangal"/>
                        </a:rPr>
                        <a:t>6</a:t>
                      </a:r>
                      <a:endParaRPr lang="en-US" sz="2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Mangal"/>
                        </a:rPr>
                        <a:t>0110</a:t>
                      </a:r>
                      <a:endParaRPr lang="en-US" sz="2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Mangal"/>
                        </a:rPr>
                        <a:t>7</a:t>
                      </a:r>
                      <a:endParaRPr lang="en-US" sz="2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Mangal"/>
                        </a:rPr>
                        <a:t>0111</a:t>
                      </a:r>
                      <a:endParaRPr lang="en-US" sz="2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Mangal"/>
                        </a:rPr>
                        <a:t>8</a:t>
                      </a:r>
                      <a:endParaRPr lang="en-US" sz="2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Mangal"/>
                        </a:rPr>
                        <a:t>1000</a:t>
                      </a:r>
                      <a:endParaRPr lang="en-US" sz="2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Mangal"/>
                        </a:rPr>
                        <a:t>9</a:t>
                      </a:r>
                      <a:endParaRPr lang="en-US" sz="2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Mangal"/>
                        </a:rPr>
                        <a:t>1001</a:t>
                      </a:r>
                      <a:endParaRPr lang="en-US" sz="2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Mangal"/>
                        </a:rPr>
                        <a:t>10</a:t>
                      </a:r>
                      <a:endParaRPr lang="en-US" sz="2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Mangal"/>
                        </a:rPr>
                        <a:t>1010</a:t>
                      </a:r>
                      <a:endParaRPr lang="en-US" sz="2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Mangal"/>
                        </a:rPr>
                        <a:t>11</a:t>
                      </a:r>
                      <a:endParaRPr lang="en-US" sz="2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Mangal"/>
                        </a:rPr>
                        <a:t>1011</a:t>
                      </a:r>
                      <a:endParaRPr lang="en-US" sz="2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Mangal"/>
                        </a:rPr>
                        <a:t>12</a:t>
                      </a:r>
                      <a:endParaRPr lang="en-US" sz="2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Mangal"/>
                        </a:rPr>
                        <a:t>1100</a:t>
                      </a:r>
                      <a:endParaRPr lang="en-US" sz="2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Mangal"/>
                        </a:rPr>
                        <a:t>13</a:t>
                      </a:r>
                      <a:endParaRPr lang="en-US" sz="2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Mangal"/>
                        </a:rPr>
                        <a:t>1101</a:t>
                      </a:r>
                      <a:endParaRPr lang="en-US" sz="2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Mangal"/>
                        </a:rPr>
                        <a:t>14</a:t>
                      </a:r>
                      <a:endParaRPr lang="en-US" sz="2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Mangal"/>
                        </a:rPr>
                        <a:t>1110</a:t>
                      </a:r>
                      <a:endParaRPr lang="en-US" sz="2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Mangal"/>
                        </a:rPr>
                        <a:t>15</a:t>
                      </a:r>
                      <a:endParaRPr lang="en-US" sz="20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Mangal"/>
                        </a:rPr>
                        <a:t>1111</a:t>
                      </a:r>
                      <a:endParaRPr lang="en-US" sz="20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228600"/>
          <a:ext cx="8458200" cy="592531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229100"/>
                <a:gridCol w="42291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mr-IN" sz="2400" dirty="0" smtClean="0"/>
                        <a:t>डेसिमल नंबर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sz="2400" dirty="0" smtClean="0"/>
                        <a:t>बायनरी नंबर 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Mangal"/>
                        </a:rPr>
                        <a:t>16</a:t>
                      </a:r>
                      <a:endParaRPr lang="en-US" sz="2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Calibri"/>
                          <a:cs typeface="Mangal"/>
                        </a:rPr>
                        <a:t>10000</a:t>
                      </a:r>
                      <a:endParaRPr lang="en-US" sz="24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Mangal"/>
                        </a:rPr>
                        <a:t>17</a:t>
                      </a:r>
                      <a:endParaRPr lang="en-US" sz="2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Calibri"/>
                          <a:cs typeface="Mangal"/>
                        </a:rPr>
                        <a:t>10001</a:t>
                      </a:r>
                      <a:endParaRPr lang="en-US" sz="24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Mangal"/>
                        </a:rPr>
                        <a:t>18</a:t>
                      </a:r>
                      <a:endParaRPr lang="en-US" sz="2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Calibri"/>
                          <a:cs typeface="Mangal"/>
                        </a:rPr>
                        <a:t>10010</a:t>
                      </a:r>
                      <a:endParaRPr lang="en-US" sz="24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Mangal"/>
                        </a:rPr>
                        <a:t>19</a:t>
                      </a:r>
                      <a:endParaRPr lang="en-US" sz="2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Mangal"/>
                        </a:rPr>
                        <a:t>10011</a:t>
                      </a:r>
                      <a:endParaRPr lang="en-US" sz="2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Calibri"/>
                          <a:cs typeface="Mangal"/>
                        </a:rPr>
                        <a:t>20</a:t>
                      </a:r>
                      <a:endParaRPr lang="en-US" sz="24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Mangal"/>
                        </a:rPr>
                        <a:t>10100</a:t>
                      </a:r>
                      <a:endParaRPr lang="en-US" sz="2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Calibri"/>
                          <a:cs typeface="Mangal"/>
                        </a:rPr>
                        <a:t>21</a:t>
                      </a:r>
                      <a:endParaRPr lang="en-US" sz="24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Calibri"/>
                          <a:cs typeface="Mangal"/>
                        </a:rPr>
                        <a:t>10101</a:t>
                      </a:r>
                      <a:endParaRPr lang="en-US" sz="24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Calibri"/>
                          <a:cs typeface="Mangal"/>
                        </a:rPr>
                        <a:t>22</a:t>
                      </a:r>
                      <a:endParaRPr lang="en-US" sz="24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Mangal"/>
                        </a:rPr>
                        <a:t>10110</a:t>
                      </a:r>
                      <a:endParaRPr lang="en-US" sz="2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Calibri"/>
                          <a:cs typeface="Mangal"/>
                        </a:rPr>
                        <a:t>23</a:t>
                      </a:r>
                      <a:endParaRPr lang="en-US" sz="24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Mangal"/>
                        </a:rPr>
                        <a:t>10111</a:t>
                      </a:r>
                      <a:endParaRPr lang="en-US" sz="2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Calibri"/>
                          <a:cs typeface="Mangal"/>
                        </a:rPr>
                        <a:t>24</a:t>
                      </a:r>
                      <a:endParaRPr lang="en-US" sz="24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Mangal"/>
                        </a:rPr>
                        <a:t>11000</a:t>
                      </a:r>
                      <a:endParaRPr lang="en-US" sz="2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Calibri"/>
                          <a:cs typeface="Mangal"/>
                        </a:rPr>
                        <a:t>25</a:t>
                      </a:r>
                      <a:endParaRPr lang="en-US" sz="24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Mangal"/>
                        </a:rPr>
                        <a:t>11001</a:t>
                      </a:r>
                      <a:endParaRPr lang="en-US" sz="2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Calibri"/>
                          <a:cs typeface="Mangal"/>
                        </a:rPr>
                        <a:t>26</a:t>
                      </a:r>
                      <a:endParaRPr lang="en-US" sz="24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Mangal"/>
                        </a:rPr>
                        <a:t>11010</a:t>
                      </a:r>
                      <a:endParaRPr lang="en-US" sz="2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Calibri"/>
                          <a:cs typeface="Mangal"/>
                        </a:rPr>
                        <a:t>27</a:t>
                      </a:r>
                      <a:endParaRPr lang="en-US" sz="24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Calibri"/>
                          <a:cs typeface="Mangal"/>
                        </a:rPr>
                        <a:t>11011</a:t>
                      </a:r>
                      <a:endParaRPr lang="en-US" sz="24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Calibri"/>
                          <a:cs typeface="Mangal"/>
                        </a:rPr>
                        <a:t>28</a:t>
                      </a:r>
                      <a:endParaRPr lang="en-US" sz="24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Mangal"/>
                        </a:rPr>
                        <a:t>11100</a:t>
                      </a:r>
                      <a:endParaRPr lang="en-US" sz="2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pPr algn="l"/>
            <a:r>
              <a:rPr lang="mr-IN" sz="2400" dirty="0" smtClean="0">
                <a:solidFill>
                  <a:srgbClr val="FF0000"/>
                </a:solidFill>
              </a:rPr>
              <a:t>डेसिमल नंबरला बायनरी नंबर मध्ये बदलविणे-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458200" cy="5867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mr-IN" sz="2600" b="1" dirty="0" smtClean="0"/>
              <a:t>उदाहरण </a:t>
            </a:r>
            <a:r>
              <a:rPr lang="en-US" sz="2600" b="1" dirty="0" smtClean="0"/>
              <a:t>: 1)   (117)</a:t>
            </a:r>
            <a:r>
              <a:rPr lang="en-US" sz="2600" b="1" baseline="-25000" dirty="0" smtClean="0"/>
              <a:t>10</a:t>
            </a:r>
            <a:r>
              <a:rPr lang="en-US" sz="2600" b="1" dirty="0" smtClean="0"/>
              <a:t> = (?)</a:t>
            </a:r>
            <a:r>
              <a:rPr lang="en-US" sz="2600" b="1" baseline="-25000" dirty="0" smtClean="0"/>
              <a:t>2</a:t>
            </a:r>
            <a:endParaRPr lang="en-US" sz="2600" dirty="0" smtClean="0"/>
          </a:p>
          <a:p>
            <a:pPr>
              <a:buNone/>
            </a:pPr>
            <a:r>
              <a:rPr lang="mr-IN" sz="2600" b="1" dirty="0" smtClean="0"/>
              <a:t>उत्तर </a:t>
            </a:r>
            <a:r>
              <a:rPr lang="en-US" sz="2600" b="1" dirty="0" smtClean="0"/>
              <a:t>:      </a:t>
            </a:r>
            <a:r>
              <a:rPr lang="mr-IN" sz="2600" dirty="0" smtClean="0"/>
              <a:t>डेसिमल नंबरला बायनरी नंबर मध्ये बदलविण्यासाठी, जोपर्यंत बाकी शून्य येत नाही तोपर्यंत, डेसिमल नंबरला २ ने भागा.</a:t>
            </a:r>
            <a:r>
              <a:rPr lang="en-US" sz="2600" b="1" dirty="0" smtClean="0"/>
              <a:t>   </a:t>
            </a:r>
            <a:endParaRPr lang="mr-IN" sz="2600" b="1" dirty="0" smtClean="0"/>
          </a:p>
          <a:p>
            <a:pPr>
              <a:buNone/>
            </a:pPr>
            <a:endParaRPr lang="mr-IN" sz="2600" dirty="0" smtClean="0"/>
          </a:p>
          <a:p>
            <a:pPr>
              <a:buNone/>
            </a:pPr>
            <a:endParaRPr lang="mr-IN" sz="2600" dirty="0" smtClean="0"/>
          </a:p>
          <a:p>
            <a:pPr>
              <a:buNone/>
            </a:pPr>
            <a:endParaRPr lang="mr-IN" sz="2600" dirty="0" smtClean="0"/>
          </a:p>
          <a:p>
            <a:pPr>
              <a:buNone/>
            </a:pPr>
            <a:endParaRPr lang="mr-IN" sz="2600" dirty="0" smtClean="0"/>
          </a:p>
          <a:p>
            <a:pPr>
              <a:buNone/>
            </a:pPr>
            <a:endParaRPr lang="mr-IN" sz="2600" dirty="0" smtClean="0"/>
          </a:p>
          <a:p>
            <a:pPr>
              <a:buNone/>
            </a:pPr>
            <a:r>
              <a:rPr lang="en-US" sz="2600" b="1" dirty="0" smtClean="0"/>
              <a:t>Hint: (  </a:t>
            </a:r>
            <a:r>
              <a:rPr lang="mr-IN" sz="2600" b="1" dirty="0" smtClean="0"/>
              <a:t> </a:t>
            </a:r>
            <a:r>
              <a:rPr lang="en-US" sz="2600" b="1" dirty="0" smtClean="0"/>
              <a:t>1    </a:t>
            </a:r>
            <a:r>
              <a:rPr lang="mr-IN" sz="2600" b="1" dirty="0" smtClean="0"/>
              <a:t> </a:t>
            </a:r>
            <a:r>
              <a:rPr lang="en-US" sz="2600" b="1" dirty="0" smtClean="0"/>
              <a:t>1       1      </a:t>
            </a:r>
            <a:r>
              <a:rPr lang="mr-IN" sz="2600" b="1" dirty="0" smtClean="0"/>
              <a:t>  </a:t>
            </a:r>
            <a:r>
              <a:rPr lang="en-US" sz="2600" b="1" dirty="0" smtClean="0"/>
              <a:t>0      </a:t>
            </a:r>
            <a:r>
              <a:rPr lang="mr-IN" sz="2600" b="1" dirty="0" smtClean="0"/>
              <a:t> </a:t>
            </a:r>
            <a:r>
              <a:rPr lang="en-US" sz="2600" b="1" dirty="0" smtClean="0"/>
              <a:t>1       0        1)</a:t>
            </a:r>
            <a:r>
              <a:rPr lang="en-US" sz="2600" b="1" baseline="-25000" dirty="0" smtClean="0"/>
              <a:t>2</a:t>
            </a:r>
            <a:endParaRPr lang="en-US" sz="2600" dirty="0" smtClean="0"/>
          </a:p>
          <a:p>
            <a:pPr>
              <a:buNone/>
            </a:pPr>
            <a:r>
              <a:rPr lang="en-US" sz="2600" b="1" dirty="0" smtClean="0"/>
              <a:t>              ↓      ↓      ↓       ↓      ↓      ↓       ↓</a:t>
            </a:r>
            <a:endParaRPr lang="en-US" sz="2600" dirty="0" smtClean="0"/>
          </a:p>
          <a:p>
            <a:pPr>
              <a:buNone/>
            </a:pPr>
            <a:r>
              <a:rPr lang="en-US" sz="2600" b="1" dirty="0" smtClean="0"/>
              <a:t>             64</a:t>
            </a:r>
            <a:r>
              <a:rPr lang="mr-IN" sz="2600" b="1" dirty="0" smtClean="0"/>
              <a:t> </a:t>
            </a:r>
            <a:r>
              <a:rPr lang="en-US" sz="2600" b="1" dirty="0" smtClean="0"/>
              <a:t> + 32 + </a:t>
            </a:r>
            <a:r>
              <a:rPr lang="mr-IN" sz="2600" b="1" dirty="0" smtClean="0"/>
              <a:t> </a:t>
            </a:r>
            <a:r>
              <a:rPr lang="en-US" sz="2600" b="1" dirty="0" smtClean="0"/>
              <a:t>16   +</a:t>
            </a:r>
            <a:r>
              <a:rPr lang="mr-IN" sz="2600" b="1" dirty="0" smtClean="0"/>
              <a:t> </a:t>
            </a:r>
            <a:r>
              <a:rPr lang="en-US" sz="2600" b="1" dirty="0" smtClean="0"/>
              <a:t>0 + </a:t>
            </a:r>
            <a:r>
              <a:rPr lang="mr-IN" sz="2600" b="1" dirty="0" smtClean="0"/>
              <a:t> </a:t>
            </a:r>
            <a:r>
              <a:rPr lang="en-US" sz="2600" b="1" dirty="0" smtClean="0"/>
              <a:t> 4  + </a:t>
            </a:r>
            <a:r>
              <a:rPr lang="mr-IN" sz="2600" b="1" dirty="0" smtClean="0"/>
              <a:t> </a:t>
            </a:r>
            <a:r>
              <a:rPr lang="en-US" sz="2600" b="1" dirty="0" smtClean="0"/>
              <a:t> 0  +  </a:t>
            </a:r>
            <a:r>
              <a:rPr lang="mr-IN" sz="2600" b="1" dirty="0" smtClean="0"/>
              <a:t> </a:t>
            </a:r>
            <a:r>
              <a:rPr lang="en-US" sz="2600" b="1" dirty="0" smtClean="0"/>
              <a:t>1   =  117</a:t>
            </a:r>
            <a:endParaRPr lang="en-US" sz="2600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2362200"/>
            <a:ext cx="2895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477000"/>
          </a:xfrm>
        </p:spPr>
        <p:txBody>
          <a:bodyPr/>
          <a:lstStyle/>
          <a:p>
            <a:pPr>
              <a:buNone/>
            </a:pPr>
            <a:r>
              <a:rPr lang="mr-IN" b="1" dirty="0" smtClean="0"/>
              <a:t>उदाहरण २): </a:t>
            </a:r>
            <a:r>
              <a:rPr lang="en-US" b="1" dirty="0" smtClean="0"/>
              <a:t>(31)</a:t>
            </a:r>
            <a:r>
              <a:rPr lang="en-US" b="1" baseline="-25000" dirty="0" smtClean="0"/>
              <a:t>10</a:t>
            </a:r>
            <a:r>
              <a:rPr lang="en-US" b="1" dirty="0" smtClean="0"/>
              <a:t> = (?)</a:t>
            </a:r>
            <a:r>
              <a:rPr lang="en-US" b="1" baseline="-25000" dirty="0" smtClean="0"/>
              <a:t>2</a:t>
            </a:r>
            <a:endParaRPr lang="en-US" dirty="0" smtClean="0"/>
          </a:p>
          <a:p>
            <a:pPr>
              <a:buNone/>
            </a:pPr>
            <a:r>
              <a:rPr lang="mr-IN" b="1" dirty="0" smtClean="0"/>
              <a:t>उत्तर: </a:t>
            </a:r>
            <a:r>
              <a:rPr lang="mr-IN" dirty="0" smtClean="0">
                <a:solidFill>
                  <a:srgbClr val="FF0000"/>
                </a:solidFill>
              </a:rPr>
              <a:t>डेसिमल नंबरला बायनरी नंबर मध्ये बदलविण्यासाठी, जोपर्यंत बाकी शून्य येत नाही तोपर्यंत, डेसिमल नंबरला २ ने भागा.</a:t>
            </a:r>
            <a:r>
              <a:rPr lang="en-US" b="1" dirty="0" smtClean="0"/>
              <a:t> </a:t>
            </a:r>
            <a:endParaRPr lang="mr-IN" b="1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2438401"/>
            <a:ext cx="3048000" cy="304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mr-IN" sz="2400" b="1" dirty="0" smtClean="0">
                <a:solidFill>
                  <a:srgbClr val="FF0000"/>
                </a:solidFill>
              </a:rPr>
              <a:t>२.१ नंबर सिस्टम्स : डेसिमल, बायनरी, ऑक्टल, हेक्सा-डेसिमल  (</a:t>
            </a:r>
            <a:r>
              <a:rPr lang="en-US" sz="2400" b="1" dirty="0" smtClean="0">
                <a:solidFill>
                  <a:srgbClr val="FF0000"/>
                </a:solidFill>
              </a:rPr>
              <a:t>Number </a:t>
            </a:r>
            <a:r>
              <a:rPr lang="en-US" sz="2400" b="1" dirty="0">
                <a:solidFill>
                  <a:srgbClr val="FF0000"/>
                </a:solidFill>
              </a:rPr>
              <a:t>systems: Decimal, Binary, Octal, </a:t>
            </a:r>
            <a:r>
              <a:rPr lang="en-US" sz="2400" b="1" dirty="0" smtClean="0">
                <a:solidFill>
                  <a:srgbClr val="FF0000"/>
                </a:solidFill>
              </a:rPr>
              <a:t>Hexadecimal</a:t>
            </a:r>
            <a:r>
              <a:rPr lang="mr-IN" sz="2400" b="1" dirty="0" smtClean="0">
                <a:solidFill>
                  <a:srgbClr val="FF0000"/>
                </a:solidFill>
              </a:rPr>
              <a:t>)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715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mr-IN" dirty="0" smtClean="0">
                <a:solidFill>
                  <a:srgbClr val="FF0000"/>
                </a:solidFill>
              </a:rPr>
              <a:t>नंबर सिस्टम (</a:t>
            </a:r>
            <a:r>
              <a:rPr lang="en-US" b="1" dirty="0" smtClean="0">
                <a:solidFill>
                  <a:srgbClr val="FF0000"/>
                </a:solidFill>
              </a:rPr>
              <a:t>Number system</a:t>
            </a:r>
            <a:r>
              <a:rPr lang="mr-IN" b="1" dirty="0" smtClean="0">
                <a:solidFill>
                  <a:srgbClr val="FF0000"/>
                </a:solidFill>
              </a:rPr>
              <a:t>):</a:t>
            </a:r>
            <a:r>
              <a:rPr lang="mr-IN" dirty="0" smtClean="0">
                <a:solidFill>
                  <a:srgbClr val="FF0000"/>
                </a:solidFill>
              </a:rPr>
              <a:t>- </a:t>
            </a:r>
          </a:p>
          <a:p>
            <a:pPr>
              <a:buNone/>
            </a:pPr>
            <a:r>
              <a:rPr lang="mr-IN" dirty="0" smtClean="0"/>
              <a:t>व्याख्या- ‘ वेगवेगळ्या संख्या दर्शविण्यासाठी उपयोगात येणाऱ्या अंकाच्या संचाला नंबर सिस्टम असे म्हणतात.’</a:t>
            </a:r>
          </a:p>
          <a:p>
            <a:pPr>
              <a:buNone/>
            </a:pPr>
            <a:r>
              <a:rPr lang="mr-IN" dirty="0" smtClean="0"/>
              <a:t>उदा.- वर्ग खोलीतील विद्यार्थ्यांची संख्या दर्शविण्यासाठी नंबर सिस्टम चा उपयोग होतो. किंवा टी. व्ही. कार्यक्रम पाहणाऱ्या दर्शकांची संख्या दाखविण्यासाठी नंबर सिस्टम चा उपयोग होतो.</a:t>
            </a:r>
          </a:p>
          <a:p>
            <a:pPr>
              <a:buNone/>
            </a:pPr>
            <a:r>
              <a:rPr lang="mr-IN" dirty="0" smtClean="0"/>
              <a:t>नंबर सिस्टम मध्ये उपयोगात येणाऱ्या एकूण अंकाला त्या नंबर सिस्टम  चा ‘पाया’ (</a:t>
            </a:r>
            <a:r>
              <a:rPr lang="en-US" dirty="0"/>
              <a:t>B</a:t>
            </a:r>
            <a:r>
              <a:rPr lang="en-US" dirty="0" smtClean="0"/>
              <a:t>ase ) </a:t>
            </a:r>
            <a:r>
              <a:rPr lang="mr-IN" dirty="0" smtClean="0"/>
              <a:t> किंवा रॅडीक्स </a:t>
            </a:r>
            <a:r>
              <a:rPr lang="en-US" dirty="0" smtClean="0"/>
              <a:t> </a:t>
            </a:r>
            <a:r>
              <a:rPr lang="mr-IN" dirty="0" smtClean="0"/>
              <a:t>(</a:t>
            </a:r>
            <a:r>
              <a:rPr lang="en-US" dirty="0" smtClean="0"/>
              <a:t>Radix</a:t>
            </a:r>
            <a:r>
              <a:rPr lang="mr-IN" dirty="0" smtClean="0"/>
              <a:t>) असे म्हणतात. </a:t>
            </a:r>
            <a:r>
              <a:rPr lang="en-US" dirty="0" smtClean="0"/>
              <a:t> </a:t>
            </a:r>
            <a:endParaRPr lang="mr-IN" dirty="0" smtClean="0"/>
          </a:p>
          <a:p>
            <a:pPr>
              <a:buNone/>
            </a:pPr>
            <a:r>
              <a:rPr lang="mr-IN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pPr algn="l"/>
            <a:r>
              <a:rPr lang="mr-IN" sz="2400" dirty="0" smtClean="0">
                <a:solidFill>
                  <a:srgbClr val="FF0000"/>
                </a:solidFill>
              </a:rPr>
              <a:t>डेसिमल नंबरला हेक्सा डेसिमल नंबर मध्ये बदलविणे-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458200" cy="5486400"/>
          </a:xfrm>
        </p:spPr>
        <p:txBody>
          <a:bodyPr/>
          <a:lstStyle/>
          <a:p>
            <a:pPr>
              <a:buNone/>
            </a:pPr>
            <a:r>
              <a:rPr lang="mr-IN" b="1" dirty="0" smtClean="0"/>
              <a:t>उदाहरण </a:t>
            </a:r>
            <a:r>
              <a:rPr lang="en-US" b="1" dirty="0" smtClean="0"/>
              <a:t>: 1)   (117)</a:t>
            </a:r>
            <a:r>
              <a:rPr lang="en-US" b="1" baseline="-25000" dirty="0" smtClean="0"/>
              <a:t>10</a:t>
            </a:r>
            <a:r>
              <a:rPr lang="en-US" b="1" dirty="0" smtClean="0"/>
              <a:t> = (?)</a:t>
            </a:r>
            <a:r>
              <a:rPr lang="en-US" b="1" baseline="-25000" dirty="0" smtClean="0"/>
              <a:t>16</a:t>
            </a:r>
            <a:endParaRPr lang="en-US" dirty="0" smtClean="0"/>
          </a:p>
          <a:p>
            <a:pPr>
              <a:buNone/>
            </a:pPr>
            <a:r>
              <a:rPr lang="mr-IN" b="1" dirty="0" smtClean="0"/>
              <a:t>उत्तर </a:t>
            </a:r>
            <a:r>
              <a:rPr lang="en-US" b="1" dirty="0" smtClean="0"/>
              <a:t>: </a:t>
            </a:r>
            <a:r>
              <a:rPr lang="mr-IN" dirty="0" smtClean="0"/>
              <a:t>डेसिमल नंबरला </a:t>
            </a:r>
            <a:r>
              <a:rPr lang="mr-IN" dirty="0" smtClean="0">
                <a:solidFill>
                  <a:srgbClr val="FF0000"/>
                </a:solidFill>
              </a:rPr>
              <a:t>हेक्सा डेसिमल</a:t>
            </a:r>
            <a:r>
              <a:rPr lang="mr-IN" dirty="0" smtClean="0"/>
              <a:t> नंबर मध्ये बदलविण्यासाठी, जोपर्यंत बाकी शून्य येत नाही तोपर्यंत, डेसिमल नंबरला १६  ने भागा.</a:t>
            </a:r>
          </a:p>
          <a:p>
            <a:pPr>
              <a:buNone/>
            </a:pPr>
            <a:endParaRPr lang="mr-IN" b="1" dirty="0" smtClean="0"/>
          </a:p>
          <a:p>
            <a:pPr>
              <a:buNone/>
            </a:pPr>
            <a:endParaRPr lang="mr-IN" b="1" dirty="0" smtClean="0"/>
          </a:p>
          <a:p>
            <a:pPr>
              <a:buNone/>
            </a:pPr>
            <a:r>
              <a:rPr lang="en-US" b="1" dirty="0" smtClean="0"/>
              <a:t>       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3048000"/>
            <a:ext cx="3429000" cy="310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458200" cy="63246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mr-IN" sz="2800" b="1" dirty="0" smtClean="0">
                <a:solidFill>
                  <a:srgbClr val="FF0000"/>
                </a:solidFill>
              </a:rPr>
              <a:t>डेसिमल अपूर्णांकाला बायनरी अपूर्णांका</a:t>
            </a:r>
            <a:r>
              <a:rPr lang="en-US" sz="2800" b="1" dirty="0" smtClean="0">
                <a:solidFill>
                  <a:srgbClr val="FF0000"/>
                </a:solidFill>
              </a:rPr>
              <a:t> </a:t>
            </a:r>
            <a:r>
              <a:rPr lang="mr-IN" sz="2800" b="1" dirty="0" smtClean="0">
                <a:solidFill>
                  <a:srgbClr val="FF0000"/>
                </a:solidFill>
              </a:rPr>
              <a:t> मध्ये बदलविणे- </a:t>
            </a:r>
            <a:endParaRPr lang="en-US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mr-IN" sz="2000" b="1" dirty="0" smtClean="0"/>
              <a:t>नियम </a:t>
            </a:r>
            <a:r>
              <a:rPr lang="en-US" sz="2000" b="1" dirty="0" smtClean="0"/>
              <a:t>– </a:t>
            </a:r>
            <a:r>
              <a:rPr lang="mr-IN" sz="2000" b="1" dirty="0" smtClean="0"/>
              <a:t>१) डेसिमल अपूर्णांकाला २ ने गुणा. </a:t>
            </a:r>
            <a:r>
              <a:rPr lang="en-US" sz="2000" b="1" dirty="0" smtClean="0"/>
              <a:t>Multiply the fraction by 2. </a:t>
            </a:r>
            <a:r>
              <a:rPr lang="mr-IN" sz="2000" b="1" dirty="0" smtClean="0"/>
              <a:t> समजा, आलेला पूर्णांक आहे, </a:t>
            </a:r>
            <a:r>
              <a:rPr lang="en-US" sz="2000" b="1" dirty="0" smtClean="0"/>
              <a:t> I</a:t>
            </a:r>
            <a:r>
              <a:rPr lang="en-US" sz="2000" b="1" baseline="-25000" dirty="0" smtClean="0"/>
              <a:t>1</a:t>
            </a:r>
            <a:endParaRPr lang="en-US" sz="2000" dirty="0" smtClean="0"/>
          </a:p>
          <a:p>
            <a:pPr>
              <a:buNone/>
            </a:pPr>
            <a:r>
              <a:rPr lang="mr-IN" sz="2000" b="1" dirty="0" smtClean="0"/>
              <a:t>२) पुन्हा, अपूर्णांकाला २ ने गुणा. समजा, आलेला पूर्णांक आहे, </a:t>
            </a:r>
            <a:r>
              <a:rPr lang="en-US" sz="2000" b="1" dirty="0" smtClean="0"/>
              <a:t>I</a:t>
            </a:r>
            <a:r>
              <a:rPr lang="en-US" sz="2000" b="1" baseline="-25000" dirty="0" smtClean="0"/>
              <a:t>2</a:t>
            </a:r>
            <a:endParaRPr lang="en-US" sz="2000" dirty="0" smtClean="0"/>
          </a:p>
          <a:p>
            <a:pPr>
              <a:buNone/>
            </a:pPr>
            <a:r>
              <a:rPr lang="mr-IN" sz="2000" b="1" dirty="0" smtClean="0"/>
              <a:t>३) हि कृती तोपर्यंत करा, जो पर्यंत अपूर्णांक नाहीसा होत नाही. </a:t>
            </a:r>
            <a:endParaRPr lang="en-US" sz="2000" dirty="0" smtClean="0"/>
          </a:p>
          <a:p>
            <a:pPr>
              <a:buNone/>
            </a:pPr>
            <a:r>
              <a:rPr lang="mr-IN" sz="2000" b="1" dirty="0" smtClean="0"/>
              <a:t>४) आता, बायनरी अपूर्णांकाला   </a:t>
            </a:r>
            <a:r>
              <a:rPr lang="en-US" sz="2000" b="1" dirty="0" smtClean="0"/>
              <a:t>I</a:t>
            </a:r>
            <a:r>
              <a:rPr lang="en-US" sz="2000" b="1" baseline="-25000" dirty="0" smtClean="0"/>
              <a:t>1</a:t>
            </a:r>
            <a:r>
              <a:rPr lang="en-US" sz="2000" b="1" dirty="0" smtClean="0"/>
              <a:t>I</a:t>
            </a:r>
            <a:r>
              <a:rPr lang="en-US" sz="2000" b="1" baseline="-25000" dirty="0" smtClean="0"/>
              <a:t>2</a:t>
            </a:r>
            <a:r>
              <a:rPr lang="en-US" sz="2000" b="1" dirty="0" smtClean="0"/>
              <a:t>I</a:t>
            </a:r>
            <a:r>
              <a:rPr lang="en-US" sz="2000" b="1" baseline="-25000" dirty="0" smtClean="0"/>
              <a:t>3</a:t>
            </a:r>
            <a:r>
              <a:rPr lang="mr-IN" sz="2000" b="1" dirty="0" smtClean="0"/>
              <a:t> असे लिहा </a:t>
            </a:r>
            <a:endParaRPr lang="en-US" sz="2000" dirty="0" smtClean="0"/>
          </a:p>
          <a:p>
            <a:pPr lvl="0">
              <a:buNone/>
            </a:pPr>
            <a:r>
              <a:rPr lang="mr-IN" sz="2000" dirty="0" smtClean="0"/>
              <a:t>उदाहरण </a:t>
            </a:r>
            <a:r>
              <a:rPr lang="en-US" sz="2000" dirty="0" smtClean="0"/>
              <a:t>: 1) (0.125)</a:t>
            </a:r>
            <a:r>
              <a:rPr lang="en-US" sz="2000" baseline="-25000" dirty="0" smtClean="0"/>
              <a:t>10</a:t>
            </a:r>
            <a:r>
              <a:rPr lang="en-US" sz="2000" dirty="0" smtClean="0"/>
              <a:t>  </a:t>
            </a:r>
            <a:r>
              <a:rPr lang="mr-IN" sz="2000" dirty="0" smtClean="0"/>
              <a:t>या </a:t>
            </a:r>
            <a:r>
              <a:rPr lang="mr-IN" sz="2000" b="1" dirty="0" smtClean="0"/>
              <a:t>डेसिमल अपूर्णांकाला बायनरी अपूर्णांका</a:t>
            </a:r>
            <a:r>
              <a:rPr lang="en-US" sz="2000" b="1" dirty="0" smtClean="0"/>
              <a:t> </a:t>
            </a:r>
            <a:r>
              <a:rPr lang="mr-IN" sz="2000" b="1" dirty="0" smtClean="0"/>
              <a:t> मध्ये बदलवा. </a:t>
            </a:r>
            <a:r>
              <a:rPr lang="en-US" sz="2000" dirty="0" smtClean="0"/>
              <a:t> </a:t>
            </a:r>
            <a:endParaRPr lang="mr-IN" sz="2000" dirty="0" smtClean="0"/>
          </a:p>
          <a:p>
            <a:pPr lvl="0">
              <a:buNone/>
            </a:pPr>
            <a:r>
              <a:rPr lang="mr-IN" sz="2000" b="1" dirty="0" smtClean="0"/>
              <a:t>उत्तर </a:t>
            </a:r>
            <a:r>
              <a:rPr lang="en-US" sz="2000" b="1" dirty="0" smtClean="0"/>
              <a:t>: </a:t>
            </a:r>
            <a:endParaRPr lang="en-US" sz="2000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2895600"/>
            <a:ext cx="32004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8915400" cy="6858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mr-IN" sz="1800" b="1" dirty="0" smtClean="0"/>
              <a:t>उदाहरण </a:t>
            </a:r>
            <a:r>
              <a:rPr lang="en-US" sz="1800" b="1" dirty="0" smtClean="0"/>
              <a:t>2) (23.8125)</a:t>
            </a:r>
            <a:r>
              <a:rPr lang="en-US" sz="1800" b="1" baseline="-25000" dirty="0" smtClean="0"/>
              <a:t>10 </a:t>
            </a:r>
            <a:r>
              <a:rPr lang="mr-IN" sz="1800" b="1" dirty="0" smtClean="0"/>
              <a:t>या डेसिमल नंबरला बायनरी नंबर मध्ये लिहा.</a:t>
            </a:r>
            <a:endParaRPr lang="en-US" sz="1800" dirty="0" smtClean="0"/>
          </a:p>
          <a:p>
            <a:pPr>
              <a:buNone/>
            </a:pPr>
            <a:r>
              <a:rPr lang="mr-IN" sz="1800" b="1" dirty="0" smtClean="0"/>
              <a:t>उत्तर </a:t>
            </a:r>
            <a:r>
              <a:rPr lang="en-US" sz="1800" b="1" dirty="0" smtClean="0"/>
              <a:t>: </a:t>
            </a:r>
            <a:r>
              <a:rPr lang="mr-IN" sz="1800" dirty="0" smtClean="0"/>
              <a:t>डेसिमल नंबरला बायनरी नंबर मध्ये बदलविण्यासाठी, जोपर्यंत बाकी शून्य येत नाही तोपर्यंत, डेसिमल नंबरला २ ने भागा.</a:t>
            </a:r>
            <a:r>
              <a:rPr lang="en-US" sz="1800" b="1" dirty="0" smtClean="0"/>
              <a:t> </a:t>
            </a:r>
            <a:endParaRPr lang="mr-IN" sz="1800" b="1" dirty="0" smtClean="0"/>
          </a:p>
          <a:p>
            <a:pPr>
              <a:buNone/>
            </a:pPr>
            <a:endParaRPr lang="mr-IN" dirty="0" smtClean="0"/>
          </a:p>
          <a:p>
            <a:pPr>
              <a:buNone/>
            </a:pPr>
            <a:endParaRPr lang="mr-IN" dirty="0" smtClean="0"/>
          </a:p>
          <a:p>
            <a:pPr>
              <a:buNone/>
            </a:pPr>
            <a:endParaRPr lang="mr-IN" dirty="0" smtClean="0"/>
          </a:p>
          <a:p>
            <a:pPr>
              <a:buNone/>
            </a:pPr>
            <a:endParaRPr lang="mr-IN" dirty="0" smtClean="0"/>
          </a:p>
          <a:p>
            <a:pPr>
              <a:buNone/>
            </a:pPr>
            <a:endParaRPr lang="mr-IN" dirty="0" smtClean="0"/>
          </a:p>
          <a:p>
            <a:pPr>
              <a:buNone/>
            </a:pPr>
            <a:endParaRPr lang="mr-IN" dirty="0" smtClean="0"/>
          </a:p>
          <a:p>
            <a:pPr>
              <a:buNone/>
            </a:pPr>
            <a:endParaRPr lang="mr-IN" dirty="0" smtClean="0"/>
          </a:p>
          <a:p>
            <a:pPr>
              <a:buNone/>
            </a:pPr>
            <a:endParaRPr lang="mr-IN" dirty="0" smtClean="0"/>
          </a:p>
          <a:p>
            <a:endParaRPr lang="mr-IN" sz="2200" b="1" dirty="0" smtClean="0"/>
          </a:p>
          <a:p>
            <a:endParaRPr lang="mr-IN" sz="2200" b="1" dirty="0" smtClean="0"/>
          </a:p>
          <a:p>
            <a:endParaRPr lang="mr-IN" sz="2200" b="1" dirty="0" smtClean="0"/>
          </a:p>
          <a:p>
            <a:endParaRPr lang="mr-IN" sz="2200" b="1" dirty="0" smtClean="0"/>
          </a:p>
          <a:p>
            <a:endParaRPr lang="mr-IN" sz="2200" b="1" dirty="0" smtClean="0"/>
          </a:p>
          <a:p>
            <a:endParaRPr lang="mr-IN" sz="2200" b="1" dirty="0" smtClean="0"/>
          </a:p>
          <a:p>
            <a:endParaRPr lang="mr-IN" sz="2200" b="1" dirty="0" smtClean="0"/>
          </a:p>
          <a:p>
            <a:pPr>
              <a:buNone/>
            </a:pPr>
            <a:r>
              <a:rPr lang="mr-IN" sz="2200" b="1" dirty="0" smtClean="0"/>
              <a:t>   आता बायनरी अपूर्णांक </a:t>
            </a:r>
            <a:r>
              <a:rPr lang="en-US" sz="2200" b="1" dirty="0" smtClean="0"/>
              <a:t>I</a:t>
            </a:r>
            <a:r>
              <a:rPr lang="en-US" sz="2200" b="1" baseline="-25000" dirty="0" smtClean="0"/>
              <a:t>1</a:t>
            </a:r>
            <a:r>
              <a:rPr lang="en-US" sz="2200" b="1" dirty="0" smtClean="0"/>
              <a:t>I</a:t>
            </a:r>
            <a:r>
              <a:rPr lang="en-US" sz="2200" b="1" baseline="-25000" dirty="0" smtClean="0"/>
              <a:t>2</a:t>
            </a:r>
            <a:r>
              <a:rPr lang="en-US" sz="2200" b="1" dirty="0" smtClean="0"/>
              <a:t>I</a:t>
            </a:r>
            <a:r>
              <a:rPr lang="en-US" sz="2200" b="1" baseline="-25000" dirty="0" smtClean="0"/>
              <a:t>3</a:t>
            </a:r>
            <a:r>
              <a:rPr lang="en-US" sz="2200" b="1" dirty="0" smtClean="0"/>
              <a:t>I</a:t>
            </a:r>
            <a:r>
              <a:rPr lang="en-US" sz="2200" b="1" baseline="-25000" dirty="0" smtClean="0"/>
              <a:t>4</a:t>
            </a:r>
            <a:r>
              <a:rPr lang="mr-IN" sz="2200" b="1" baseline="-25000" dirty="0" smtClean="0"/>
              <a:t> </a:t>
            </a:r>
            <a:r>
              <a:rPr lang="mr-IN" sz="2200" b="1" dirty="0" smtClean="0"/>
              <a:t>असे लिहा.</a:t>
            </a:r>
            <a:endParaRPr lang="en-US" sz="2200" dirty="0" smtClean="0"/>
          </a:p>
          <a:p>
            <a:pPr>
              <a:buNone/>
            </a:pPr>
            <a:r>
              <a:rPr lang="mr-IN" sz="2200" b="1" dirty="0" smtClean="0"/>
              <a:t> </a:t>
            </a:r>
            <a:r>
              <a:rPr lang="en-US" sz="2200" b="1" dirty="0" smtClean="0"/>
              <a:t>                             </a:t>
            </a:r>
            <a:r>
              <a:rPr lang="mr-IN" sz="2200" b="1" dirty="0" smtClean="0"/>
              <a:t>म्हणून </a:t>
            </a:r>
            <a:r>
              <a:rPr lang="en-US" sz="2200" b="1" dirty="0" smtClean="0"/>
              <a:t>, ( 0.8125)</a:t>
            </a:r>
            <a:r>
              <a:rPr lang="en-US" sz="2200" b="1" baseline="-25000" dirty="0" smtClean="0"/>
              <a:t>10</a:t>
            </a:r>
            <a:r>
              <a:rPr lang="en-US" sz="2200" b="1" dirty="0" smtClean="0"/>
              <a:t> = ( 1101)</a:t>
            </a:r>
            <a:r>
              <a:rPr lang="en-US" sz="2200" b="1" baseline="-25000" dirty="0" smtClean="0"/>
              <a:t>2</a:t>
            </a:r>
            <a:endParaRPr lang="en-US" sz="2200" dirty="0" smtClean="0"/>
          </a:p>
          <a:p>
            <a:pPr>
              <a:buNone/>
            </a:pPr>
            <a:r>
              <a:rPr lang="mr-IN" sz="2200" b="1" dirty="0" smtClean="0"/>
              <a:t>    त्यामुळे , </a:t>
            </a:r>
            <a:r>
              <a:rPr lang="en-US" sz="2200" b="1" dirty="0" smtClean="0"/>
              <a:t>  (23.8125)</a:t>
            </a:r>
            <a:r>
              <a:rPr lang="en-US" sz="2200" b="1" baseline="-25000" dirty="0" smtClean="0"/>
              <a:t>10 </a:t>
            </a:r>
            <a:r>
              <a:rPr lang="en-US" sz="2200" b="1" dirty="0" smtClean="0"/>
              <a:t>= ( 10111.1101)</a:t>
            </a:r>
            <a:r>
              <a:rPr lang="en-US" sz="2200" b="1" baseline="-25000" dirty="0" smtClean="0"/>
              <a:t>2</a:t>
            </a:r>
            <a:endParaRPr lang="en-US" sz="2200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762000"/>
            <a:ext cx="2514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47800" y="4419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0.8125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X  2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………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1.6250        I</a:t>
            </a:r>
            <a:r>
              <a:rPr kumimoji="0" lang="en-US" sz="1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1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X  2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………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1.2500         I</a:t>
            </a:r>
            <a:r>
              <a:rPr kumimoji="0" lang="en-US" sz="1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= 1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X 2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………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0.5000         I</a:t>
            </a:r>
            <a:r>
              <a:rPr kumimoji="0" lang="en-US" sz="1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 0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X 2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………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1.0000          I</a:t>
            </a:r>
            <a:r>
              <a:rPr kumimoji="0" lang="en-US" sz="1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 1 </a:t>
            </a:r>
            <a:b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 fontScale="85000" lnSpcReduction="10000"/>
          </a:bodyPr>
          <a:lstStyle/>
          <a:p>
            <a:pPr lvl="0">
              <a:buNone/>
            </a:pPr>
            <a:r>
              <a:rPr lang="mr-IN" b="1" dirty="0" smtClean="0">
                <a:solidFill>
                  <a:srgbClr val="FF0000"/>
                </a:solidFill>
              </a:rPr>
              <a:t>बायनरी अपूर्णांका ला डेसिमल अपूर्णांका मध्ये बदलविणे -</a:t>
            </a:r>
            <a:endParaRPr lang="en-US" dirty="0" smtClean="0"/>
          </a:p>
          <a:p>
            <a:pPr>
              <a:buNone/>
            </a:pPr>
            <a:r>
              <a:rPr lang="mr-IN" dirty="0" smtClean="0"/>
              <a:t>नियम </a:t>
            </a:r>
            <a:r>
              <a:rPr lang="en-US" dirty="0" smtClean="0"/>
              <a:t>: </a:t>
            </a:r>
            <a:r>
              <a:rPr lang="mr-IN" dirty="0" smtClean="0"/>
              <a:t>प्रत्येक अंकाला त्याच्या स्थानाच्या वजनाणे गुण आणि नंतर प्रत्येक किंमतीची एकत्रित बेरीज करा. आपल्याला अपूर्णांक मिळेल.  </a:t>
            </a:r>
          </a:p>
          <a:p>
            <a:pPr>
              <a:buNone/>
            </a:pPr>
            <a:r>
              <a:rPr lang="mr-IN" dirty="0" smtClean="0"/>
              <a:t>उदाहरण </a:t>
            </a:r>
            <a:r>
              <a:rPr lang="en-US" dirty="0" smtClean="0"/>
              <a:t>– ( 0110.001)</a:t>
            </a:r>
            <a:r>
              <a:rPr lang="en-US" baseline="-25000" dirty="0" smtClean="0"/>
              <a:t>2</a:t>
            </a:r>
            <a:r>
              <a:rPr lang="en-US" dirty="0" smtClean="0"/>
              <a:t>  </a:t>
            </a:r>
            <a:r>
              <a:rPr lang="mr-IN" dirty="0" smtClean="0"/>
              <a:t>या बायनरी नंबरला</a:t>
            </a:r>
            <a:r>
              <a:rPr lang="mr-IN" b="1" dirty="0" smtClean="0">
                <a:solidFill>
                  <a:srgbClr val="FF0000"/>
                </a:solidFill>
              </a:rPr>
              <a:t> डेसिमल मध्ये </a:t>
            </a:r>
            <a:r>
              <a:rPr lang="mr-IN" b="1" dirty="0" smtClean="0">
                <a:solidFill>
                  <a:srgbClr val="FF0000"/>
                </a:solidFill>
              </a:rPr>
              <a:t>बदलवा</a:t>
            </a:r>
            <a:r>
              <a:rPr lang="mr-IN" b="1" dirty="0" smtClean="0">
                <a:solidFill>
                  <a:srgbClr val="FF0000"/>
                </a:solidFill>
              </a:rPr>
              <a:t>.</a:t>
            </a:r>
            <a:endParaRPr lang="en-US" dirty="0" smtClean="0"/>
          </a:p>
          <a:p>
            <a:pPr>
              <a:buNone/>
            </a:pPr>
            <a:r>
              <a:rPr lang="mr-IN" dirty="0" smtClean="0"/>
              <a:t>उत्तर </a:t>
            </a:r>
            <a:r>
              <a:rPr lang="en-US" dirty="0" smtClean="0"/>
              <a:t>: </a:t>
            </a:r>
          </a:p>
          <a:p>
            <a:pPr>
              <a:buNone/>
            </a:pPr>
            <a:r>
              <a:rPr lang="en-US" dirty="0" smtClean="0"/>
              <a:t>( 0110 . 001)</a:t>
            </a:r>
            <a:r>
              <a:rPr lang="en-US" baseline="-25000" dirty="0" smtClean="0"/>
              <a:t>2  </a:t>
            </a:r>
            <a:r>
              <a:rPr lang="en-US" dirty="0" smtClean="0"/>
              <a:t>= </a:t>
            </a:r>
            <a:r>
              <a:rPr lang="en-US" baseline="30000" dirty="0" smtClean="0"/>
              <a:t> </a:t>
            </a:r>
            <a:r>
              <a:rPr lang="en-US" dirty="0" smtClean="0"/>
              <a:t>0x2</a:t>
            </a:r>
            <a:r>
              <a:rPr lang="en-US" baseline="30000" dirty="0" smtClean="0"/>
              <a:t>3 </a:t>
            </a:r>
            <a:r>
              <a:rPr lang="en-US" dirty="0" smtClean="0"/>
              <a:t>+ 1x 2</a:t>
            </a:r>
            <a:r>
              <a:rPr lang="en-US" baseline="30000" dirty="0" smtClean="0"/>
              <a:t>2</a:t>
            </a:r>
            <a:r>
              <a:rPr lang="en-US" dirty="0" smtClean="0"/>
              <a:t>  + 1x 2</a:t>
            </a:r>
            <a:r>
              <a:rPr lang="en-US" baseline="30000" dirty="0" smtClean="0"/>
              <a:t>1     </a:t>
            </a:r>
            <a:r>
              <a:rPr lang="en-US" dirty="0" smtClean="0"/>
              <a:t>+ 0 x 2</a:t>
            </a:r>
            <a:r>
              <a:rPr lang="en-US" baseline="30000" dirty="0" smtClean="0"/>
              <a:t>0 </a:t>
            </a:r>
            <a:r>
              <a:rPr lang="en-US" dirty="0" smtClean="0"/>
              <a:t> + 0x 2</a:t>
            </a:r>
            <a:r>
              <a:rPr lang="en-US" baseline="30000" dirty="0" smtClean="0"/>
              <a:t>-1</a:t>
            </a:r>
            <a:r>
              <a:rPr lang="en-US" dirty="0" smtClean="0"/>
              <a:t> + </a:t>
            </a:r>
            <a:r>
              <a:rPr lang="mr-IN" dirty="0" smtClean="0"/>
              <a:t> </a:t>
            </a:r>
          </a:p>
          <a:p>
            <a:pPr>
              <a:buNone/>
            </a:pPr>
            <a:r>
              <a:rPr lang="mr-IN" dirty="0" smtClean="0"/>
              <a:t>              </a:t>
            </a:r>
            <a:r>
              <a:rPr lang="en-US" dirty="0" smtClean="0"/>
              <a:t>0x2</a:t>
            </a:r>
            <a:r>
              <a:rPr lang="en-US" baseline="30000" dirty="0" smtClean="0"/>
              <a:t>-2 </a:t>
            </a:r>
            <a:r>
              <a:rPr lang="en-US" dirty="0" smtClean="0"/>
              <a:t> + 1x 2</a:t>
            </a:r>
            <a:r>
              <a:rPr lang="en-US" baseline="30000" dirty="0" smtClean="0"/>
              <a:t>-3</a:t>
            </a:r>
            <a:endParaRPr lang="en-US" dirty="0" smtClean="0"/>
          </a:p>
          <a:p>
            <a:pPr>
              <a:buNone/>
            </a:pPr>
            <a:r>
              <a:rPr lang="mr-IN" dirty="0" smtClean="0"/>
              <a:t>  </a:t>
            </a:r>
            <a:r>
              <a:rPr lang="en-US" dirty="0" smtClean="0"/>
              <a:t>                       =    0 x 8 +</a:t>
            </a:r>
            <a:r>
              <a:rPr lang="mr-IN" dirty="0" smtClean="0"/>
              <a:t> </a:t>
            </a:r>
            <a:r>
              <a:rPr lang="en-US" dirty="0" smtClean="0"/>
              <a:t>1x 4    + 1x 2</a:t>
            </a:r>
            <a:r>
              <a:rPr lang="en-US" baseline="30000" dirty="0" smtClean="0"/>
              <a:t>      </a:t>
            </a:r>
            <a:r>
              <a:rPr lang="en-US" dirty="0" smtClean="0"/>
              <a:t>+ 0 x 1</a:t>
            </a:r>
            <a:r>
              <a:rPr lang="en-US" baseline="30000" dirty="0" smtClean="0"/>
              <a:t> </a:t>
            </a:r>
            <a:r>
              <a:rPr lang="en-US" dirty="0" smtClean="0"/>
              <a:t> + 0/2     </a:t>
            </a:r>
            <a:endParaRPr lang="mr-IN" dirty="0" smtClean="0"/>
          </a:p>
          <a:p>
            <a:pPr>
              <a:buNone/>
            </a:pPr>
            <a:r>
              <a:rPr lang="mr-IN" dirty="0" smtClean="0"/>
              <a:t>               </a:t>
            </a:r>
            <a:r>
              <a:rPr lang="en-US" dirty="0" smtClean="0"/>
              <a:t>+ 0/4</a:t>
            </a:r>
            <a:r>
              <a:rPr lang="en-US" baseline="30000" dirty="0" smtClean="0"/>
              <a:t>       </a:t>
            </a:r>
            <a:r>
              <a:rPr lang="en-US" dirty="0" smtClean="0"/>
              <a:t> + 1/8</a:t>
            </a:r>
          </a:p>
          <a:p>
            <a:pPr>
              <a:buNone/>
            </a:pPr>
            <a:r>
              <a:rPr lang="mr-IN" dirty="0" smtClean="0"/>
              <a:t>  </a:t>
            </a:r>
            <a:r>
              <a:rPr lang="en-US" dirty="0" smtClean="0"/>
              <a:t>                        =     0     +    4     +  2          +  0     + 0       +   </a:t>
            </a:r>
            <a:r>
              <a:rPr lang="mr-IN" dirty="0" smtClean="0"/>
              <a:t>  </a:t>
            </a:r>
          </a:p>
          <a:p>
            <a:pPr>
              <a:buNone/>
            </a:pPr>
            <a:r>
              <a:rPr lang="mr-IN" dirty="0" smtClean="0"/>
              <a:t>                 </a:t>
            </a:r>
            <a:r>
              <a:rPr lang="en-US" dirty="0" smtClean="0"/>
              <a:t>0      + 0.125</a:t>
            </a:r>
          </a:p>
          <a:p>
            <a:pPr>
              <a:buNone/>
            </a:pPr>
            <a:r>
              <a:rPr lang="mr-IN" dirty="0" smtClean="0"/>
              <a:t>   </a:t>
            </a:r>
            <a:r>
              <a:rPr lang="en-US" dirty="0" smtClean="0"/>
              <a:t>                        =    (6.125)</a:t>
            </a:r>
            <a:r>
              <a:rPr lang="en-US" baseline="-25000" dirty="0" smtClean="0"/>
              <a:t>10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/>
          </a:bodyPr>
          <a:lstStyle/>
          <a:p>
            <a:pPr algn="l"/>
            <a:r>
              <a:rPr lang="mr-IN" sz="2400" b="1" dirty="0" smtClean="0">
                <a:solidFill>
                  <a:srgbClr val="FF0000"/>
                </a:solidFill>
              </a:rPr>
              <a:t>१) डेसिमल</a:t>
            </a:r>
            <a:r>
              <a:rPr lang="mr-IN" sz="2400" dirty="0" smtClean="0">
                <a:solidFill>
                  <a:srgbClr val="FF0000"/>
                </a:solidFill>
              </a:rPr>
              <a:t> नंबर सिस्टम</a:t>
            </a:r>
            <a:r>
              <a:rPr lang="mr-IN" sz="2400" b="1" dirty="0" smtClean="0">
                <a:solidFill>
                  <a:srgbClr val="FF0000"/>
                </a:solidFill>
              </a:rPr>
              <a:t> </a:t>
            </a:r>
            <a:r>
              <a:rPr lang="mr-IN" sz="2400" dirty="0" smtClean="0">
                <a:solidFill>
                  <a:srgbClr val="FF0000"/>
                </a:solidFill>
              </a:rPr>
              <a:t>(</a:t>
            </a:r>
            <a:r>
              <a:rPr lang="en-US" sz="2400" dirty="0" smtClean="0">
                <a:solidFill>
                  <a:srgbClr val="FF0000"/>
                </a:solidFill>
              </a:rPr>
              <a:t>Decimal </a:t>
            </a:r>
            <a:r>
              <a:rPr lang="en-US" sz="2400" b="1" dirty="0" smtClean="0">
                <a:solidFill>
                  <a:srgbClr val="FF0000"/>
                </a:solidFill>
              </a:rPr>
              <a:t>Number system</a:t>
            </a:r>
            <a:r>
              <a:rPr lang="mr-IN" sz="2400" b="1" dirty="0" smtClean="0">
                <a:solidFill>
                  <a:srgbClr val="FF0000"/>
                </a:solidFill>
              </a:rPr>
              <a:t>):</a:t>
            </a:r>
            <a:r>
              <a:rPr lang="mr-IN" sz="2400" dirty="0" smtClean="0">
                <a:solidFill>
                  <a:srgbClr val="FF0000"/>
                </a:solidFill>
              </a:rPr>
              <a:t>-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610600" cy="5943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mr-IN" dirty="0" smtClean="0"/>
              <a:t>या नंबर सिस्टम मध्ये १० वेगवेगळे अंक (</a:t>
            </a:r>
            <a:r>
              <a:rPr lang="en-US" dirty="0" smtClean="0"/>
              <a:t>Symbols) </a:t>
            </a:r>
            <a:r>
              <a:rPr lang="mr-IN" dirty="0" smtClean="0"/>
              <a:t> (०, १, २, ३, ४, ५, ६, ७, ८, ९) वापरून कोणतीही संख्या दाखविता येते, म्हणून, या नंबर सिस्टम ला ‘पाया १०’ (</a:t>
            </a:r>
            <a:r>
              <a:rPr lang="en-US" dirty="0" smtClean="0"/>
              <a:t> Base 10) </a:t>
            </a:r>
            <a:r>
              <a:rPr lang="mr-IN" dirty="0" smtClean="0"/>
              <a:t>नंबर सिस्टम</a:t>
            </a:r>
            <a:r>
              <a:rPr lang="en-US" dirty="0" smtClean="0"/>
              <a:t>  </a:t>
            </a:r>
            <a:r>
              <a:rPr lang="mr-IN" dirty="0" smtClean="0"/>
              <a:t>असेही म्हणतात. </a:t>
            </a:r>
          </a:p>
          <a:p>
            <a:pPr>
              <a:buNone/>
            </a:pPr>
            <a:r>
              <a:rPr lang="mr-IN" dirty="0"/>
              <a:t> </a:t>
            </a:r>
            <a:r>
              <a:rPr lang="mr-IN" dirty="0" smtClean="0"/>
              <a:t>   या नंबर सिस्टम मध्ये ०, १, २, ३, ४, ५, ६, ७, ८, ९ नंतर पुढील संख्या लिहायची असेल तर १ आणि ० चा वापर करून तयार केली जाते. ९ नंतर सगळेच अंक संपल्यामुळे ० च्या अलीकडे १ ठेवला की, १० हि संख्या तयार होते. त्याच प्रमाणे पुढील संख्या १ ते ९ च्या मागे लिहून तयार होतात. म्हणजेच – १०,११,१२,१३,१४,.......१९. </a:t>
            </a:r>
            <a:endParaRPr lang="en-US" dirty="0" smtClean="0"/>
          </a:p>
          <a:p>
            <a:pPr>
              <a:buNone/>
            </a:pPr>
            <a:r>
              <a:rPr lang="mr-IN" dirty="0" smtClean="0"/>
              <a:t>ह्या नंबर सिस्टम मध्ये</a:t>
            </a:r>
            <a:r>
              <a:rPr lang="en-US" dirty="0" smtClean="0"/>
              <a:t>  </a:t>
            </a:r>
            <a:r>
              <a:rPr lang="mr-IN" dirty="0" smtClean="0"/>
              <a:t>अंक </a:t>
            </a:r>
            <a:r>
              <a:rPr lang="en-US" dirty="0" smtClean="0"/>
              <a:t>(Symbols)</a:t>
            </a:r>
            <a:r>
              <a:rPr lang="mr-IN" dirty="0" smtClean="0"/>
              <a:t> वापरून लिहिलेल्या संख्ये मध्ये त्या अंकाचे   स्थान (</a:t>
            </a:r>
            <a:r>
              <a:rPr lang="en-US" dirty="0" smtClean="0"/>
              <a:t> Position) </a:t>
            </a:r>
            <a:r>
              <a:rPr lang="mr-IN" dirty="0" smtClean="0"/>
              <a:t>महत्वाचे असते.  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77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mr-IN" dirty="0" smtClean="0"/>
              <a:t>उदाहरणार्थ-</a:t>
            </a:r>
            <a:endParaRPr lang="en-US" dirty="0"/>
          </a:p>
          <a:p>
            <a:pPr lvl="0">
              <a:buNone/>
            </a:pPr>
            <a:r>
              <a:rPr lang="mr-IN" dirty="0" smtClean="0"/>
              <a:t>१) </a:t>
            </a:r>
            <a:r>
              <a:rPr lang="en-US" dirty="0" smtClean="0"/>
              <a:t>   </a:t>
            </a:r>
            <a:r>
              <a:rPr lang="en-US" dirty="0"/>
              <a:t>(764)</a:t>
            </a:r>
            <a:r>
              <a:rPr lang="en-US" baseline="-25000" dirty="0"/>
              <a:t>10</a:t>
            </a:r>
            <a:r>
              <a:rPr lang="en-US" dirty="0"/>
              <a:t>  = 7x 10</a:t>
            </a:r>
            <a:r>
              <a:rPr lang="en-US" baseline="30000" dirty="0"/>
              <a:t>2      </a:t>
            </a:r>
            <a:r>
              <a:rPr lang="en-US" dirty="0"/>
              <a:t>+ 6x10</a:t>
            </a:r>
            <a:r>
              <a:rPr lang="en-US" baseline="30000" dirty="0"/>
              <a:t>1 </a:t>
            </a:r>
            <a:r>
              <a:rPr lang="en-US" dirty="0"/>
              <a:t> + 4x 10</a:t>
            </a:r>
            <a:r>
              <a:rPr lang="en-US" baseline="30000" dirty="0"/>
              <a:t>0</a:t>
            </a:r>
            <a:endParaRPr lang="en-US" dirty="0"/>
          </a:p>
          <a:p>
            <a:pPr>
              <a:buNone/>
            </a:pPr>
            <a:r>
              <a:rPr lang="en-US" dirty="0"/>
              <a:t>                 = 7 x 100  + 6 x 10 + 4 x 1</a:t>
            </a:r>
          </a:p>
          <a:p>
            <a:pPr>
              <a:buNone/>
            </a:pPr>
            <a:r>
              <a:rPr lang="en-US" dirty="0"/>
              <a:t>                 = 700        + 60        + </a:t>
            </a:r>
            <a:r>
              <a:rPr lang="en-US" dirty="0" smtClean="0"/>
              <a:t>4</a:t>
            </a:r>
            <a:endParaRPr lang="mr-IN" dirty="0" smtClean="0"/>
          </a:p>
          <a:p>
            <a:pPr>
              <a:buNone/>
            </a:pPr>
            <a:r>
              <a:rPr lang="en-US" dirty="0" smtClean="0"/>
              <a:t>                 </a:t>
            </a:r>
            <a:r>
              <a:rPr lang="en-US" dirty="0"/>
              <a:t>= 764</a:t>
            </a:r>
          </a:p>
          <a:p>
            <a:pPr>
              <a:buNone/>
            </a:pPr>
            <a:r>
              <a:rPr lang="en-US" b="1" dirty="0"/>
              <a:t> </a:t>
            </a:r>
            <a:endParaRPr lang="en-US" dirty="0"/>
          </a:p>
          <a:p>
            <a:pPr>
              <a:buNone/>
            </a:pPr>
            <a:r>
              <a:rPr lang="en-US" b="1" dirty="0"/>
              <a:t> </a:t>
            </a:r>
            <a:endParaRPr lang="en-US" dirty="0"/>
          </a:p>
          <a:p>
            <a:pPr lvl="0">
              <a:buNone/>
            </a:pPr>
            <a:r>
              <a:rPr lang="mr-IN" dirty="0" smtClean="0"/>
              <a:t>२) </a:t>
            </a:r>
            <a:r>
              <a:rPr lang="en-US" dirty="0" smtClean="0"/>
              <a:t>(139.78)</a:t>
            </a:r>
            <a:r>
              <a:rPr lang="en-US" baseline="-25000" dirty="0" smtClean="0"/>
              <a:t>10</a:t>
            </a:r>
            <a:r>
              <a:rPr lang="en-US" dirty="0" smtClean="0"/>
              <a:t>  </a:t>
            </a:r>
            <a:r>
              <a:rPr lang="mr-IN" dirty="0" smtClean="0"/>
              <a:t>म्हणजे-</a:t>
            </a:r>
            <a:endParaRPr lang="en-US" dirty="0"/>
          </a:p>
          <a:p>
            <a:pPr>
              <a:buNone/>
            </a:pPr>
            <a:r>
              <a:rPr lang="en-US" dirty="0"/>
              <a:t>             </a:t>
            </a:r>
            <a:r>
              <a:rPr lang="en-US" dirty="0" smtClean="0"/>
              <a:t>= </a:t>
            </a:r>
            <a:r>
              <a:rPr lang="en-US" dirty="0"/>
              <a:t>1x 10</a:t>
            </a:r>
            <a:r>
              <a:rPr lang="en-US" baseline="30000" dirty="0"/>
              <a:t>2      </a:t>
            </a:r>
            <a:r>
              <a:rPr lang="en-US" dirty="0"/>
              <a:t>+ 3 x10</a:t>
            </a:r>
            <a:r>
              <a:rPr lang="en-US" baseline="30000" dirty="0"/>
              <a:t>1 </a:t>
            </a:r>
            <a:r>
              <a:rPr lang="en-US" dirty="0"/>
              <a:t> + 9x 10</a:t>
            </a:r>
            <a:r>
              <a:rPr lang="en-US" baseline="30000" dirty="0"/>
              <a:t>0</a:t>
            </a:r>
            <a:r>
              <a:rPr lang="en-US" dirty="0"/>
              <a:t> + 7x 10</a:t>
            </a:r>
            <a:r>
              <a:rPr lang="en-US" baseline="30000" dirty="0"/>
              <a:t>-1      </a:t>
            </a:r>
            <a:r>
              <a:rPr lang="en-US" dirty="0"/>
              <a:t>+ 8x10</a:t>
            </a:r>
            <a:r>
              <a:rPr lang="en-US" baseline="30000" dirty="0"/>
              <a:t>-2 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            </a:t>
            </a:r>
            <a:r>
              <a:rPr lang="en-US" dirty="0" smtClean="0"/>
              <a:t>= </a:t>
            </a:r>
            <a:r>
              <a:rPr lang="en-US" dirty="0"/>
              <a:t>1 x 100  + 3 x 10 + 9 x 1 </a:t>
            </a:r>
            <a:r>
              <a:rPr lang="en-US" dirty="0" smtClean="0"/>
              <a:t>+</a:t>
            </a:r>
            <a:r>
              <a:rPr lang="mr-IN" dirty="0" smtClean="0"/>
              <a:t> </a:t>
            </a:r>
            <a:r>
              <a:rPr lang="en-US" dirty="0" smtClean="0"/>
              <a:t>7/10   </a:t>
            </a:r>
            <a:r>
              <a:rPr lang="en-US" dirty="0"/>
              <a:t>+ </a:t>
            </a:r>
            <a:r>
              <a:rPr lang="mr-IN" dirty="0" smtClean="0"/>
              <a:t> </a:t>
            </a:r>
            <a:r>
              <a:rPr lang="en-US" dirty="0" smtClean="0"/>
              <a:t>8</a:t>
            </a:r>
            <a:r>
              <a:rPr lang="en-US" dirty="0"/>
              <a:t>/ 100</a:t>
            </a:r>
          </a:p>
          <a:p>
            <a:pPr>
              <a:buNone/>
            </a:pPr>
            <a:r>
              <a:rPr lang="en-US" dirty="0" smtClean="0"/>
              <a:t>             </a:t>
            </a:r>
            <a:r>
              <a:rPr lang="en-US" dirty="0"/>
              <a:t>= 100        + 30        + 9       + 0.7      +      0.08</a:t>
            </a:r>
          </a:p>
          <a:p>
            <a:pPr>
              <a:buNone/>
            </a:pPr>
            <a:r>
              <a:rPr lang="en-US" dirty="0"/>
              <a:t>              </a:t>
            </a:r>
            <a:r>
              <a:rPr lang="en-US" dirty="0" smtClean="0"/>
              <a:t>=  </a:t>
            </a:r>
            <a:r>
              <a:rPr lang="en-US" dirty="0"/>
              <a:t>139.78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457200"/>
          </a:xfrm>
        </p:spPr>
        <p:txBody>
          <a:bodyPr>
            <a:normAutofit fontScale="90000"/>
          </a:bodyPr>
          <a:lstStyle/>
          <a:p>
            <a:pPr algn="l"/>
            <a:r>
              <a:rPr lang="mr-IN" sz="2700" b="1" i="1" dirty="0" smtClean="0">
                <a:solidFill>
                  <a:srgbClr val="FF0000"/>
                </a:solidFill>
              </a:rPr>
              <a:t/>
            </a:r>
            <a:br>
              <a:rPr lang="mr-IN" sz="2700" b="1" i="1" dirty="0" smtClean="0">
                <a:solidFill>
                  <a:srgbClr val="FF0000"/>
                </a:solidFill>
              </a:rPr>
            </a:br>
            <a:r>
              <a:rPr lang="mr-IN" sz="2700" b="1" i="1" dirty="0">
                <a:solidFill>
                  <a:srgbClr val="FF0000"/>
                </a:solidFill>
              </a:rPr>
              <a:t/>
            </a:r>
            <a:br>
              <a:rPr lang="mr-IN" sz="2700" b="1" i="1" dirty="0">
                <a:solidFill>
                  <a:srgbClr val="FF0000"/>
                </a:solidFill>
              </a:rPr>
            </a:br>
            <a:r>
              <a:rPr lang="mr-IN" sz="2700" b="1" dirty="0" smtClean="0">
                <a:solidFill>
                  <a:srgbClr val="FF0000"/>
                </a:solidFill>
              </a:rPr>
              <a:t>२) बायनरी नंबर सिस्टम (</a:t>
            </a:r>
            <a:r>
              <a:rPr lang="en-US" sz="2700" b="1" dirty="0" smtClean="0">
                <a:solidFill>
                  <a:srgbClr val="FF0000"/>
                </a:solidFill>
              </a:rPr>
              <a:t>Binary </a:t>
            </a:r>
            <a:r>
              <a:rPr lang="en-US" sz="2700" b="1" dirty="0">
                <a:solidFill>
                  <a:srgbClr val="FF0000"/>
                </a:solidFill>
              </a:rPr>
              <a:t>number </a:t>
            </a:r>
            <a:r>
              <a:rPr lang="en-US" sz="2700" b="1" dirty="0" smtClean="0">
                <a:solidFill>
                  <a:srgbClr val="FF0000"/>
                </a:solidFill>
              </a:rPr>
              <a:t>system</a:t>
            </a:r>
            <a:r>
              <a:rPr lang="mr-IN" sz="2700" b="1" dirty="0" smtClean="0">
                <a:solidFill>
                  <a:srgbClr val="FF0000"/>
                </a:solidFill>
              </a:rPr>
              <a:t>)</a:t>
            </a:r>
            <a:r>
              <a:rPr lang="en-US" sz="2700" b="1" dirty="0" smtClean="0">
                <a:solidFill>
                  <a:srgbClr val="FF0000"/>
                </a:solidFill>
              </a:rPr>
              <a:t>:</a:t>
            </a:r>
            <a:r>
              <a:rPr lang="mr-IN" sz="2700" b="1" dirty="0" smtClean="0">
                <a:solidFill>
                  <a:srgbClr val="FF0000"/>
                </a:solidFill>
              </a:rPr>
              <a:t>-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686800" cy="6096000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mr-IN" dirty="0" smtClean="0"/>
              <a:t>व्याख्या- “डिजिटल कॉम्प्युटर मध्ये सर्व प्रकारची माहिती आणि डाटा, कॉम्प्युटर ला समजेल अश्या भाषेमध्ये दर्शविण्यासाठी १ आणि ० या दोन अंकांचा वापर करून दिली जाते म्हणून याला बायनरी नंबर सिस्टम म्हणतात.</a:t>
            </a:r>
          </a:p>
          <a:p>
            <a:pPr algn="just">
              <a:buNone/>
            </a:pPr>
            <a:r>
              <a:rPr lang="mr-IN" dirty="0"/>
              <a:t> </a:t>
            </a:r>
            <a:r>
              <a:rPr lang="mr-IN" dirty="0" smtClean="0"/>
              <a:t>      तसेच हे दोन अंक </a:t>
            </a:r>
            <a:r>
              <a:rPr lang="en-US" dirty="0" smtClean="0"/>
              <a:t>(Symbols)</a:t>
            </a:r>
            <a:r>
              <a:rPr lang="mr-IN" dirty="0" smtClean="0"/>
              <a:t> वापरून कोणतीही संख्या दाखविता येते म्हणून त्याला ‘पाया २’ नंबर सिस्टम असे म्हणतात.</a:t>
            </a:r>
          </a:p>
          <a:p>
            <a:pPr algn="just">
              <a:buNone/>
            </a:pPr>
            <a:r>
              <a:rPr lang="mr-IN" dirty="0"/>
              <a:t> </a:t>
            </a:r>
            <a:r>
              <a:rPr lang="mr-IN" dirty="0" smtClean="0"/>
              <a:t>    संगणक एक इलेक्ट्रानिक उपकरण आहे. हे  इलेक्ट्रिकल सिग्नल वर कार्य करते. तो मेमरीचे  स्थान चालू आहे किंवा बंद आहे हे समजतो. हा एक विद्युत संकेत आहे की - मेमरीच्या विशिष्ठ स्थानी इलेक्ट्रिकल पॉवर उपस्थित आहे आणि इलेक्ट्रिकल पॉवर उपस्थित नाही. ह्या दोन  स्थिती संख्यात्मक कोड मध्ये इन कोड केल्या जातात. ऑन स्थिती १ ने आणि ऑफ स्थिती ० ने दाखविल्या जाते.  </a:t>
            </a:r>
          </a:p>
          <a:p>
            <a:pPr algn="just">
              <a:buNone/>
            </a:pPr>
            <a:r>
              <a:rPr lang="mr-IN" dirty="0"/>
              <a:t> </a:t>
            </a:r>
            <a:r>
              <a:rPr lang="mr-IN" dirty="0" smtClean="0"/>
              <a:t>    वास्तविकत:, अक्षरे, संख्या, विविध चिन्हे, किंवा डाटा, किंवा डाटा मूल्याचा अन्य  प्रकार , या सर्व  गोष्टी ० आणि १ च्या रुपात दर्शविल्या जातात. त्यामुळे, संगणक हा बायनरी नंबर सिस्टम वर कार्य करतो. </a:t>
            </a:r>
          </a:p>
          <a:p>
            <a:pPr algn="just">
              <a:buNone/>
            </a:pPr>
            <a:r>
              <a:rPr lang="mr-IN" dirty="0"/>
              <a:t> </a:t>
            </a:r>
            <a:r>
              <a:rPr lang="mr-IN" dirty="0" smtClean="0"/>
              <a:t>डेसिमल नंबर सिस्टम प्रमाणेच ० किंवा १ च्या स्थानावर त्याची  किंमत ठरते व  ती घात २ मध्ये असते. त्यामुळे दोन अंकांच्या ( ० आणि १) च्या जोडणीमुळे वेगवेगळ्या संख्या दाखविता येतात.   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553200"/>
          </a:xfrm>
        </p:spPr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mr-IN" dirty="0" smtClean="0"/>
              <a:t>उदाहरणार्थ - </a:t>
            </a:r>
          </a:p>
          <a:p>
            <a:pPr lvl="0">
              <a:buNone/>
            </a:pPr>
            <a:r>
              <a:rPr lang="mr-IN" dirty="0" smtClean="0"/>
              <a:t>१) </a:t>
            </a:r>
            <a:r>
              <a:rPr lang="en-US" dirty="0" smtClean="0"/>
              <a:t>(11011010)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mr-IN" dirty="0"/>
              <a:t> </a:t>
            </a:r>
            <a:r>
              <a:rPr lang="mr-IN" dirty="0" smtClean="0"/>
              <a:t>हि बायनरी संख्या आहे. </a:t>
            </a:r>
            <a:endParaRPr lang="en-US" dirty="0"/>
          </a:p>
          <a:p>
            <a:pPr>
              <a:buNone/>
            </a:pPr>
            <a:r>
              <a:rPr lang="en-US" dirty="0" smtClean="0"/>
              <a:t>         = </a:t>
            </a:r>
            <a:r>
              <a:rPr lang="en-US" dirty="0"/>
              <a:t>1x 2</a:t>
            </a:r>
            <a:r>
              <a:rPr lang="en-US" baseline="30000" dirty="0"/>
              <a:t>7      </a:t>
            </a:r>
            <a:r>
              <a:rPr lang="en-US" dirty="0"/>
              <a:t>+ 1x2</a:t>
            </a:r>
            <a:r>
              <a:rPr lang="en-US" baseline="30000" dirty="0"/>
              <a:t>6 </a:t>
            </a:r>
            <a:r>
              <a:rPr lang="en-US" dirty="0"/>
              <a:t> + 0x 2</a:t>
            </a:r>
            <a:r>
              <a:rPr lang="en-US" baseline="30000" dirty="0"/>
              <a:t>5</a:t>
            </a:r>
            <a:r>
              <a:rPr lang="en-US" dirty="0"/>
              <a:t>  +1x 2</a:t>
            </a:r>
            <a:r>
              <a:rPr lang="en-US" baseline="30000" dirty="0"/>
              <a:t>4      </a:t>
            </a:r>
            <a:r>
              <a:rPr lang="en-US" dirty="0"/>
              <a:t>+ 1x2</a:t>
            </a:r>
            <a:r>
              <a:rPr lang="en-US" baseline="30000" dirty="0"/>
              <a:t>3 </a:t>
            </a:r>
            <a:r>
              <a:rPr lang="en-US" dirty="0"/>
              <a:t> + 0x 2</a:t>
            </a:r>
            <a:r>
              <a:rPr lang="en-US" baseline="30000" dirty="0"/>
              <a:t>2</a:t>
            </a:r>
            <a:r>
              <a:rPr lang="en-US" dirty="0"/>
              <a:t> + 1x2</a:t>
            </a:r>
            <a:r>
              <a:rPr lang="en-US" baseline="30000" dirty="0"/>
              <a:t>1 </a:t>
            </a:r>
            <a:r>
              <a:rPr lang="en-US" dirty="0"/>
              <a:t> + 0x 2</a:t>
            </a:r>
            <a:r>
              <a:rPr lang="en-US" baseline="30000" dirty="0"/>
              <a:t>0</a:t>
            </a:r>
            <a:endParaRPr lang="en-US" dirty="0"/>
          </a:p>
          <a:p>
            <a:pPr>
              <a:buNone/>
            </a:pPr>
            <a:r>
              <a:rPr lang="en-US" dirty="0"/>
              <a:t>    </a:t>
            </a:r>
            <a:r>
              <a:rPr lang="en-US" dirty="0" smtClean="0"/>
              <a:t> </a:t>
            </a:r>
            <a:r>
              <a:rPr lang="en-US" dirty="0"/>
              <a:t>= 1x 128</a:t>
            </a:r>
            <a:r>
              <a:rPr lang="en-US" baseline="30000" dirty="0"/>
              <a:t>   </a:t>
            </a:r>
            <a:r>
              <a:rPr lang="en-US" dirty="0"/>
              <a:t>+ 1x 64</a:t>
            </a:r>
            <a:r>
              <a:rPr lang="en-US" baseline="30000" dirty="0"/>
              <a:t> </a:t>
            </a:r>
            <a:r>
              <a:rPr lang="en-US" dirty="0"/>
              <a:t> + 0x 32 +1x 16</a:t>
            </a:r>
            <a:r>
              <a:rPr lang="en-US" baseline="30000" dirty="0"/>
              <a:t>      </a:t>
            </a:r>
            <a:r>
              <a:rPr lang="en-US" dirty="0"/>
              <a:t>+ 1x8</a:t>
            </a:r>
            <a:r>
              <a:rPr lang="en-US" baseline="30000" dirty="0"/>
              <a:t> </a:t>
            </a:r>
            <a:r>
              <a:rPr lang="en-US" dirty="0"/>
              <a:t> + 0x 4 + 1x2</a:t>
            </a:r>
            <a:r>
              <a:rPr lang="en-US" baseline="30000" dirty="0"/>
              <a:t> </a:t>
            </a:r>
            <a:r>
              <a:rPr lang="en-US" dirty="0"/>
              <a:t> + 0x 1</a:t>
            </a:r>
          </a:p>
          <a:p>
            <a:pPr>
              <a:buNone/>
            </a:pPr>
            <a:r>
              <a:rPr lang="en-US" dirty="0"/>
              <a:t>           = 128       + 64      +    0     +  16      + 8        +0      + 2      +0</a:t>
            </a:r>
          </a:p>
          <a:p>
            <a:pPr>
              <a:buNone/>
            </a:pPr>
            <a:r>
              <a:rPr lang="en-US" dirty="0"/>
              <a:t>           = (218)</a:t>
            </a:r>
            <a:r>
              <a:rPr lang="en-US" baseline="-25000" dirty="0"/>
              <a:t>10  </a:t>
            </a:r>
            <a:r>
              <a:rPr lang="mr-IN" dirty="0" smtClean="0"/>
              <a:t> हि डेसिमल संख्या आहे. </a:t>
            </a:r>
            <a:endParaRPr lang="en-US" dirty="0"/>
          </a:p>
          <a:p>
            <a:pPr>
              <a:buNone/>
            </a:pPr>
            <a:r>
              <a:rPr lang="en-US" dirty="0"/>
              <a:t> </a:t>
            </a:r>
          </a:p>
          <a:p>
            <a:pPr lvl="0"/>
            <a:r>
              <a:rPr lang="mr-IN" b="1" i="1" dirty="0" smtClean="0"/>
              <a:t> बायनरी संख्येची बेरीज (</a:t>
            </a:r>
            <a:r>
              <a:rPr lang="en-US" b="1" i="1" dirty="0" smtClean="0"/>
              <a:t>Binary Addition</a:t>
            </a:r>
            <a:r>
              <a:rPr lang="mr-IN" b="1" i="1" dirty="0" smtClean="0"/>
              <a:t>) </a:t>
            </a:r>
            <a:r>
              <a:rPr lang="en-US" b="1" i="1" dirty="0" smtClean="0"/>
              <a:t>- </a:t>
            </a:r>
            <a:endParaRPr lang="en-US" dirty="0"/>
          </a:p>
          <a:p>
            <a:pPr>
              <a:buNone/>
            </a:pPr>
            <a:r>
              <a:rPr lang="mr-IN" b="1" i="1" dirty="0" smtClean="0"/>
              <a:t> बायनरी संख्येची बेरीज करण्यासाठी खालील नियम (</a:t>
            </a:r>
            <a:r>
              <a:rPr lang="en-US" b="1" i="1" dirty="0" smtClean="0"/>
              <a:t>Rules</a:t>
            </a:r>
            <a:r>
              <a:rPr lang="mr-IN" b="1" i="1" dirty="0" smtClean="0"/>
              <a:t>) आहेत. </a:t>
            </a:r>
            <a:r>
              <a:rPr lang="en-US" b="1" i="1" dirty="0" smtClean="0"/>
              <a:t>    </a:t>
            </a:r>
            <a:endParaRPr lang="en-US" dirty="0"/>
          </a:p>
          <a:p>
            <a:pPr lvl="0">
              <a:buNone/>
            </a:pPr>
            <a:r>
              <a:rPr lang="mr-IN" b="1" dirty="0" smtClean="0"/>
              <a:t>१) </a:t>
            </a:r>
            <a:r>
              <a:rPr lang="en-US" b="1" dirty="0" smtClean="0"/>
              <a:t>0 </a:t>
            </a:r>
            <a:r>
              <a:rPr lang="en-US" b="1" dirty="0"/>
              <a:t>+ 0 = 0</a:t>
            </a:r>
            <a:endParaRPr lang="en-US" dirty="0"/>
          </a:p>
          <a:p>
            <a:pPr lvl="0">
              <a:buNone/>
            </a:pPr>
            <a:r>
              <a:rPr lang="mr-IN" b="1" dirty="0" smtClean="0"/>
              <a:t>२) </a:t>
            </a:r>
            <a:r>
              <a:rPr lang="en-US" b="1" dirty="0" smtClean="0"/>
              <a:t>0 </a:t>
            </a:r>
            <a:r>
              <a:rPr lang="en-US" b="1" dirty="0"/>
              <a:t>+ 1 = 1</a:t>
            </a:r>
            <a:endParaRPr lang="en-US" dirty="0"/>
          </a:p>
          <a:p>
            <a:pPr lvl="0">
              <a:buNone/>
            </a:pPr>
            <a:r>
              <a:rPr lang="mr-IN" b="1" dirty="0" smtClean="0"/>
              <a:t>३) </a:t>
            </a:r>
            <a:r>
              <a:rPr lang="en-US" b="1" dirty="0" smtClean="0"/>
              <a:t>1 </a:t>
            </a:r>
            <a:r>
              <a:rPr lang="en-US" b="1" dirty="0"/>
              <a:t>+ 0 = 1</a:t>
            </a:r>
            <a:endParaRPr lang="en-US" dirty="0"/>
          </a:p>
          <a:p>
            <a:pPr lvl="0">
              <a:buNone/>
            </a:pPr>
            <a:r>
              <a:rPr lang="mr-IN" b="1" dirty="0" smtClean="0"/>
              <a:t>४) </a:t>
            </a:r>
            <a:r>
              <a:rPr lang="en-US" b="1" dirty="0" smtClean="0"/>
              <a:t>1</a:t>
            </a:r>
            <a:r>
              <a:rPr lang="en-US" b="1" dirty="0"/>
              <a:t>+ 1 = 0, 1  in carry</a:t>
            </a:r>
            <a:endParaRPr lang="en-US" dirty="0"/>
          </a:p>
          <a:p>
            <a:pPr lvl="0">
              <a:buNone/>
            </a:pPr>
            <a:r>
              <a:rPr lang="mr-IN" b="1" dirty="0" smtClean="0"/>
              <a:t>५) </a:t>
            </a:r>
            <a:r>
              <a:rPr lang="en-US" b="1" dirty="0" smtClean="0"/>
              <a:t>1</a:t>
            </a:r>
            <a:r>
              <a:rPr lang="en-US" b="1" dirty="0"/>
              <a:t>+ 1 + 1 = 1 , 1 in carry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10600" cy="6400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mr-IN" dirty="0" smtClean="0"/>
              <a:t>उदाहरण-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/>
              <a:t>(1)  0101 + </a:t>
            </a:r>
            <a:r>
              <a:rPr lang="en-US" dirty="0" smtClean="0"/>
              <a:t>1010</a:t>
            </a:r>
          </a:p>
          <a:p>
            <a:pPr>
              <a:buNone/>
            </a:pPr>
            <a:r>
              <a:rPr lang="mr-IN" dirty="0" smtClean="0"/>
              <a:t>उत्तर </a:t>
            </a:r>
            <a:r>
              <a:rPr lang="en-US" dirty="0" smtClean="0"/>
              <a:t>:        </a:t>
            </a:r>
            <a:r>
              <a:rPr lang="mr-IN" dirty="0" smtClean="0"/>
              <a:t>     </a:t>
            </a:r>
            <a:r>
              <a:rPr lang="en-US" dirty="0" smtClean="0"/>
              <a:t>0101 </a:t>
            </a:r>
          </a:p>
          <a:p>
            <a:pPr>
              <a:buNone/>
            </a:pPr>
            <a:r>
              <a:rPr lang="en-US" dirty="0" smtClean="0"/>
              <a:t>                         +</a:t>
            </a:r>
            <a:r>
              <a:rPr lang="mr-IN" dirty="0" smtClean="0"/>
              <a:t>  </a:t>
            </a:r>
            <a:r>
              <a:rPr lang="en-US" dirty="0" smtClean="0"/>
              <a:t>1010</a:t>
            </a:r>
            <a:endParaRPr lang="en-US" dirty="0"/>
          </a:p>
          <a:p>
            <a:pPr>
              <a:buNone/>
            </a:pPr>
            <a:r>
              <a:rPr lang="en-US" dirty="0"/>
              <a:t>                             ------------</a:t>
            </a:r>
          </a:p>
          <a:p>
            <a:pPr>
              <a:buNone/>
            </a:pPr>
            <a:r>
              <a:rPr lang="en-US" dirty="0"/>
              <a:t>                                </a:t>
            </a:r>
            <a:r>
              <a:rPr lang="en-US" dirty="0" smtClean="0"/>
              <a:t>1111</a:t>
            </a:r>
            <a:endParaRPr lang="en-US" dirty="0"/>
          </a:p>
          <a:p>
            <a:pPr>
              <a:buNone/>
            </a:pPr>
            <a:r>
              <a:rPr lang="mr-IN" dirty="0" smtClean="0"/>
              <a:t> </a:t>
            </a:r>
            <a:r>
              <a:rPr lang="en-US" dirty="0" smtClean="0"/>
              <a:t>(</a:t>
            </a:r>
            <a:r>
              <a:rPr lang="en-US" dirty="0"/>
              <a:t>2)  0101 + 0110</a:t>
            </a:r>
          </a:p>
          <a:p>
            <a:pPr>
              <a:buNone/>
            </a:pPr>
            <a:r>
              <a:rPr lang="mr-IN" dirty="0" smtClean="0"/>
              <a:t>उत्तर </a:t>
            </a:r>
            <a:r>
              <a:rPr lang="en-US" dirty="0" smtClean="0"/>
              <a:t>:        </a:t>
            </a:r>
            <a:r>
              <a:rPr lang="mr-IN" dirty="0" smtClean="0"/>
              <a:t>      </a:t>
            </a:r>
            <a:r>
              <a:rPr lang="en-US" dirty="0" smtClean="0"/>
              <a:t>0101 </a:t>
            </a:r>
            <a:endParaRPr lang="en-US" dirty="0"/>
          </a:p>
          <a:p>
            <a:pPr>
              <a:buNone/>
            </a:pPr>
            <a:r>
              <a:rPr lang="en-US" dirty="0"/>
              <a:t>                            </a:t>
            </a:r>
            <a:r>
              <a:rPr lang="en-US" dirty="0" smtClean="0"/>
              <a:t>+ </a:t>
            </a:r>
            <a:r>
              <a:rPr lang="mr-IN" dirty="0" smtClean="0"/>
              <a:t> </a:t>
            </a:r>
            <a:r>
              <a:rPr lang="en-US" dirty="0" smtClean="0"/>
              <a:t>0110</a:t>
            </a:r>
            <a:endParaRPr lang="en-US" dirty="0"/>
          </a:p>
          <a:p>
            <a:pPr>
              <a:buNone/>
            </a:pPr>
            <a:r>
              <a:rPr lang="en-US" dirty="0"/>
              <a:t>                             ------------</a:t>
            </a:r>
          </a:p>
          <a:p>
            <a:pPr>
              <a:buNone/>
            </a:pPr>
            <a:r>
              <a:rPr lang="en-US" dirty="0"/>
              <a:t>                               </a:t>
            </a:r>
            <a:r>
              <a:rPr lang="mr-IN" dirty="0" smtClean="0"/>
              <a:t> </a:t>
            </a:r>
            <a:r>
              <a:rPr lang="en-US" dirty="0" smtClean="0"/>
              <a:t> </a:t>
            </a:r>
            <a:r>
              <a:rPr lang="en-US" dirty="0"/>
              <a:t>1011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10600" cy="632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mr-IN" dirty="0" smtClean="0"/>
              <a:t>३) </a:t>
            </a:r>
            <a:r>
              <a:rPr lang="en-US" dirty="0" smtClean="0"/>
              <a:t>  </a:t>
            </a:r>
            <a:r>
              <a:rPr lang="en-US" dirty="0"/>
              <a:t>00111001 + 00101001</a:t>
            </a:r>
          </a:p>
          <a:p>
            <a:pPr>
              <a:buNone/>
            </a:pPr>
            <a:r>
              <a:rPr lang="mr-IN" dirty="0" smtClean="0"/>
              <a:t>    उत्तर </a:t>
            </a:r>
            <a:r>
              <a:rPr lang="en-US" dirty="0" smtClean="0"/>
              <a:t>:        </a:t>
            </a:r>
            <a:r>
              <a:rPr lang="mr-IN" dirty="0" smtClean="0"/>
              <a:t>  </a:t>
            </a:r>
            <a:r>
              <a:rPr lang="en-US" dirty="0" smtClean="0"/>
              <a:t> </a:t>
            </a:r>
            <a:r>
              <a:rPr lang="en-US" dirty="0"/>
              <a:t>00111001</a:t>
            </a:r>
          </a:p>
          <a:p>
            <a:pPr>
              <a:buNone/>
            </a:pPr>
            <a:r>
              <a:rPr lang="en-US" dirty="0"/>
              <a:t>                 </a:t>
            </a:r>
            <a:r>
              <a:rPr lang="mr-IN" dirty="0" smtClean="0"/>
              <a:t> </a:t>
            </a:r>
            <a:r>
              <a:rPr lang="en-US" dirty="0" smtClean="0"/>
              <a:t>           </a:t>
            </a:r>
            <a:r>
              <a:rPr lang="en-US" dirty="0"/>
              <a:t>+  00101001</a:t>
            </a:r>
          </a:p>
          <a:p>
            <a:pPr>
              <a:buNone/>
            </a:pPr>
            <a:r>
              <a:rPr lang="en-US" dirty="0"/>
              <a:t>                             -------------------</a:t>
            </a:r>
          </a:p>
          <a:p>
            <a:pPr>
              <a:buNone/>
            </a:pPr>
            <a:r>
              <a:rPr lang="en-US" dirty="0"/>
              <a:t>                        </a:t>
            </a:r>
            <a:r>
              <a:rPr lang="en-US" dirty="0" smtClean="0"/>
              <a:t>    </a:t>
            </a:r>
            <a:r>
              <a:rPr lang="en-US" dirty="0"/>
              <a:t>0 1 1  0 0  0 1 0</a:t>
            </a:r>
          </a:p>
          <a:p>
            <a:pPr lvl="0">
              <a:buNone/>
            </a:pPr>
            <a:r>
              <a:rPr lang="mr-IN" dirty="0" smtClean="0"/>
              <a:t>४) </a:t>
            </a:r>
            <a:r>
              <a:rPr lang="en-US" dirty="0" smtClean="0"/>
              <a:t>  </a:t>
            </a:r>
            <a:r>
              <a:rPr lang="en-US" dirty="0"/>
              <a:t>010011 + 101100</a:t>
            </a:r>
          </a:p>
          <a:p>
            <a:pPr>
              <a:buNone/>
            </a:pPr>
            <a:r>
              <a:rPr lang="mr-IN" dirty="0" smtClean="0"/>
              <a:t>     उत्तर </a:t>
            </a:r>
            <a:r>
              <a:rPr lang="en-US" dirty="0" smtClean="0"/>
              <a:t>:      </a:t>
            </a:r>
            <a:r>
              <a:rPr lang="en-US" dirty="0"/>
              <a:t>010011                  </a:t>
            </a:r>
            <a:r>
              <a:rPr lang="en-US" dirty="0" smtClean="0"/>
              <a:t>hint</a:t>
            </a:r>
            <a:r>
              <a:rPr lang="en-US" dirty="0"/>
              <a:t>:        </a:t>
            </a:r>
            <a:r>
              <a:rPr lang="en-US" dirty="0" smtClean="0"/>
              <a:t>19</a:t>
            </a:r>
            <a:endParaRPr lang="en-US" dirty="0"/>
          </a:p>
          <a:p>
            <a:pPr>
              <a:buNone/>
            </a:pPr>
            <a:r>
              <a:rPr lang="mr-IN" dirty="0" smtClean="0"/>
              <a:t> </a:t>
            </a:r>
            <a:r>
              <a:rPr lang="en-US" dirty="0" smtClean="0"/>
              <a:t>                        </a:t>
            </a:r>
            <a:r>
              <a:rPr lang="en-US" dirty="0"/>
              <a:t>+  101100	                         </a:t>
            </a:r>
            <a:r>
              <a:rPr lang="en-US" dirty="0" smtClean="0"/>
              <a:t> + 44</a:t>
            </a:r>
            <a:r>
              <a:rPr lang="mr-IN" dirty="0" smtClean="0"/>
              <a:t> </a:t>
            </a:r>
            <a:r>
              <a:rPr lang="mr-IN" dirty="0"/>
              <a:t> </a:t>
            </a:r>
            <a:r>
              <a:rPr lang="mr-IN" dirty="0" smtClean="0"/>
              <a:t>               </a:t>
            </a:r>
          </a:p>
          <a:p>
            <a:pPr>
              <a:buNone/>
            </a:pPr>
            <a:r>
              <a:rPr lang="mr-IN" dirty="0"/>
              <a:t> </a:t>
            </a:r>
            <a:r>
              <a:rPr lang="mr-IN" dirty="0" smtClean="0"/>
              <a:t>         </a:t>
            </a:r>
            <a:r>
              <a:rPr lang="en-US" dirty="0" smtClean="0"/>
              <a:t>------------------- -</a:t>
            </a:r>
            <a:r>
              <a:rPr lang="mr-IN" dirty="0" smtClean="0"/>
              <a:t>        </a:t>
            </a:r>
            <a:r>
              <a:rPr lang="en-US" dirty="0" smtClean="0"/>
              <a:t>-----------------</a:t>
            </a:r>
            <a:endParaRPr lang="en-US" dirty="0"/>
          </a:p>
          <a:p>
            <a:pPr>
              <a:buNone/>
            </a:pPr>
            <a:r>
              <a:rPr lang="mr-IN" dirty="0" smtClean="0"/>
              <a:t> </a:t>
            </a:r>
            <a:r>
              <a:rPr lang="en-US" dirty="0" smtClean="0"/>
              <a:t>                     </a:t>
            </a:r>
            <a:r>
              <a:rPr lang="mr-IN" dirty="0" smtClean="0"/>
              <a:t>   </a:t>
            </a:r>
            <a:r>
              <a:rPr lang="en-US" dirty="0" smtClean="0"/>
              <a:t> 111111                                   </a:t>
            </a:r>
            <a:r>
              <a:rPr lang="en-US" dirty="0"/>
              <a:t>( 63)</a:t>
            </a:r>
            <a:r>
              <a:rPr lang="en-US" baseline="-25000" dirty="0"/>
              <a:t>10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5532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mr-IN" dirty="0" smtClean="0"/>
              <a:t>५) </a:t>
            </a:r>
            <a:r>
              <a:rPr lang="en-US" dirty="0" smtClean="0"/>
              <a:t>0111 </a:t>
            </a:r>
            <a:r>
              <a:rPr lang="en-US" dirty="0"/>
              <a:t>+ </a:t>
            </a:r>
            <a:r>
              <a:rPr lang="en-US" dirty="0" smtClean="0"/>
              <a:t>0011</a:t>
            </a:r>
            <a:r>
              <a:rPr lang="mr-IN" dirty="0" smtClean="0"/>
              <a:t> </a:t>
            </a:r>
          </a:p>
          <a:p>
            <a:pPr marL="514350" indent="-514350">
              <a:buNone/>
            </a:pPr>
            <a:r>
              <a:rPr lang="en-US" dirty="0" smtClean="0"/>
              <a:t>   </a:t>
            </a:r>
            <a:r>
              <a:rPr lang="mr-IN" dirty="0" smtClean="0"/>
              <a:t>उत्तर </a:t>
            </a:r>
            <a:r>
              <a:rPr lang="en-US" dirty="0" smtClean="0"/>
              <a:t>:             </a:t>
            </a:r>
            <a:r>
              <a:rPr lang="mr-IN" dirty="0" smtClean="0"/>
              <a:t> </a:t>
            </a:r>
            <a:r>
              <a:rPr lang="en-US" dirty="0" smtClean="0"/>
              <a:t> </a:t>
            </a:r>
            <a:r>
              <a:rPr lang="en-US" dirty="0"/>
              <a:t>0111                             hint:      7</a:t>
            </a:r>
          </a:p>
          <a:p>
            <a:pPr>
              <a:buNone/>
            </a:pPr>
            <a:r>
              <a:rPr lang="en-US" dirty="0"/>
              <a:t>                           </a:t>
            </a:r>
            <a:r>
              <a:rPr lang="mr-IN" dirty="0" smtClean="0"/>
              <a:t> </a:t>
            </a:r>
            <a:r>
              <a:rPr lang="en-US" dirty="0" smtClean="0"/>
              <a:t>+ </a:t>
            </a:r>
            <a:r>
              <a:rPr lang="en-US" dirty="0"/>
              <a:t>0011                                      +   3</a:t>
            </a:r>
          </a:p>
          <a:p>
            <a:pPr>
              <a:buNone/>
            </a:pPr>
            <a:r>
              <a:rPr lang="en-US" dirty="0"/>
              <a:t>                             -------------------                        </a:t>
            </a:r>
            <a:r>
              <a:rPr lang="en-US" dirty="0" smtClean="0"/>
              <a:t>--------      </a:t>
            </a:r>
            <a:r>
              <a:rPr lang="mr-IN" dirty="0" smtClean="0"/>
              <a:t>   </a:t>
            </a:r>
          </a:p>
          <a:p>
            <a:pPr>
              <a:buNone/>
            </a:pPr>
            <a:r>
              <a:rPr lang="mr-IN" dirty="0"/>
              <a:t> </a:t>
            </a:r>
            <a:r>
              <a:rPr lang="mr-IN" dirty="0" smtClean="0"/>
              <a:t>              </a:t>
            </a:r>
            <a:r>
              <a:rPr lang="en-US" dirty="0" smtClean="0"/>
              <a:t>1010</a:t>
            </a:r>
            <a:r>
              <a:rPr lang="mr-IN" dirty="0" smtClean="0"/>
              <a:t>                  (</a:t>
            </a:r>
            <a:r>
              <a:rPr lang="en-US" dirty="0" smtClean="0"/>
              <a:t>10)</a:t>
            </a:r>
            <a:r>
              <a:rPr lang="en-US" baseline="-25000" dirty="0" smtClean="0"/>
              <a:t>10</a:t>
            </a:r>
            <a:endParaRPr lang="en-US" dirty="0"/>
          </a:p>
          <a:p>
            <a:pPr>
              <a:buNone/>
            </a:pPr>
            <a:r>
              <a:rPr lang="mr-IN" b="1" dirty="0" smtClean="0"/>
              <a:t>६) </a:t>
            </a:r>
            <a:r>
              <a:rPr lang="en-US" b="1" dirty="0" smtClean="0"/>
              <a:t> </a:t>
            </a:r>
            <a:r>
              <a:rPr lang="en-US" b="1" dirty="0"/>
              <a:t>(010011)</a:t>
            </a:r>
            <a:r>
              <a:rPr lang="en-US" b="1" baseline="-25000" dirty="0"/>
              <a:t>2</a:t>
            </a:r>
            <a:r>
              <a:rPr lang="en-US" b="1" dirty="0"/>
              <a:t> </a:t>
            </a:r>
            <a:r>
              <a:rPr lang="mr-IN" b="1" dirty="0"/>
              <a:t> </a:t>
            </a:r>
            <a:r>
              <a:rPr lang="mr-IN" b="1" dirty="0" smtClean="0"/>
              <a:t>आणि </a:t>
            </a:r>
            <a:r>
              <a:rPr lang="en-US" b="1" dirty="0" smtClean="0"/>
              <a:t>(101100)</a:t>
            </a:r>
            <a:r>
              <a:rPr lang="en-US" b="1" baseline="-25000" dirty="0" smtClean="0"/>
              <a:t>2</a:t>
            </a:r>
            <a:r>
              <a:rPr lang="mr-IN" b="1" baseline="-25000" dirty="0" smtClean="0"/>
              <a:t> </a:t>
            </a:r>
            <a:r>
              <a:rPr lang="mr-IN" b="1" dirty="0" smtClean="0"/>
              <a:t>ची बेरीज करा.</a:t>
            </a:r>
            <a:r>
              <a:rPr lang="mr-IN" b="1" baseline="-25000" dirty="0" smtClean="0"/>
              <a:t>  </a:t>
            </a:r>
            <a:endParaRPr lang="en-US" dirty="0"/>
          </a:p>
          <a:p>
            <a:pPr>
              <a:buNone/>
            </a:pPr>
            <a:r>
              <a:rPr lang="mr-IN" b="1" dirty="0" smtClean="0"/>
              <a:t>उत्तर </a:t>
            </a:r>
            <a:r>
              <a:rPr lang="en-US" b="1" dirty="0" smtClean="0"/>
              <a:t>:   </a:t>
            </a:r>
            <a:r>
              <a:rPr lang="mr-IN" b="1" dirty="0" smtClean="0"/>
              <a:t> </a:t>
            </a:r>
            <a:r>
              <a:rPr lang="en-US" b="1" dirty="0" smtClean="0"/>
              <a:t>010011                          hint </a:t>
            </a:r>
            <a:r>
              <a:rPr lang="en-US" b="1" dirty="0"/>
              <a:t>:     19</a:t>
            </a:r>
            <a:endParaRPr lang="en-US" dirty="0"/>
          </a:p>
          <a:p>
            <a:pPr>
              <a:buNone/>
            </a:pPr>
            <a:r>
              <a:rPr lang="en-US" b="1" dirty="0"/>
              <a:t>            </a:t>
            </a:r>
            <a:r>
              <a:rPr lang="mr-IN" b="1" dirty="0"/>
              <a:t> </a:t>
            </a:r>
            <a:r>
              <a:rPr lang="mr-IN" b="1" dirty="0" smtClean="0"/>
              <a:t>+ </a:t>
            </a:r>
            <a:r>
              <a:rPr lang="en-US" b="1" dirty="0" smtClean="0"/>
              <a:t>101100                                     </a:t>
            </a:r>
            <a:r>
              <a:rPr lang="mr-IN" b="1" dirty="0" smtClean="0"/>
              <a:t>+ </a:t>
            </a:r>
            <a:r>
              <a:rPr lang="en-US" b="1" dirty="0" smtClean="0"/>
              <a:t>44</a:t>
            </a:r>
            <a:endParaRPr lang="en-US" dirty="0"/>
          </a:p>
          <a:p>
            <a:pPr>
              <a:buNone/>
            </a:pPr>
            <a:r>
              <a:rPr lang="en-US" b="1" dirty="0" smtClean="0"/>
              <a:t> </a:t>
            </a:r>
            <a:r>
              <a:rPr lang="mr-IN" b="1" dirty="0" smtClean="0"/>
              <a:t> </a:t>
            </a:r>
            <a:r>
              <a:rPr lang="mr-IN" b="1" dirty="0"/>
              <a:t> </a:t>
            </a:r>
            <a:r>
              <a:rPr lang="mr-IN" b="1" dirty="0" smtClean="0"/>
              <a:t>      ............</a:t>
            </a:r>
            <a:r>
              <a:rPr lang="en-US" b="1" dirty="0" smtClean="0"/>
              <a:t>                                    --------                            </a:t>
            </a:r>
            <a:r>
              <a:rPr lang="mr-IN" b="1" dirty="0" smtClean="0"/>
              <a:t>   </a:t>
            </a:r>
          </a:p>
          <a:p>
            <a:pPr>
              <a:buNone/>
            </a:pPr>
            <a:r>
              <a:rPr lang="mr-IN" b="1" dirty="0"/>
              <a:t> </a:t>
            </a:r>
            <a:r>
              <a:rPr lang="mr-IN" b="1" dirty="0" smtClean="0"/>
              <a:t>        </a:t>
            </a:r>
            <a:r>
              <a:rPr lang="en-US" b="1" dirty="0" smtClean="0"/>
              <a:t>111111                                          63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405</TotalTime>
  <Words>1572</Words>
  <Application>Microsoft Office PowerPoint</Application>
  <PresentationFormat>On-screen Show (4:3)</PresentationFormat>
  <Paragraphs>268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Lecture – 1      (Number systems: Decimal, Binary.  )  UNIT-II  Subject- Computer Application in Home Science [Seme – III ] Code – 231CA20</vt:lpstr>
      <vt:lpstr>२.१ नंबर सिस्टम्स : डेसिमल, बायनरी, ऑक्टल, हेक्सा-डेसिमल  (Number systems: Decimal, Binary, Octal, Hexadecimal)</vt:lpstr>
      <vt:lpstr>१) डेसिमल नंबर सिस्टम (Decimal Number system):-</vt:lpstr>
      <vt:lpstr>Slide 4</vt:lpstr>
      <vt:lpstr>  २) बायनरी नंबर सिस्टम (Binary number system):- 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डेसिमल नंबरला बायनरी नंबर मध्ये बदलविणे-</vt:lpstr>
      <vt:lpstr>Slide 19</vt:lpstr>
      <vt:lpstr>डेसिमल नंबरला हेक्सा डेसिमल नंबर मध्ये बदलविणे-</vt:lpstr>
      <vt:lpstr>Slide 21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– 1      (Number systems: Decimal, Binary, Octal, Hexadecimal  )  UNIT-II  Subject- Computer Application in Home Science [Seme – III ] Code – 231CA20</dc:title>
  <dc:creator>DELL</dc:creator>
  <cp:lastModifiedBy>DELL</cp:lastModifiedBy>
  <cp:revision>51</cp:revision>
  <dcterms:created xsi:type="dcterms:W3CDTF">2020-09-04T14:44:42Z</dcterms:created>
  <dcterms:modified xsi:type="dcterms:W3CDTF">2020-09-06T12:19:35Z</dcterms:modified>
</cp:coreProperties>
</file>