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1" r:id="rId6"/>
    <p:sldId id="260" r:id="rId7"/>
    <p:sldId id="263"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A22EC1A8-A052-4E5A-B122-414653F41554}"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22EC1A8-A052-4E5A-B122-414653F41554}"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22EC1A8-A052-4E5A-B122-414653F41554}"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22EC1A8-A052-4E5A-B122-414653F41554}"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22EC1A8-A052-4E5A-B122-414653F41554}"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22EC1A8-A052-4E5A-B122-414653F41554}"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22EC1A8-A052-4E5A-B122-414653F41554}"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22EC1A8-A052-4E5A-B122-414653F41554}"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22EC1A8-A052-4E5A-B122-414653F41554}"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22EC1A8-A052-4E5A-B122-414653F41554}"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7B5AA512-F242-4448-8545-B1A810D5CD0A}" type="datetimeFigureOut">
              <a:rPr lang="en-US" smtClean="0"/>
              <a:t>24/08/2020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22EC1A8-A052-4E5A-B122-414653F41554}"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B5AA512-F242-4448-8545-B1A810D5CD0A}" type="datetimeFigureOut">
              <a:rPr lang="en-US" smtClean="0"/>
              <a:t>24/08/2020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A22EC1A8-A052-4E5A-B122-414653F41554}"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228600"/>
            <a:ext cx="8153400" cy="1470025"/>
          </a:xfrm>
        </p:spPr>
        <p:txBody>
          <a:bodyPr>
            <a:noAutofit/>
          </a:bodyPr>
          <a:lstStyle/>
          <a:p>
            <a:pPr algn="r"/>
            <a:r>
              <a:rPr lang="mr-IN" sz="2400" dirty="0" smtClean="0">
                <a:solidFill>
                  <a:srgbClr val="7030A0"/>
                </a:solidFill>
                <a:latin typeface="Times New Roman" pitchFamily="18" charset="0"/>
                <a:cs typeface="Times New Roman" pitchFamily="18" charset="0"/>
              </a:rPr>
              <a:t/>
            </a:r>
            <a:br>
              <a:rPr lang="mr-IN"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Lecture </a:t>
            </a:r>
            <a:r>
              <a:rPr lang="mr-IN" sz="2400" dirty="0" smtClean="0">
                <a:solidFill>
                  <a:srgbClr val="7030A0"/>
                </a:solidFill>
                <a:latin typeface="Times New Roman" pitchFamily="18" charset="0"/>
                <a:cs typeface="Times New Roman" pitchFamily="18" charset="0"/>
              </a:rPr>
              <a:t>-२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t>
            </a:r>
            <a:r>
              <a:rPr lang="mr-IN" sz="2400" dirty="0" smtClean="0">
                <a:solidFill>
                  <a:srgbClr val="7030A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mr-IN" sz="2400" dirty="0" smtClean="0">
                <a:solidFill>
                  <a:srgbClr val="7030A0"/>
                </a:solidFill>
                <a:latin typeface="Times New Roman" pitchFamily="18" charset="0"/>
                <a:cs typeface="Times New Roman" pitchFamily="18" charset="0"/>
              </a:rPr>
              <a:t> </a:t>
            </a:r>
            <a:r>
              <a:rPr lang="en-US" sz="2400" dirty="0" smtClean="0">
                <a:solidFill>
                  <a:srgbClr val="FF0000"/>
                </a:solidFill>
                <a:latin typeface="Times New Roman" pitchFamily="18" charset="0"/>
                <a:cs typeface="Times New Roman" pitchFamily="18" charset="0"/>
              </a:rPr>
              <a:t>( Exploring the desktop )  UNIT-III</a:t>
            </a:r>
            <a:r>
              <a:rPr lang="mr-IN" sz="2400" dirty="0" smtClean="0">
                <a:solidFill>
                  <a:srgbClr val="FF0000"/>
                </a:solidFill>
                <a:latin typeface="Times New Roman" pitchFamily="18" charset="0"/>
              </a:rPr>
              <a:t> </a:t>
            </a:r>
            <a:r>
              <a:rPr lang="en-US" sz="2400" dirty="0" smtClean="0">
                <a:solidFill>
                  <a:srgbClr val="7030A0"/>
                </a:solidFill>
                <a:latin typeface="Times New Roman" pitchFamily="18" charset="0"/>
                <a:cs typeface="Times New Roman" pitchFamily="18" charset="0"/>
              </a:rPr>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Subject- Computer Application in Home Science [</a:t>
            </a:r>
            <a:r>
              <a:rPr lang="en-US" sz="2400" dirty="0" err="1" smtClean="0">
                <a:solidFill>
                  <a:srgbClr val="7030A0"/>
                </a:solidFill>
                <a:latin typeface="Times New Roman" pitchFamily="18" charset="0"/>
                <a:cs typeface="Times New Roman" pitchFamily="18" charset="0"/>
              </a:rPr>
              <a:t>Seme</a:t>
            </a:r>
            <a:r>
              <a:rPr lang="en-US" sz="2400" dirty="0" smtClean="0">
                <a:solidFill>
                  <a:srgbClr val="7030A0"/>
                </a:solidFill>
                <a:latin typeface="Times New Roman" pitchFamily="18" charset="0"/>
                <a:cs typeface="Times New Roman" pitchFamily="18" charset="0"/>
              </a:rPr>
              <a:t> – III ]</a:t>
            </a:r>
            <a:br>
              <a:rPr lang="en-US" sz="2400" dirty="0" smtClean="0">
                <a:solidFill>
                  <a:srgbClr val="7030A0"/>
                </a:solidFill>
                <a:latin typeface="Times New Roman" pitchFamily="18" charset="0"/>
                <a:cs typeface="Times New Roman" pitchFamily="18" charset="0"/>
              </a:rPr>
            </a:br>
            <a:r>
              <a:rPr lang="en-US" sz="2400" dirty="0" smtClean="0">
                <a:solidFill>
                  <a:srgbClr val="7030A0"/>
                </a:solidFill>
                <a:latin typeface="Times New Roman" pitchFamily="18" charset="0"/>
                <a:cs typeface="Times New Roman" pitchFamily="18" charset="0"/>
              </a:rPr>
              <a:t>Code – 231CA20</a:t>
            </a:r>
            <a:endParaRPr lang="en-US" sz="2400" dirty="0"/>
          </a:p>
        </p:txBody>
      </p:sp>
      <p:sp>
        <p:nvSpPr>
          <p:cNvPr id="3" name="Subtitle 2"/>
          <p:cNvSpPr>
            <a:spLocks noGrp="1"/>
          </p:cNvSpPr>
          <p:nvPr>
            <p:ph type="subTitle" idx="1"/>
          </p:nvPr>
        </p:nvSpPr>
        <p:spPr>
          <a:xfrm>
            <a:off x="838200" y="3886200"/>
            <a:ext cx="7772400" cy="1752600"/>
          </a:xfrm>
        </p:spPr>
        <p:txBody>
          <a:bodyPr>
            <a:normAutofit fontScale="92500"/>
          </a:bodyPr>
          <a:lstStyle/>
          <a:p>
            <a:pPr algn="r"/>
            <a:r>
              <a:rPr lang="en-US" dirty="0" smtClean="0">
                <a:solidFill>
                  <a:srgbClr val="FF0000"/>
                </a:solidFill>
                <a:latin typeface="Times New Roman" pitchFamily="18" charset="0"/>
                <a:cs typeface="Times New Roman" pitchFamily="18" charset="0"/>
              </a:rPr>
              <a:t>Dr. </a:t>
            </a:r>
            <a:r>
              <a:rPr lang="en-US" dirty="0" err="1" smtClean="0">
                <a:solidFill>
                  <a:srgbClr val="FF0000"/>
                </a:solidFill>
                <a:latin typeface="Times New Roman" pitchFamily="18" charset="0"/>
                <a:cs typeface="Times New Roman" pitchFamily="18" charset="0"/>
              </a:rPr>
              <a:t>Devidas</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Rushiji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Bambole</a:t>
            </a:r>
            <a:r>
              <a:rPr lang="en-US" dirty="0" smtClean="0">
                <a:solidFill>
                  <a:srgbClr val="FF0000"/>
                </a:solidFill>
                <a:latin typeface="Times New Roman" pitchFamily="18" charset="0"/>
                <a:cs typeface="Times New Roman" pitchFamily="18" charset="0"/>
              </a:rPr>
              <a:t> </a:t>
            </a:r>
          </a:p>
          <a:p>
            <a:pPr algn="r"/>
            <a:r>
              <a:rPr lang="en-US" dirty="0" smtClean="0">
                <a:solidFill>
                  <a:srgbClr val="FF0000"/>
                </a:solidFill>
                <a:latin typeface="Times New Roman" pitchFamily="18" charset="0"/>
                <a:cs typeface="Times New Roman" pitchFamily="18" charset="0"/>
              </a:rPr>
              <a:t>M. Sc. Ph. D. </a:t>
            </a:r>
          </a:p>
          <a:p>
            <a:pPr algn="r"/>
            <a:r>
              <a:rPr lang="en-US" dirty="0" smtClean="0">
                <a:solidFill>
                  <a:srgbClr val="FF0000"/>
                </a:solidFill>
                <a:latin typeface="Times New Roman" pitchFamily="18" charset="0"/>
                <a:cs typeface="Times New Roman" pitchFamily="18" charset="0"/>
              </a:rPr>
              <a:t>Department of Physics </a:t>
            </a:r>
          </a:p>
          <a:p>
            <a:pPr algn="r"/>
            <a:r>
              <a:rPr lang="en-US" dirty="0" err="1" smtClean="0">
                <a:solidFill>
                  <a:srgbClr val="FF0000"/>
                </a:solidFill>
                <a:latin typeface="Times New Roman" pitchFamily="18" charset="0"/>
                <a:cs typeface="Times New Roman" pitchFamily="18" charset="0"/>
              </a:rPr>
              <a:t>Matoshree</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Vimalabai</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Deshmukh</a:t>
            </a:r>
            <a:r>
              <a:rPr lang="en-US" dirty="0" smtClean="0">
                <a:solidFill>
                  <a:srgbClr val="FF0000"/>
                </a:solidFill>
                <a:latin typeface="Times New Roman" pitchFamily="18" charset="0"/>
                <a:cs typeface="Times New Roman" pitchFamily="18" charset="0"/>
              </a:rPr>
              <a:t>, </a:t>
            </a:r>
            <a:r>
              <a:rPr lang="en-US" dirty="0" err="1" smtClean="0">
                <a:solidFill>
                  <a:srgbClr val="FF0000"/>
                </a:solidFill>
                <a:latin typeface="Times New Roman" pitchFamily="18" charset="0"/>
                <a:cs typeface="Times New Roman" pitchFamily="18" charset="0"/>
              </a:rPr>
              <a:t>Mahavidyalaya</a:t>
            </a:r>
            <a:r>
              <a:rPr lang="en-US" dirty="0" smtClean="0">
                <a:solidFill>
                  <a:srgbClr val="FF0000"/>
                </a:solidFill>
                <a:latin typeface="Times New Roman" pitchFamily="18" charset="0"/>
                <a:cs typeface="Times New Roman" pitchFamily="18" charset="0"/>
              </a:rPr>
              <a:t>, Amravati.</a:t>
            </a:r>
            <a:endParaRPr lang="en-US" dirty="0" smtClean="0">
              <a:solidFill>
                <a:srgbClr val="FF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563562"/>
          </a:xfrm>
        </p:spPr>
        <p:txBody>
          <a:bodyPr>
            <a:normAutofit fontScale="90000"/>
          </a:bodyPr>
          <a:lstStyle/>
          <a:p>
            <a:r>
              <a:rPr lang="mr-IN" dirty="0" smtClean="0"/>
              <a:t> </a:t>
            </a:r>
            <a:r>
              <a:rPr lang="mr-IN" sz="2700" dirty="0" smtClean="0">
                <a:solidFill>
                  <a:srgbClr val="FF0000"/>
                </a:solidFill>
              </a:rPr>
              <a:t>डेस्क टॅाप ची सविस्तर माहिती (</a:t>
            </a:r>
            <a:r>
              <a:rPr lang="en-US" sz="2700" dirty="0" smtClean="0">
                <a:solidFill>
                  <a:srgbClr val="FF0000"/>
                </a:solidFill>
              </a:rPr>
              <a:t>Exploring the desktop):-</a:t>
            </a:r>
            <a:endParaRPr lang="en-US" sz="2700" dirty="0">
              <a:solidFill>
                <a:srgbClr val="FF0000"/>
              </a:solidFill>
            </a:endParaRPr>
          </a:p>
        </p:txBody>
      </p:sp>
      <p:sp>
        <p:nvSpPr>
          <p:cNvPr id="3" name="Content Placeholder 2"/>
          <p:cNvSpPr>
            <a:spLocks noGrp="1"/>
          </p:cNvSpPr>
          <p:nvPr>
            <p:ph idx="1"/>
          </p:nvPr>
        </p:nvSpPr>
        <p:spPr>
          <a:xfrm>
            <a:off x="1219200" y="838200"/>
            <a:ext cx="7696200" cy="5791200"/>
          </a:xfrm>
        </p:spPr>
        <p:txBody>
          <a:bodyPr>
            <a:normAutofit lnSpcReduction="10000"/>
          </a:bodyPr>
          <a:lstStyle/>
          <a:p>
            <a:pPr>
              <a:buNone/>
            </a:pPr>
            <a:r>
              <a:rPr lang="mr-IN" sz="2000" dirty="0" smtClean="0"/>
              <a:t>व्याख्या- “ कॅाम्प्युटरसुरु केल्या नंतर जो स्क्रीन दिसतो त्याला </a:t>
            </a:r>
            <a:r>
              <a:rPr lang="mr-IN" sz="2000" dirty="0" smtClean="0"/>
              <a:t>डेस्क </a:t>
            </a:r>
            <a:r>
              <a:rPr lang="mr-IN" sz="2000" dirty="0" smtClean="0"/>
              <a:t>टॅाप असे म्हणतात.” </a:t>
            </a:r>
            <a:r>
              <a:rPr lang="mr-IN" sz="2000" dirty="0" smtClean="0"/>
              <a:t>डेस्क </a:t>
            </a:r>
            <a:r>
              <a:rPr lang="mr-IN" sz="2000" dirty="0" smtClean="0"/>
              <a:t>टॅाप ला </a:t>
            </a:r>
            <a:r>
              <a:rPr lang="en-US" sz="2000" dirty="0" smtClean="0"/>
              <a:t>GUI (Graphical User Interface) </a:t>
            </a:r>
            <a:r>
              <a:rPr lang="mr-IN" sz="2000" dirty="0" smtClean="0"/>
              <a:t>असे सुद्धा म्हणतात.</a:t>
            </a:r>
          </a:p>
          <a:p>
            <a:pPr>
              <a:buNone/>
            </a:pPr>
            <a:r>
              <a:rPr lang="mr-IN" sz="2000" dirty="0" smtClean="0"/>
              <a:t>डेस्क </a:t>
            </a:r>
            <a:r>
              <a:rPr lang="mr-IN" sz="2000" dirty="0" smtClean="0"/>
              <a:t>टॅाप वर सिस्टम आईकॅान, प्रोग्रामचे आईकॅान, तसेच फाईल, फोल्डर  असतात. ह्यामध्ये आपण कोणाचाही सहजतेने उपयोग करू शकतो. जे </a:t>
            </a:r>
            <a:r>
              <a:rPr lang="mr-IN" sz="2000" dirty="0" smtClean="0"/>
              <a:t>फाईल, </a:t>
            </a:r>
            <a:r>
              <a:rPr lang="mr-IN" sz="2000" dirty="0" smtClean="0"/>
              <a:t>फोल्डर किंवा प्रोग्राम जास्त वेळा उपयोगात येतात त्यांनाच </a:t>
            </a:r>
            <a:r>
              <a:rPr lang="mr-IN" sz="2000" dirty="0" smtClean="0"/>
              <a:t>डेस्क टॅाप </a:t>
            </a:r>
            <a:r>
              <a:rPr lang="mr-IN" sz="2000" dirty="0" smtClean="0"/>
              <a:t>वर ठेवतात. अनावश्यक फाईल</a:t>
            </a:r>
            <a:r>
              <a:rPr lang="mr-IN" sz="2000" dirty="0" smtClean="0"/>
              <a:t>, फोल्डर</a:t>
            </a:r>
            <a:r>
              <a:rPr lang="mr-IN" sz="2000" dirty="0" smtClean="0"/>
              <a:t> </a:t>
            </a:r>
            <a:r>
              <a:rPr lang="mr-IN" sz="2000" dirty="0" smtClean="0"/>
              <a:t>डेस्क टॅाप </a:t>
            </a:r>
            <a:r>
              <a:rPr lang="mr-IN" sz="2000" dirty="0" smtClean="0"/>
              <a:t>वर ठेवू नये.</a:t>
            </a:r>
          </a:p>
          <a:p>
            <a:pPr>
              <a:buNone/>
            </a:pPr>
            <a:r>
              <a:rPr lang="mr-IN" sz="2000" dirty="0" smtClean="0">
                <a:solidFill>
                  <a:srgbClr val="FF0000"/>
                </a:solidFill>
              </a:rPr>
              <a:t>डेस्क टॅाप</a:t>
            </a:r>
            <a:r>
              <a:rPr lang="mr-IN" sz="2000" dirty="0" smtClean="0">
                <a:solidFill>
                  <a:srgbClr val="FF0000"/>
                </a:solidFill>
              </a:rPr>
              <a:t> चे घटक ( </a:t>
            </a:r>
            <a:r>
              <a:rPr lang="en-US" sz="2000" dirty="0" smtClean="0">
                <a:solidFill>
                  <a:srgbClr val="FF0000"/>
                </a:solidFill>
              </a:rPr>
              <a:t> Elements of Desktop):-</a:t>
            </a:r>
          </a:p>
          <a:p>
            <a:pPr marL="539496" indent="-457200">
              <a:buNone/>
            </a:pPr>
            <a:r>
              <a:rPr lang="mr-IN" sz="2000" dirty="0" smtClean="0"/>
              <a:t>१) आईकॅान</a:t>
            </a:r>
            <a:r>
              <a:rPr lang="en-US" sz="2000" dirty="0" smtClean="0"/>
              <a:t> (</a:t>
            </a:r>
            <a:r>
              <a:rPr lang="mr-IN" sz="2000" dirty="0" smtClean="0"/>
              <a:t> </a:t>
            </a:r>
            <a:r>
              <a:rPr lang="en-US" sz="2000" dirty="0" smtClean="0"/>
              <a:t> I cons) :-  </a:t>
            </a:r>
            <a:r>
              <a:rPr lang="mr-IN" sz="2000" dirty="0" smtClean="0"/>
              <a:t> </a:t>
            </a:r>
          </a:p>
          <a:p>
            <a:pPr marL="539496" indent="-457200">
              <a:buNone/>
            </a:pPr>
            <a:r>
              <a:rPr lang="mr-IN" sz="2000" dirty="0" smtClean="0"/>
              <a:t>व्याख्या-  “ स्क्रीन वरील विषय वस्तूचे (</a:t>
            </a:r>
            <a:r>
              <a:rPr lang="en-US" sz="2000" dirty="0" smtClean="0"/>
              <a:t>Objects)</a:t>
            </a:r>
            <a:r>
              <a:rPr lang="mr-IN" sz="2000" dirty="0" smtClean="0">
                <a:solidFill>
                  <a:srgbClr val="FF0000"/>
                </a:solidFill>
              </a:rPr>
              <a:t> </a:t>
            </a:r>
            <a:r>
              <a:rPr lang="mr-IN" sz="2000" dirty="0" smtClean="0"/>
              <a:t>चित्र रुपात प्रदर्शन करण्या करिता ज्या चित्रांचा उपयोग केल्या जातो त्याला आईकॅान असे म्हणतात. </a:t>
            </a:r>
          </a:p>
          <a:p>
            <a:pPr marL="539496" indent="-457200">
              <a:buNone/>
            </a:pPr>
            <a:r>
              <a:rPr lang="mr-IN" sz="2000" dirty="0" smtClean="0"/>
              <a:t>प्रत्येक आईकॅान एखाद्या विशिष्ट प्रोग्राम ला, </a:t>
            </a:r>
            <a:r>
              <a:rPr lang="mr-IN" sz="2000" b="1" dirty="0" smtClean="0">
                <a:latin typeface="Times New Roman" pitchFamily="18" charset="0"/>
                <a:cs typeface="Times New Roman" pitchFamily="18" charset="0"/>
              </a:rPr>
              <a:t>डॅाक्युमेंट ला, फोल्डर ला किंवा एखाद्या गोष्टी ला प्रदर्शित करतो.</a:t>
            </a:r>
          </a:p>
          <a:p>
            <a:pPr marL="539496" indent="-457200">
              <a:buNone/>
            </a:pPr>
            <a:r>
              <a:rPr lang="mr-IN" sz="2000" dirty="0" smtClean="0"/>
              <a:t>उदाहरणार्थ- १) माय कॅाम्प्युटर </a:t>
            </a:r>
          </a:p>
          <a:p>
            <a:pPr marL="539496" indent="-457200">
              <a:buNone/>
            </a:pPr>
            <a:r>
              <a:rPr lang="mr-IN" sz="2000" dirty="0" smtClean="0"/>
              <a:t> </a:t>
            </a:r>
            <a:r>
              <a:rPr lang="mr-IN" sz="2000" dirty="0" smtClean="0"/>
              <a:t>          २) री-सायकल बिन </a:t>
            </a:r>
          </a:p>
          <a:p>
            <a:pPr marL="539496" indent="-457200">
              <a:buNone/>
            </a:pPr>
            <a:r>
              <a:rPr lang="mr-IN" sz="2000" dirty="0" smtClean="0"/>
              <a:t> </a:t>
            </a:r>
            <a:r>
              <a:rPr lang="mr-IN" sz="2000" dirty="0" smtClean="0"/>
              <a:t>          ३) नेटवर्क     </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152400"/>
            <a:ext cx="7848600" cy="6705600"/>
          </a:xfrm>
        </p:spPr>
        <p:txBody>
          <a:bodyPr>
            <a:normAutofit/>
          </a:bodyPr>
          <a:lstStyle/>
          <a:p>
            <a:pPr>
              <a:buNone/>
            </a:pPr>
            <a:r>
              <a:rPr lang="mr-IN" sz="2000" dirty="0" smtClean="0">
                <a:solidFill>
                  <a:srgbClr val="FF0000"/>
                </a:solidFill>
              </a:rPr>
              <a:t>आईकॅान</a:t>
            </a:r>
            <a:r>
              <a:rPr lang="en-US" sz="2000" dirty="0" smtClean="0">
                <a:solidFill>
                  <a:srgbClr val="FF0000"/>
                </a:solidFill>
              </a:rPr>
              <a:t> </a:t>
            </a:r>
            <a:r>
              <a:rPr lang="mr-IN" sz="2000" dirty="0" smtClean="0">
                <a:solidFill>
                  <a:srgbClr val="FF0000"/>
                </a:solidFill>
              </a:rPr>
              <a:t> चे खालील प्रकार आहेत. </a:t>
            </a:r>
          </a:p>
          <a:p>
            <a:pPr marL="596646" indent="-514350">
              <a:buNone/>
            </a:pPr>
            <a:r>
              <a:rPr lang="mr-IN" sz="2000" dirty="0" smtClean="0"/>
              <a:t>१) फोल्डर </a:t>
            </a:r>
            <a:r>
              <a:rPr lang="mr-IN" sz="2000" dirty="0" smtClean="0"/>
              <a:t>आईकॅान</a:t>
            </a:r>
            <a:endParaRPr lang="mr-IN" sz="2000" dirty="0" smtClean="0"/>
          </a:p>
          <a:p>
            <a:pPr marL="596646" indent="-514350">
              <a:buNone/>
            </a:pPr>
            <a:r>
              <a:rPr lang="mr-IN" sz="2000" dirty="0" smtClean="0"/>
              <a:t>२) प्रोग्राम आईकॅान </a:t>
            </a:r>
          </a:p>
          <a:p>
            <a:pPr marL="596646" indent="-514350">
              <a:buNone/>
            </a:pPr>
            <a:r>
              <a:rPr lang="mr-IN" sz="2000" dirty="0" smtClean="0"/>
              <a:t>३) लायब्ररी किंवा </a:t>
            </a:r>
            <a:r>
              <a:rPr lang="mr-IN" sz="2000" b="1" dirty="0" smtClean="0">
                <a:latin typeface="Times New Roman" pitchFamily="18" charset="0"/>
                <a:cs typeface="Times New Roman" pitchFamily="18" charset="0"/>
              </a:rPr>
              <a:t>डॅाक्युमेंट</a:t>
            </a:r>
            <a:r>
              <a:rPr lang="mr-IN" sz="2000" dirty="0" smtClean="0"/>
              <a:t> आईकॅान</a:t>
            </a:r>
          </a:p>
          <a:p>
            <a:pPr marL="596646" indent="-514350">
              <a:buNone/>
            </a:pPr>
            <a:r>
              <a:rPr lang="mr-IN" sz="2000" dirty="0" smtClean="0">
                <a:solidFill>
                  <a:srgbClr val="FF0000"/>
                </a:solidFill>
              </a:rPr>
              <a:t>आईकॅान चा उपयोग करून प्रोग्राम उघडणे-</a:t>
            </a:r>
          </a:p>
          <a:p>
            <a:pPr marL="596646" indent="-514350">
              <a:buNone/>
            </a:pPr>
            <a:r>
              <a:rPr lang="mr-IN" sz="2000" dirty="0" smtClean="0"/>
              <a:t>आईकॅान चा उपयोग करून </a:t>
            </a:r>
            <a:r>
              <a:rPr lang="mr-IN" sz="2000" dirty="0" smtClean="0"/>
              <a:t>प्रोग्राम उघडण्याकरिता खालील कृती करावी. </a:t>
            </a:r>
          </a:p>
          <a:p>
            <a:pPr marL="596646" indent="-514350">
              <a:buNone/>
            </a:pPr>
            <a:r>
              <a:rPr lang="mr-IN" sz="2000" dirty="0" smtClean="0"/>
              <a:t>१) माउस चा पाईंटर</a:t>
            </a:r>
            <a:r>
              <a:rPr lang="mr-IN" sz="2000" dirty="0" smtClean="0"/>
              <a:t> </a:t>
            </a:r>
            <a:r>
              <a:rPr lang="mr-IN" sz="2000" dirty="0" smtClean="0"/>
              <a:t>आईकॅान वर ठेवून दोनदा क्लिक करा. </a:t>
            </a:r>
          </a:p>
          <a:p>
            <a:pPr marL="596646" indent="-514350">
              <a:buNone/>
            </a:pPr>
            <a:r>
              <a:rPr lang="mr-IN" sz="2000" dirty="0" smtClean="0"/>
              <a:t>२) किंवा आईकॅान ला निवडा आणि की-बोर्ड वरील एंटर बटन दाबा.</a:t>
            </a:r>
          </a:p>
          <a:p>
            <a:pPr marL="596646" indent="-514350">
              <a:buNone/>
            </a:pPr>
            <a:r>
              <a:rPr lang="mr-IN" sz="2000" dirty="0" smtClean="0">
                <a:solidFill>
                  <a:srgbClr val="FF0000"/>
                </a:solidFill>
              </a:rPr>
              <a:t>आईकॅान ला एका जागे वरून दुसरीकडे हलविणे-</a:t>
            </a:r>
          </a:p>
          <a:p>
            <a:pPr marL="596646" indent="-514350">
              <a:buNone/>
            </a:pPr>
            <a:r>
              <a:rPr lang="mr-IN" sz="2000" dirty="0" smtClean="0"/>
              <a:t>१) ज्या आईकॅान ला हलवायचे आहे त्या आईकॅान वर </a:t>
            </a:r>
            <a:r>
              <a:rPr lang="mr-IN" sz="2000" dirty="0" smtClean="0"/>
              <a:t>माउस चा पाईंटर </a:t>
            </a:r>
            <a:r>
              <a:rPr lang="mr-IN" sz="2000" dirty="0" smtClean="0"/>
              <a:t>ठेवा.</a:t>
            </a:r>
          </a:p>
          <a:p>
            <a:pPr marL="596646" indent="-514350">
              <a:buNone/>
            </a:pPr>
            <a:r>
              <a:rPr lang="mr-IN" sz="2000" dirty="0" smtClean="0"/>
              <a:t>२) माउस चे बटन क्लिक करून, दाबून ठेवून  ओढा व नवीन जागी न्या.</a:t>
            </a:r>
          </a:p>
          <a:p>
            <a:pPr marL="596646" indent="-514350">
              <a:buNone/>
            </a:pPr>
            <a:r>
              <a:rPr lang="mr-IN" sz="2000" dirty="0" smtClean="0"/>
              <a:t>३) माउस चे बटन सोडून द्या.</a:t>
            </a:r>
            <a:endParaRPr 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487362"/>
          </a:xfrm>
        </p:spPr>
        <p:txBody>
          <a:bodyPr>
            <a:normAutofit/>
          </a:bodyPr>
          <a:lstStyle/>
          <a:p>
            <a:r>
              <a:rPr lang="en-US" sz="2400" dirty="0" smtClean="0">
                <a:solidFill>
                  <a:srgbClr val="FF0000"/>
                </a:solidFill>
              </a:rPr>
              <a:t>2) </a:t>
            </a:r>
            <a:r>
              <a:rPr lang="mr-IN" sz="2400" dirty="0" smtClean="0">
                <a:solidFill>
                  <a:srgbClr val="FF0000"/>
                </a:solidFill>
              </a:rPr>
              <a:t>माय कॅाम्प्युटर</a:t>
            </a:r>
            <a:r>
              <a:rPr lang="mr-IN" sz="2400" dirty="0" smtClean="0">
                <a:solidFill>
                  <a:srgbClr val="FF0000"/>
                </a:solidFill>
              </a:rPr>
              <a:t> आईकॅान</a:t>
            </a:r>
            <a:r>
              <a:rPr lang="en-US" sz="2400" dirty="0" smtClean="0">
                <a:solidFill>
                  <a:srgbClr val="FF0000"/>
                </a:solidFill>
              </a:rPr>
              <a:t> </a:t>
            </a:r>
            <a:r>
              <a:rPr lang="mr-IN" sz="2400" dirty="0" smtClean="0">
                <a:solidFill>
                  <a:srgbClr val="FF0000"/>
                </a:solidFill>
              </a:rPr>
              <a:t>(</a:t>
            </a:r>
            <a:r>
              <a:rPr lang="en-US" sz="2400" dirty="0" smtClean="0">
                <a:solidFill>
                  <a:srgbClr val="FF0000"/>
                </a:solidFill>
              </a:rPr>
              <a:t>My Computer I con):-</a:t>
            </a:r>
            <a:endParaRPr lang="en-US" sz="2400" dirty="0"/>
          </a:p>
        </p:txBody>
      </p:sp>
      <p:sp>
        <p:nvSpPr>
          <p:cNvPr id="3" name="Content Placeholder 2"/>
          <p:cNvSpPr>
            <a:spLocks noGrp="1"/>
          </p:cNvSpPr>
          <p:nvPr>
            <p:ph idx="1"/>
          </p:nvPr>
        </p:nvSpPr>
        <p:spPr>
          <a:xfrm>
            <a:off x="1066800" y="762000"/>
            <a:ext cx="7924800" cy="5867400"/>
          </a:xfrm>
        </p:spPr>
        <p:txBody>
          <a:bodyPr>
            <a:normAutofit/>
          </a:bodyPr>
          <a:lstStyle/>
          <a:p>
            <a:pPr>
              <a:buNone/>
            </a:pPr>
            <a:r>
              <a:rPr lang="mr-IN" sz="2000" dirty="0" smtClean="0"/>
              <a:t>माय </a:t>
            </a:r>
            <a:r>
              <a:rPr lang="mr-IN" sz="2000" dirty="0" smtClean="0"/>
              <a:t>कॅाम्प्युटर</a:t>
            </a:r>
            <a:r>
              <a:rPr lang="en-US" sz="2000" dirty="0" smtClean="0"/>
              <a:t> </a:t>
            </a:r>
            <a:r>
              <a:rPr lang="mr-IN" sz="2000" dirty="0" smtClean="0"/>
              <a:t> चा आईकॅान एका छोट्या</a:t>
            </a:r>
            <a:r>
              <a:rPr lang="mr-IN" sz="2000" dirty="0" smtClean="0"/>
              <a:t> कॅाम्प्युटर</a:t>
            </a:r>
            <a:r>
              <a:rPr lang="mr-IN" sz="2000" dirty="0" smtClean="0"/>
              <a:t>  सारखा दिसतो. ह्या आईकॅान मध्ये संग्रहित केलेल्या प्रत्येक गोष्टीची माहिती असते. </a:t>
            </a:r>
            <a:r>
              <a:rPr lang="mr-IN" sz="2000" dirty="0" smtClean="0"/>
              <a:t>माय कॅाम्प्युटर</a:t>
            </a:r>
            <a:r>
              <a:rPr lang="en-US" sz="2000" dirty="0" smtClean="0"/>
              <a:t> </a:t>
            </a:r>
            <a:r>
              <a:rPr lang="mr-IN" sz="2000" dirty="0" smtClean="0"/>
              <a:t>वर कार्य करण्यापूर्वी त्याला उघडले जाते. त्या करिता माउस च्या</a:t>
            </a:r>
            <a:r>
              <a:rPr lang="mr-IN" sz="2000" dirty="0" smtClean="0"/>
              <a:t> </a:t>
            </a:r>
            <a:r>
              <a:rPr lang="mr-IN" sz="2000" dirty="0" smtClean="0"/>
              <a:t>पाईंटरला त्याच्या आईकॅान </a:t>
            </a:r>
            <a:r>
              <a:rPr lang="mr-IN" sz="2000" dirty="0" smtClean="0"/>
              <a:t>वर ठेवून दोनदा क्लिक </a:t>
            </a:r>
            <a:r>
              <a:rPr lang="mr-IN" sz="2000" dirty="0" smtClean="0"/>
              <a:t>करावे लागते. त्यानंतर </a:t>
            </a:r>
            <a:r>
              <a:rPr lang="mr-IN" sz="2000" dirty="0" smtClean="0"/>
              <a:t>माय </a:t>
            </a:r>
            <a:r>
              <a:rPr lang="mr-IN" sz="2000" dirty="0" smtClean="0"/>
              <a:t>कॅाम्प्युटर ची विंडो आपल्याला दिसते. विंडोच्या डावीकडे एक पट्टी असते, त्यामध्ये उपयोगाचे कार्य आणि स्थानांचे लिंक असतात. विंडोच्या उर्वरित भागाला सामग्री( </a:t>
            </a:r>
            <a:r>
              <a:rPr lang="en-US" sz="2000" dirty="0" smtClean="0"/>
              <a:t>Contents) </a:t>
            </a:r>
            <a:r>
              <a:rPr lang="mr-IN" sz="2000" dirty="0" smtClean="0"/>
              <a:t>क्षेत्र  म्हणतात. ह्या क्षेत्रामध्ये  खालील गोष्टी असतात.</a:t>
            </a:r>
          </a:p>
          <a:p>
            <a:pPr marL="539496" indent="-457200">
              <a:buNone/>
            </a:pPr>
            <a:r>
              <a:rPr lang="mr-IN" sz="2000" b="1" dirty="0" smtClean="0">
                <a:latin typeface="Times New Roman" pitchFamily="18" charset="0"/>
                <a:cs typeface="Times New Roman" pitchFamily="18" charset="0"/>
              </a:rPr>
              <a:t>१) डॅाक्युमेंट फोल्डर चे </a:t>
            </a:r>
            <a:r>
              <a:rPr lang="mr-IN" sz="2000" dirty="0" smtClean="0"/>
              <a:t> आईकॅान</a:t>
            </a:r>
          </a:p>
          <a:p>
            <a:pPr marL="539496" indent="-457200">
              <a:buNone/>
            </a:pPr>
            <a:r>
              <a:rPr lang="mr-IN" sz="2000" dirty="0" smtClean="0"/>
              <a:t>२) हार्ड डिस्क ड्राईव्ह  च्या सर्व भागाचे आईकॅान</a:t>
            </a:r>
          </a:p>
          <a:p>
            <a:pPr marL="539496" indent="-457200">
              <a:buNone/>
            </a:pPr>
            <a:r>
              <a:rPr lang="mr-IN" sz="2000" dirty="0" smtClean="0"/>
              <a:t>३) प्रत्येक रीमुव्हेबल </a:t>
            </a:r>
            <a:r>
              <a:rPr lang="mr-IN" sz="2000" dirty="0" smtClean="0"/>
              <a:t>डिस्क </a:t>
            </a:r>
            <a:r>
              <a:rPr lang="mr-IN" sz="2000" dirty="0" smtClean="0"/>
              <a:t>ड्राईव्ह उदा. फ्लॅापी</a:t>
            </a:r>
            <a:r>
              <a:rPr lang="mr-IN" sz="2000" dirty="0" smtClean="0"/>
              <a:t> </a:t>
            </a:r>
            <a:r>
              <a:rPr lang="mr-IN" sz="2000" dirty="0" smtClean="0"/>
              <a:t>ड्राईव्ह, सी. डी. ड्राईव्ह इत्यादी चे आईकॅान </a:t>
            </a:r>
          </a:p>
          <a:p>
            <a:pPr marL="539496" indent="-457200">
              <a:buNone/>
            </a:pPr>
            <a:r>
              <a:rPr lang="mr-IN" sz="2000" dirty="0" smtClean="0"/>
              <a:t>.  </a:t>
            </a:r>
            <a:endParaRPr lang="en-US"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52400"/>
            <a:ext cx="7848600" cy="6172200"/>
          </a:xfrm>
        </p:spPr>
        <p:txBody>
          <a:bodyPr>
            <a:normAutofit fontScale="92500" lnSpcReduction="20000"/>
          </a:bodyPr>
          <a:lstStyle/>
          <a:p>
            <a:pPr algn="just">
              <a:buNone/>
            </a:pPr>
            <a:r>
              <a:rPr lang="mr-IN" sz="2800" dirty="0" smtClean="0"/>
              <a:t>ह्या विंडो मध्ये माय कॅाम्प्युटर व्दारे, कॅाम्प्युटर  च्या हार्ड डिस्क च्या सर्व भागांना एक्सेस करू शकतो. ह्या प्रकारे “माय कॅाम्प्युटर मध्ये हार्ड डिस्क च्या कोणत्याही  भागाच्या आईकॅान वर दोनदा क्लिक करून त्याला खोलणे तसेच खोललेल्या भागा  मधील विविध फोल्डर तसेच उप फोल्डर ला खोलून संग्रहित फाईलच्या विस्तृत सूची चे अन्वेषण करण्याच्या क्रियेला हार्ड डिस्क एक्सप्लोरेशन असे म्हणतात</a:t>
            </a:r>
            <a:endParaRPr lang="mr-IN" sz="2800" dirty="0" smtClean="0"/>
          </a:p>
          <a:p>
            <a:pPr algn="just">
              <a:buNone/>
            </a:pPr>
            <a:r>
              <a:rPr lang="mr-IN" sz="2800" dirty="0" smtClean="0"/>
              <a:t>३)माय</a:t>
            </a:r>
            <a:r>
              <a:rPr lang="mr-IN" sz="2800" b="1" dirty="0" smtClean="0">
                <a:latin typeface="Times New Roman" pitchFamily="18" charset="0"/>
                <a:cs typeface="Times New Roman" pitchFamily="18" charset="0"/>
              </a:rPr>
              <a:t> </a:t>
            </a:r>
            <a:r>
              <a:rPr lang="mr-IN" sz="2800" b="1" dirty="0" smtClean="0">
                <a:latin typeface="Times New Roman" pitchFamily="18" charset="0"/>
                <a:cs typeface="Times New Roman" pitchFamily="18" charset="0"/>
              </a:rPr>
              <a:t>डॅाक्युमेंट</a:t>
            </a:r>
            <a:r>
              <a:rPr lang="mr-IN" sz="2800" dirty="0" smtClean="0">
                <a:solidFill>
                  <a:srgbClr val="FF0000"/>
                </a:solidFill>
              </a:rPr>
              <a:t> आईकॅान( </a:t>
            </a:r>
            <a:r>
              <a:rPr lang="en-US" sz="2800" dirty="0" smtClean="0">
                <a:solidFill>
                  <a:srgbClr val="FF0000"/>
                </a:solidFill>
              </a:rPr>
              <a:t> My Document I con):-</a:t>
            </a:r>
            <a:r>
              <a:rPr lang="mr-IN" sz="2800" dirty="0" smtClean="0"/>
              <a:t> </a:t>
            </a:r>
          </a:p>
          <a:p>
            <a:pPr algn="just">
              <a:buNone/>
            </a:pPr>
            <a:r>
              <a:rPr lang="mr-IN" sz="2800" dirty="0" smtClean="0"/>
              <a:t>हा एक</a:t>
            </a:r>
            <a:r>
              <a:rPr lang="mr-IN" sz="2800" dirty="0" smtClean="0"/>
              <a:t> </a:t>
            </a:r>
            <a:r>
              <a:rPr lang="mr-IN" sz="2800" dirty="0" smtClean="0"/>
              <a:t>कॅाम्प्युटर चा सिस्टम फोल्डर आहे. जेव्हा आपण एखादी फाईल निर्माण करतो आणि त्या फाईल ला संग्रहित करतो तेव्हा ती फाईल माय</a:t>
            </a:r>
            <a:r>
              <a:rPr lang="mr-IN" sz="2800" b="1" dirty="0" smtClean="0">
                <a:latin typeface="Times New Roman" pitchFamily="18" charset="0"/>
                <a:cs typeface="Times New Roman" pitchFamily="18" charset="0"/>
              </a:rPr>
              <a:t> डॅाक्युमेंट मध्ये संग्रहित होते. </a:t>
            </a:r>
            <a:r>
              <a:rPr lang="mr-IN" sz="2800" dirty="0" smtClean="0"/>
              <a:t>माय म्युझिक, माय पिक्चर, माय व्हिडीओस् इत्यादी फोल्डर सुद्धा माय</a:t>
            </a:r>
            <a:r>
              <a:rPr lang="mr-IN" sz="2800" b="1" dirty="0" smtClean="0">
                <a:latin typeface="Times New Roman" pitchFamily="18" charset="0"/>
                <a:cs typeface="Times New Roman" pitchFamily="18" charset="0"/>
              </a:rPr>
              <a:t> </a:t>
            </a:r>
            <a:r>
              <a:rPr lang="mr-IN" sz="2800" b="1" dirty="0" smtClean="0">
                <a:latin typeface="Times New Roman" pitchFamily="18" charset="0"/>
                <a:cs typeface="Times New Roman" pitchFamily="18" charset="0"/>
              </a:rPr>
              <a:t>डॅाक्युमेंट</a:t>
            </a:r>
            <a:r>
              <a:rPr lang="mr-IN" sz="2800" dirty="0" smtClean="0"/>
              <a:t> मधेच असतात. हा फोल्डर</a:t>
            </a:r>
            <a:r>
              <a:rPr lang="mr-IN" sz="2800" dirty="0" smtClean="0">
                <a:solidFill>
                  <a:srgbClr val="FF0000"/>
                </a:solidFill>
              </a:rPr>
              <a:t> डेस्क </a:t>
            </a:r>
            <a:r>
              <a:rPr lang="mr-IN" sz="2800" dirty="0" smtClean="0">
                <a:solidFill>
                  <a:srgbClr val="FF0000"/>
                </a:solidFill>
              </a:rPr>
              <a:t>टॅाप वर तसेच </a:t>
            </a:r>
            <a:r>
              <a:rPr lang="mr-IN" sz="2800" dirty="0" smtClean="0"/>
              <a:t>कॅाम्प्युटर सुरु केल्यानंतर स्टार्ट मेन्यू मध्ये सुद्धा  असतो. ह्याचा उपयोग आपण दोन्ही जागेवरून करू शकतो.  </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411162"/>
          </a:xfrm>
        </p:spPr>
        <p:txBody>
          <a:bodyPr>
            <a:normAutofit fontScale="90000"/>
          </a:bodyPr>
          <a:lstStyle/>
          <a:p>
            <a:r>
              <a:rPr lang="mr-IN" sz="2400" dirty="0" smtClean="0">
                <a:solidFill>
                  <a:srgbClr val="FF0000"/>
                </a:solidFill>
              </a:rPr>
              <a:t>४) कार्य पट्टी (</a:t>
            </a:r>
            <a:r>
              <a:rPr lang="en-US" sz="2400" dirty="0" smtClean="0">
                <a:solidFill>
                  <a:srgbClr val="FF0000"/>
                </a:solidFill>
              </a:rPr>
              <a:t>Task Bar):-</a:t>
            </a:r>
            <a:r>
              <a:rPr lang="mr-IN" sz="2400" dirty="0" smtClean="0">
                <a:solidFill>
                  <a:srgbClr val="FF0000"/>
                </a:solidFill>
              </a:rPr>
              <a:t> </a:t>
            </a:r>
            <a:endParaRPr lang="en-US" sz="2400" dirty="0">
              <a:solidFill>
                <a:srgbClr val="FF0000"/>
              </a:solidFill>
            </a:endParaRPr>
          </a:p>
        </p:txBody>
      </p:sp>
      <p:sp>
        <p:nvSpPr>
          <p:cNvPr id="3" name="Content Placeholder 2"/>
          <p:cNvSpPr>
            <a:spLocks noGrp="1"/>
          </p:cNvSpPr>
          <p:nvPr>
            <p:ph idx="1"/>
          </p:nvPr>
        </p:nvSpPr>
        <p:spPr>
          <a:xfrm>
            <a:off x="1143000" y="762000"/>
            <a:ext cx="7772400" cy="5943600"/>
          </a:xfrm>
        </p:spPr>
        <p:txBody>
          <a:bodyPr>
            <a:normAutofit/>
          </a:bodyPr>
          <a:lstStyle/>
          <a:p>
            <a:pPr>
              <a:buNone/>
            </a:pPr>
            <a:r>
              <a:rPr lang="mr-IN" sz="2000" dirty="0" smtClean="0"/>
              <a:t>कार्य पट्टी, हि आडवी आयताकृती पट्टी असते जी विंडोज</a:t>
            </a:r>
            <a:r>
              <a:rPr lang="mr-IN" sz="2000" dirty="0" smtClean="0"/>
              <a:t> डेस्क </a:t>
            </a:r>
            <a:r>
              <a:rPr lang="mr-IN" sz="2000" dirty="0" smtClean="0"/>
              <a:t>टॅाप वर सगळ्यात खाली असते. टी नेहमी दिसत असते.</a:t>
            </a:r>
            <a:r>
              <a:rPr lang="mr-IN" sz="2000" dirty="0" smtClean="0"/>
              <a:t> डेस्क </a:t>
            </a:r>
            <a:r>
              <a:rPr lang="mr-IN" sz="2000" dirty="0" smtClean="0"/>
              <a:t>टॅाप सारखी अदृश्य होत नाही. विंडोज चा टास्क बार हा खूप महत्वपूर्ण हिस्सा आहे. ह्या टास्क बार मध्ये स्टार्ट बटन, मिडल सेक्शन , नोटिफिकेशन एरिया आणि शो </a:t>
            </a:r>
            <a:r>
              <a:rPr lang="mr-IN" sz="2000" dirty="0" smtClean="0"/>
              <a:t>डेस्क </a:t>
            </a:r>
            <a:r>
              <a:rPr lang="mr-IN" sz="2000" dirty="0" smtClean="0"/>
              <a:t>टॅाप बटन असतात.</a:t>
            </a:r>
          </a:p>
          <a:p>
            <a:pPr>
              <a:buNone/>
            </a:pPr>
            <a:r>
              <a:rPr lang="mr-IN" sz="2000" dirty="0" smtClean="0"/>
              <a:t>विंडोज </a:t>
            </a:r>
            <a:r>
              <a:rPr lang="en-US" sz="2000" dirty="0" smtClean="0"/>
              <a:t>- XP</a:t>
            </a:r>
            <a:r>
              <a:rPr lang="mr-IN" sz="2000" dirty="0" smtClean="0"/>
              <a:t> मध्ये टास्क बार ला विकसित केलेले आहे. ह्या मध्ये टास्क बार ला लॅाक करू शकतो. </a:t>
            </a:r>
          </a:p>
          <a:p>
            <a:pPr>
              <a:buNone/>
            </a:pPr>
            <a:r>
              <a:rPr lang="mr-IN" sz="2000" dirty="0" smtClean="0"/>
              <a:t>जेव्हा एका पेक्षा जास्त प्रोग्राम खोलाल्या जातात तेव्हा ह्या मध्ये स्क्रोलिंग सुद्धा करू शकतो.</a:t>
            </a:r>
          </a:p>
          <a:p>
            <a:pPr marL="539496" indent="-457200">
              <a:buNone/>
            </a:pPr>
            <a:r>
              <a:rPr lang="mr-IN" sz="2000" dirty="0" smtClean="0">
                <a:solidFill>
                  <a:srgbClr val="FF0000"/>
                </a:solidFill>
              </a:rPr>
              <a:t>अ) स्टार्ट बटन- </a:t>
            </a:r>
          </a:p>
          <a:p>
            <a:pPr marL="539496" indent="-457200">
              <a:buNone/>
            </a:pPr>
            <a:r>
              <a:rPr lang="mr-IN" sz="2000" dirty="0" smtClean="0">
                <a:solidFill>
                  <a:srgbClr val="FF0000"/>
                </a:solidFill>
              </a:rPr>
              <a:t> </a:t>
            </a:r>
            <a:r>
              <a:rPr lang="mr-IN" sz="2000" dirty="0" smtClean="0"/>
              <a:t>टास्क </a:t>
            </a:r>
            <a:r>
              <a:rPr lang="mr-IN" sz="2000" dirty="0" smtClean="0"/>
              <a:t>बार च्या डाव्या कोपऱ्यात स्टार्ट बटन असते. </a:t>
            </a:r>
            <a:r>
              <a:rPr lang="mr-IN" sz="2000" dirty="0" smtClean="0"/>
              <a:t>स्टार्ट </a:t>
            </a:r>
            <a:r>
              <a:rPr lang="mr-IN" sz="2000" dirty="0" smtClean="0"/>
              <a:t>बटन ला क्लिक करून , जेव्हा विंडोज </a:t>
            </a:r>
            <a:r>
              <a:rPr lang="en-US" sz="2000" dirty="0" smtClean="0"/>
              <a:t>- XP</a:t>
            </a:r>
            <a:r>
              <a:rPr lang="mr-IN" sz="2000" dirty="0" smtClean="0"/>
              <a:t> </a:t>
            </a:r>
            <a:r>
              <a:rPr lang="mr-IN" sz="2000" dirty="0" smtClean="0"/>
              <a:t>ला पहिली वेळ सुरु करतो तेव्हा </a:t>
            </a:r>
            <a:endParaRPr lang="mr-IN" sz="2000" dirty="0" smtClean="0"/>
          </a:p>
          <a:p>
            <a:pPr marL="539496" indent="-457200">
              <a:buNone/>
            </a:pPr>
            <a:r>
              <a:rPr lang="mr-IN" sz="2000" dirty="0" smtClean="0"/>
              <a:t>स्टार्ट मेन्यू आपोआप दिसतो. </a:t>
            </a:r>
            <a:r>
              <a:rPr lang="mr-IN" sz="2000" dirty="0" smtClean="0"/>
              <a:t>स्टार्ट मेन्यू </a:t>
            </a:r>
            <a:r>
              <a:rPr lang="mr-IN" sz="2000" dirty="0" smtClean="0"/>
              <a:t> मध्ये विंडोज चे सर्व प्रोग्राम , तसेच जे प्रोग्राम आपण इंस्टाल करतो ते सर्व ह्यामध्ये दिसतात. ह्यामध्ये कंट्रोल पॅनल, सर्च नेटवर्क, इत्यादी पर्याय असतात. त्या व्दारे कॅाम्प्युटर च्या सेटिंग ला बदलवू शकतो. </a:t>
            </a:r>
            <a:r>
              <a:rPr lang="mr-IN" sz="2000" dirty="0" smtClean="0"/>
              <a:t>विंडोज </a:t>
            </a:r>
            <a:r>
              <a:rPr lang="en-US" sz="2000" dirty="0" smtClean="0"/>
              <a:t>– XP</a:t>
            </a:r>
            <a:r>
              <a:rPr lang="mr-IN" sz="2000" dirty="0" smtClean="0"/>
              <a:t>  मध्ये  </a:t>
            </a:r>
            <a:endParaRPr lang="mr-IN" sz="2000" dirty="0" smtClean="0"/>
          </a:p>
          <a:p>
            <a:pPr marL="539496" indent="-457200">
              <a:buNone/>
            </a:pPr>
            <a:r>
              <a:rPr lang="mr-IN" sz="2000" dirty="0" smtClean="0"/>
              <a:t> </a:t>
            </a: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228600"/>
            <a:ext cx="7848600" cy="6400800"/>
          </a:xfrm>
        </p:spPr>
        <p:txBody>
          <a:bodyPr>
            <a:noAutofit/>
          </a:bodyPr>
          <a:lstStyle/>
          <a:p>
            <a:pPr algn="just">
              <a:buNone/>
            </a:pPr>
            <a:r>
              <a:rPr lang="mr-IN" sz="2000" dirty="0" smtClean="0"/>
              <a:t>स्टार्ट बटन ला अनुकुलीत करू शकतो. स्टार्ट बटन विंडोज चा मुख्य आधार आहे. कॅाम्प्युटर ला सुरु करून प्रोग्राम ला स्टार्ट बटन  नेच खोलले जाते. मेन्यू मध्ये उप मेन्यू असतात, जे बाणाच्या चित्राने प्रदर्शित केलेले असतात. यामधू आपल्याला ज्या प्रोग्रामवर काम करायचे आहे त्याला निवडू शकतो.</a:t>
            </a:r>
            <a:endParaRPr lang="mr-IN" sz="2000" dirty="0" smtClean="0"/>
          </a:p>
          <a:p>
            <a:pPr algn="just">
              <a:buNone/>
            </a:pPr>
            <a:r>
              <a:rPr lang="mr-IN" sz="2000" dirty="0" smtClean="0">
                <a:solidFill>
                  <a:srgbClr val="FF0000"/>
                </a:solidFill>
              </a:rPr>
              <a:t>ब</a:t>
            </a:r>
            <a:r>
              <a:rPr lang="mr-IN" sz="2000" dirty="0" smtClean="0">
                <a:solidFill>
                  <a:srgbClr val="FF0000"/>
                </a:solidFill>
              </a:rPr>
              <a:t>) मिडल सेक्शन:-</a:t>
            </a:r>
            <a:endParaRPr lang="mr-IN" sz="2000" dirty="0" smtClean="0"/>
          </a:p>
          <a:p>
            <a:pPr algn="just">
              <a:buNone/>
            </a:pPr>
            <a:r>
              <a:rPr lang="mr-IN" sz="2000" dirty="0" smtClean="0"/>
              <a:t>टास्क बार च्या </a:t>
            </a:r>
            <a:r>
              <a:rPr lang="mr-IN" sz="2000" dirty="0" smtClean="0"/>
              <a:t>मिडल </a:t>
            </a:r>
            <a:r>
              <a:rPr lang="mr-IN" sz="2000" dirty="0" smtClean="0"/>
              <a:t>सेक्शन मध्ये खूप बटन असतात. ह्या बटनावर क्लिक करून प्रोग्रामला तुरंत उघडू शकतो. ह्या भागात वर्तमान स्थितीत उघडलेल्या प्रोग्रामचे बटन दिसतात. इथून आपण ज्या प्रोग्राम वर कार्य करीत आहोत त्या प्रोग्रामला बंद, लहान किंवा मोठा करू शकतो.</a:t>
            </a:r>
          </a:p>
          <a:p>
            <a:pPr algn="just">
              <a:buNone/>
            </a:pPr>
            <a:r>
              <a:rPr lang="mr-IN" sz="2000" dirty="0" smtClean="0">
                <a:solidFill>
                  <a:srgbClr val="FF0000"/>
                </a:solidFill>
              </a:rPr>
              <a:t>क) नोटिफिकेशन एरिया- </a:t>
            </a:r>
          </a:p>
          <a:p>
            <a:pPr algn="just">
              <a:buNone/>
            </a:pPr>
            <a:r>
              <a:rPr lang="mr-IN" sz="2000" dirty="0" smtClean="0"/>
              <a:t>टास्क बार च्या उजवीकडे </a:t>
            </a:r>
            <a:r>
              <a:rPr lang="mr-IN" sz="2000" dirty="0" smtClean="0"/>
              <a:t>नोटिफिकेशन </a:t>
            </a:r>
            <a:r>
              <a:rPr lang="mr-IN" sz="2000" dirty="0" smtClean="0"/>
              <a:t>एरिया असतो. त्या एरिया मध्ये घड्याळ असते , जी सिस्टम ची वेळ आणि तारीख दाखविते. ह्या मध्ये आईकॅान असतात, जे सिस्टम च्या काही प्रोग्रामची स्थिती किंवा</a:t>
            </a:r>
            <a:r>
              <a:rPr lang="mr-IN" sz="2000" dirty="0" smtClean="0"/>
              <a:t> </a:t>
            </a:r>
            <a:r>
              <a:rPr lang="mr-IN" sz="2000" dirty="0" smtClean="0"/>
              <a:t>कॅाम्प्युटर सेटिंग दाखवितात. </a:t>
            </a:r>
          </a:p>
          <a:p>
            <a:pPr algn="just">
              <a:buNone/>
            </a:pPr>
            <a:r>
              <a:rPr lang="mr-IN" sz="2000" dirty="0" smtClean="0">
                <a:solidFill>
                  <a:srgbClr val="FF0000"/>
                </a:solidFill>
              </a:rPr>
              <a:t>ड) शो </a:t>
            </a:r>
            <a:r>
              <a:rPr lang="mr-IN" sz="2000" dirty="0" smtClean="0">
                <a:solidFill>
                  <a:srgbClr val="FF0000"/>
                </a:solidFill>
              </a:rPr>
              <a:t>डेस्क </a:t>
            </a:r>
            <a:r>
              <a:rPr lang="mr-IN" sz="2000" dirty="0" smtClean="0">
                <a:solidFill>
                  <a:srgbClr val="FF0000"/>
                </a:solidFill>
              </a:rPr>
              <a:t>टॅाप बटन-</a:t>
            </a:r>
          </a:p>
          <a:p>
            <a:pPr algn="just">
              <a:buNone/>
            </a:pPr>
            <a:r>
              <a:rPr lang="mr-IN" sz="2000" dirty="0" smtClean="0"/>
              <a:t>टास्क बार </a:t>
            </a:r>
            <a:r>
              <a:rPr lang="mr-IN" sz="2000" dirty="0" smtClean="0"/>
              <a:t>च्या उजव्या कोपऱ्यात शो </a:t>
            </a:r>
            <a:r>
              <a:rPr lang="mr-IN" sz="2000" dirty="0" smtClean="0"/>
              <a:t>डेस्क टॅाप </a:t>
            </a:r>
            <a:r>
              <a:rPr lang="mr-IN" sz="2000" dirty="0" smtClean="0"/>
              <a:t>बटन असते. ह्या बटन वर क्लिक करून उघडलेले सर्व विंडोज मिनिमाईस करून ताबडतोब </a:t>
            </a:r>
            <a:r>
              <a:rPr lang="mr-IN" sz="2000" dirty="0" smtClean="0"/>
              <a:t>डेस्क </a:t>
            </a:r>
            <a:r>
              <a:rPr lang="mr-IN" sz="2000" dirty="0" smtClean="0"/>
              <a:t>टॅाप ला पाहू शकतो.</a:t>
            </a:r>
          </a:p>
          <a:p>
            <a:pPr algn="just">
              <a:buNone/>
            </a:pPr>
            <a:r>
              <a:rPr lang="mr-IN" sz="2000" dirty="0" smtClean="0"/>
              <a:t>  </a:t>
            </a:r>
            <a:endParaRPr lang="en-US"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74638"/>
            <a:ext cx="7714488" cy="487362"/>
          </a:xfrm>
        </p:spPr>
        <p:txBody>
          <a:bodyPr>
            <a:normAutofit/>
          </a:bodyPr>
          <a:lstStyle/>
          <a:p>
            <a:r>
              <a:rPr lang="mr-IN" sz="2000" dirty="0" smtClean="0">
                <a:solidFill>
                  <a:srgbClr val="FF0000"/>
                </a:solidFill>
              </a:rPr>
              <a:t>५) फाईल्स आणि फोल्डर्स :- </a:t>
            </a:r>
            <a:endParaRPr lang="en-US" sz="2000" dirty="0">
              <a:solidFill>
                <a:srgbClr val="FF0000"/>
              </a:solidFill>
            </a:endParaRPr>
          </a:p>
        </p:txBody>
      </p:sp>
      <p:sp>
        <p:nvSpPr>
          <p:cNvPr id="3" name="Content Placeholder 2"/>
          <p:cNvSpPr>
            <a:spLocks noGrp="1"/>
          </p:cNvSpPr>
          <p:nvPr>
            <p:ph idx="1"/>
          </p:nvPr>
        </p:nvSpPr>
        <p:spPr>
          <a:xfrm>
            <a:off x="1143000" y="685800"/>
            <a:ext cx="7696200" cy="5715000"/>
          </a:xfrm>
        </p:spPr>
        <p:txBody>
          <a:bodyPr>
            <a:normAutofit lnSpcReduction="10000"/>
          </a:bodyPr>
          <a:lstStyle/>
          <a:p>
            <a:pPr>
              <a:buNone/>
            </a:pPr>
            <a:r>
              <a:rPr lang="mr-IN" sz="2000" dirty="0" smtClean="0"/>
              <a:t>कॅाम्प्युटर </a:t>
            </a:r>
            <a:r>
              <a:rPr lang="mr-IN" sz="2000" dirty="0" smtClean="0"/>
              <a:t>मध्ये </a:t>
            </a:r>
            <a:r>
              <a:rPr lang="mr-IN" sz="2000" dirty="0" smtClean="0"/>
              <a:t>बनविलेल्या फाईल ला कोणत्याही माध्यमावर उदा.-</a:t>
            </a:r>
            <a:r>
              <a:rPr lang="mr-IN" sz="2000" dirty="0" smtClean="0"/>
              <a:t> हार्ड </a:t>
            </a:r>
            <a:r>
              <a:rPr lang="mr-IN" sz="2000" dirty="0" smtClean="0"/>
              <a:t>डिस्क,</a:t>
            </a:r>
            <a:r>
              <a:rPr lang="mr-IN" sz="2000" dirty="0" smtClean="0"/>
              <a:t> </a:t>
            </a:r>
            <a:r>
              <a:rPr lang="mr-IN" sz="2000" dirty="0" smtClean="0"/>
              <a:t>फ्लॅापी डिस्क वर संग्रहित केल्या जातात. फाईल्स ची संख्या खूप असल्यामुळे, त्यांना विविध डायरेक्टरी ह्ढे विभागल्या जाते. त्यामुळे एखाद्या विशेष फाईल ला शोधणे आणि  तिचा उपयोग करणे सोपे जाते.</a:t>
            </a:r>
          </a:p>
          <a:p>
            <a:pPr>
              <a:buNone/>
            </a:pPr>
            <a:r>
              <a:rPr lang="mr-IN" sz="2000" dirty="0" smtClean="0">
                <a:solidFill>
                  <a:srgbClr val="FF0000"/>
                </a:solidFill>
              </a:rPr>
              <a:t>६) </a:t>
            </a:r>
            <a:r>
              <a:rPr lang="mr-IN" sz="2000" dirty="0" smtClean="0">
                <a:solidFill>
                  <a:srgbClr val="FF0000"/>
                </a:solidFill>
              </a:rPr>
              <a:t>री-सायकल बिन</a:t>
            </a:r>
            <a:r>
              <a:rPr lang="mr-IN" sz="2000" dirty="0" smtClean="0">
                <a:solidFill>
                  <a:srgbClr val="FF0000"/>
                </a:solidFill>
              </a:rPr>
              <a:t> आईकॅान – </a:t>
            </a:r>
          </a:p>
          <a:p>
            <a:pPr>
              <a:buNone/>
            </a:pPr>
            <a:r>
              <a:rPr lang="mr-IN" sz="2000" dirty="0" smtClean="0"/>
              <a:t>व्याख्या- “ नको असलेली माहिती किंवा फाईल्स किंवा फोल्डर डिलीट  केल्यानंतर, ज्या ठिकाणी जावून पडते त्याला </a:t>
            </a:r>
            <a:r>
              <a:rPr lang="mr-IN" sz="2000" dirty="0" smtClean="0"/>
              <a:t>री-सायकल बिन </a:t>
            </a:r>
            <a:r>
              <a:rPr lang="mr-IN" sz="2000" dirty="0" smtClean="0"/>
              <a:t>असे  म्हणतात.”</a:t>
            </a:r>
          </a:p>
          <a:p>
            <a:pPr>
              <a:buNone/>
            </a:pPr>
            <a:r>
              <a:rPr lang="mr-IN" sz="2000" dirty="0" smtClean="0"/>
              <a:t>परंतु </a:t>
            </a:r>
            <a:r>
              <a:rPr lang="mr-IN" sz="2000" dirty="0" smtClean="0"/>
              <a:t>डेस्क </a:t>
            </a:r>
            <a:r>
              <a:rPr lang="mr-IN" sz="2000" dirty="0" smtClean="0"/>
              <a:t>टॅाप वरून</a:t>
            </a:r>
            <a:r>
              <a:rPr lang="mr-IN" sz="2000" dirty="0" smtClean="0"/>
              <a:t> </a:t>
            </a:r>
            <a:r>
              <a:rPr lang="mr-IN" sz="2000" dirty="0" smtClean="0"/>
              <a:t>डिलीट केलेले आईकॅान पुनर्स्थापित करू शकतो.त्याकरिता – </a:t>
            </a:r>
          </a:p>
          <a:p>
            <a:pPr marL="539496" indent="-457200">
              <a:buNone/>
            </a:pPr>
            <a:r>
              <a:rPr lang="mr-IN" sz="2000" dirty="0" smtClean="0"/>
              <a:t>१) डेस्क </a:t>
            </a:r>
            <a:r>
              <a:rPr lang="mr-IN" sz="2000" dirty="0" smtClean="0"/>
              <a:t>टॅाप</a:t>
            </a:r>
            <a:r>
              <a:rPr lang="mr-IN" sz="2000" dirty="0" smtClean="0"/>
              <a:t> वरील री-सायकल बिन च्या  </a:t>
            </a:r>
            <a:r>
              <a:rPr lang="mr-IN" sz="2000" dirty="0" smtClean="0"/>
              <a:t>आईकॅान</a:t>
            </a:r>
            <a:r>
              <a:rPr lang="mr-IN" sz="2000" dirty="0" smtClean="0"/>
              <a:t> ला शोधून, त्यावर दोनदा क्लिक करा. </a:t>
            </a:r>
            <a:r>
              <a:rPr lang="mr-IN" sz="2000" dirty="0" smtClean="0"/>
              <a:t>री-सायकल बिन </a:t>
            </a:r>
            <a:r>
              <a:rPr lang="mr-IN" sz="2000" dirty="0" smtClean="0"/>
              <a:t>ची विंडो ओपन होईल.</a:t>
            </a:r>
          </a:p>
          <a:p>
            <a:pPr marL="539496" indent="-457200">
              <a:buNone/>
            </a:pPr>
            <a:r>
              <a:rPr lang="mr-IN" sz="2000" dirty="0" smtClean="0"/>
              <a:t>२) ज्या आईकॅान ला डिलीट केलेले होते त्याला </a:t>
            </a:r>
            <a:r>
              <a:rPr lang="mr-IN" sz="2000" dirty="0" smtClean="0"/>
              <a:t>री-सायकल बिन ची विंडो </a:t>
            </a:r>
            <a:r>
              <a:rPr lang="mr-IN" sz="2000" dirty="0" smtClean="0"/>
              <a:t>मध्ये शोधा.</a:t>
            </a:r>
          </a:p>
          <a:p>
            <a:pPr marL="539496" indent="-457200">
              <a:buNone/>
            </a:pPr>
            <a:r>
              <a:rPr lang="mr-IN" sz="2000" dirty="0" smtClean="0"/>
              <a:t>३) त्या आईकॅान वर राईट क्लिक करा. त्यानंतर आलेल्या मेन्यू मधून रीस्टोअर या पर्यायावर क्लिक  करा.</a:t>
            </a:r>
          </a:p>
          <a:p>
            <a:pPr marL="539496" indent="-457200">
              <a:buNone/>
            </a:pPr>
            <a:r>
              <a:rPr lang="mr-IN" sz="2000" dirty="0" smtClean="0"/>
              <a:t>४) त्यानंतर डिलीट केलेले आईकॅान </a:t>
            </a:r>
            <a:r>
              <a:rPr lang="mr-IN" sz="2000" dirty="0" smtClean="0"/>
              <a:t>डेस्क </a:t>
            </a:r>
            <a:r>
              <a:rPr lang="mr-IN" sz="2000" dirty="0" smtClean="0"/>
              <a:t>टॅाप वर पुनर्स्थापित होईल.   </a:t>
            </a:r>
            <a:endParaRPr lang="en-US"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239</TotalTime>
  <Words>1076</Words>
  <Application>Microsoft Office PowerPoint</Application>
  <PresentationFormat>On-screen Show (4:3)</PresentationFormat>
  <Paragraphs>61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 Lecture -२          ( Exploring the desktop )  UNIT-III  Subject- Computer Application in Home Science [Seme – III ] Code – 231CA20</vt:lpstr>
      <vt:lpstr> डेस्क टॅाप ची सविस्तर माहिती (Exploring the desktop):-</vt:lpstr>
      <vt:lpstr>Slide 3</vt:lpstr>
      <vt:lpstr>2) माय कॅाम्प्युटर आईकॅान (My Computer I con):-</vt:lpstr>
      <vt:lpstr>Slide 5</vt:lpstr>
      <vt:lpstr>४) कार्य पट्टी (Task Bar):- </vt:lpstr>
      <vt:lpstr>Slide 7</vt:lpstr>
      <vt:lpstr>५) फाईल्स आणि फोल्डर्स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-२          ( Exploring the desktop )  UNIT-III  Subject- Computer Application in Home Science [Seme – III ] Code – 231CA20</dc:title>
  <dc:creator>DELL</dc:creator>
  <cp:lastModifiedBy>DELL</cp:lastModifiedBy>
  <cp:revision>29</cp:revision>
  <dcterms:created xsi:type="dcterms:W3CDTF">2020-08-24T16:27:19Z</dcterms:created>
  <dcterms:modified xsi:type="dcterms:W3CDTF">2020-08-24T20:27:17Z</dcterms:modified>
</cp:coreProperties>
</file>