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E1C2CAF3-C614-4EFB-B5A8-74EB7856A908}" type="datetimeFigureOut">
              <a:rPr lang="en-US" smtClean="0"/>
              <a:pPr/>
              <a:t>19/08/2020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696A9ACC-C7E3-4B00-9445-90C782D6F97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1C2CAF3-C614-4EFB-B5A8-74EB7856A908}" type="datetimeFigureOut">
              <a:rPr lang="en-US" smtClean="0"/>
              <a:pPr/>
              <a:t>19/08/2020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96A9ACC-C7E3-4B00-9445-90C782D6F97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1C2CAF3-C614-4EFB-B5A8-74EB7856A908}" type="datetimeFigureOut">
              <a:rPr lang="en-US" smtClean="0"/>
              <a:pPr/>
              <a:t>19/08/2020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96A9ACC-C7E3-4B00-9445-90C782D6F97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1C2CAF3-C614-4EFB-B5A8-74EB7856A908}" type="datetimeFigureOut">
              <a:rPr lang="en-US" smtClean="0"/>
              <a:pPr/>
              <a:t>19/08/2020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96A9ACC-C7E3-4B00-9445-90C782D6F97D}"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E1C2CAF3-C614-4EFB-B5A8-74EB7856A908}" type="datetimeFigureOut">
              <a:rPr lang="en-US" smtClean="0"/>
              <a:pPr/>
              <a:t>19/08/2020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96A9ACC-C7E3-4B00-9445-90C782D6F97D}"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1C2CAF3-C614-4EFB-B5A8-74EB7856A908}" type="datetimeFigureOut">
              <a:rPr lang="en-US" smtClean="0"/>
              <a:pPr/>
              <a:t>19/08/2020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96A9ACC-C7E3-4B00-9445-90C782D6F97D}"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E1C2CAF3-C614-4EFB-B5A8-74EB7856A908}" type="datetimeFigureOut">
              <a:rPr lang="en-US" smtClean="0"/>
              <a:pPr/>
              <a:t>19/08/2020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696A9ACC-C7E3-4B00-9445-90C782D6F97D}"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E1C2CAF3-C614-4EFB-B5A8-74EB7856A908}" type="datetimeFigureOut">
              <a:rPr lang="en-US" smtClean="0"/>
              <a:pPr/>
              <a:t>19/08/2020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696A9ACC-C7E3-4B00-9445-90C782D6F97D}"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E1C2CAF3-C614-4EFB-B5A8-74EB7856A908}" type="datetimeFigureOut">
              <a:rPr lang="en-US" smtClean="0"/>
              <a:pPr/>
              <a:t>19/08/2020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696A9ACC-C7E3-4B00-9445-90C782D6F97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E1C2CAF3-C614-4EFB-B5A8-74EB7856A908}" type="datetimeFigureOut">
              <a:rPr lang="en-US" smtClean="0"/>
              <a:pPr/>
              <a:t>19/08/2020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96A9ACC-C7E3-4B00-9445-90C782D6F97D}"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E1C2CAF3-C614-4EFB-B5A8-74EB7856A908}" type="datetimeFigureOut">
              <a:rPr lang="en-US" smtClean="0"/>
              <a:pPr/>
              <a:t>19/08/2020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696A9ACC-C7E3-4B00-9445-90C782D6F97D}"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E1C2CAF3-C614-4EFB-B5A8-74EB7856A908}" type="datetimeFigureOut">
              <a:rPr lang="en-US" smtClean="0"/>
              <a:pPr/>
              <a:t>19/08/2020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696A9ACC-C7E3-4B00-9445-90C782D6F97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304800"/>
            <a:ext cx="7772400" cy="1470025"/>
          </a:xfrm>
        </p:spPr>
        <p:txBody>
          <a:bodyPr>
            <a:normAutofit fontScale="90000"/>
          </a:bodyPr>
          <a:lstStyle/>
          <a:p>
            <a:pPr algn="r"/>
            <a:r>
              <a:rPr lang="en-US" sz="2400" dirty="0" smtClean="0">
                <a:solidFill>
                  <a:srgbClr val="7030A0"/>
                </a:solidFill>
              </a:rPr>
              <a:t>Lecture – </a:t>
            </a:r>
            <a:r>
              <a:rPr lang="en-US" sz="2400" dirty="0" smtClean="0">
                <a:solidFill>
                  <a:srgbClr val="7030A0"/>
                </a:solidFill>
              </a:rPr>
              <a:t>2 </a:t>
            </a:r>
            <a:r>
              <a:rPr lang="en-US" sz="2400" dirty="0" smtClean="0">
                <a:solidFill>
                  <a:srgbClr val="7030A0"/>
                </a:solidFill>
              </a:rPr>
              <a:t/>
            </a:r>
            <a:br>
              <a:rPr lang="en-US" sz="2400" dirty="0" smtClean="0">
                <a:solidFill>
                  <a:srgbClr val="7030A0"/>
                </a:solidFill>
              </a:rPr>
            </a:br>
            <a:r>
              <a:rPr lang="en-US" sz="2400" dirty="0" smtClean="0">
                <a:solidFill>
                  <a:srgbClr val="FF0000"/>
                </a:solidFill>
              </a:rPr>
              <a:t>(History Of Computer)</a:t>
            </a:r>
            <a:r>
              <a:rPr lang="mr-IN" sz="2400" dirty="0" smtClean="0">
                <a:solidFill>
                  <a:srgbClr val="7030A0"/>
                </a:solidFill>
              </a:rPr>
              <a:t>  </a:t>
            </a:r>
            <a:r>
              <a:rPr lang="en-US" sz="2400" dirty="0" smtClean="0">
                <a:solidFill>
                  <a:srgbClr val="7030A0"/>
                </a:solidFill>
              </a:rPr>
              <a:t/>
            </a:r>
            <a:br>
              <a:rPr lang="en-US" sz="2400" dirty="0" smtClean="0">
                <a:solidFill>
                  <a:srgbClr val="7030A0"/>
                </a:solidFill>
              </a:rPr>
            </a:br>
            <a:r>
              <a:rPr lang="en-US" sz="2400" dirty="0" smtClean="0">
                <a:solidFill>
                  <a:srgbClr val="7030A0"/>
                </a:solidFill>
              </a:rPr>
              <a:t>Subject- Computer Application in Home Science [</a:t>
            </a:r>
            <a:r>
              <a:rPr lang="en-US" sz="2400" dirty="0" err="1" smtClean="0">
                <a:solidFill>
                  <a:srgbClr val="7030A0"/>
                </a:solidFill>
              </a:rPr>
              <a:t>Seme</a:t>
            </a:r>
            <a:r>
              <a:rPr lang="en-US" sz="2400" dirty="0" smtClean="0">
                <a:solidFill>
                  <a:srgbClr val="7030A0"/>
                </a:solidFill>
              </a:rPr>
              <a:t> – III ]</a:t>
            </a:r>
            <a:br>
              <a:rPr lang="en-US" sz="2400" dirty="0" smtClean="0">
                <a:solidFill>
                  <a:srgbClr val="7030A0"/>
                </a:solidFill>
              </a:rPr>
            </a:br>
            <a:r>
              <a:rPr lang="en-US" sz="2400" dirty="0" smtClean="0">
                <a:solidFill>
                  <a:srgbClr val="7030A0"/>
                </a:solidFill>
              </a:rPr>
              <a:t>Code – 231CA20</a:t>
            </a:r>
            <a:endParaRPr lang="en-US" sz="2400" dirty="0"/>
          </a:p>
        </p:txBody>
      </p:sp>
      <p:sp>
        <p:nvSpPr>
          <p:cNvPr id="3" name="Subtitle 2"/>
          <p:cNvSpPr>
            <a:spLocks noGrp="1"/>
          </p:cNvSpPr>
          <p:nvPr>
            <p:ph type="subTitle" idx="1"/>
          </p:nvPr>
        </p:nvSpPr>
        <p:spPr>
          <a:xfrm>
            <a:off x="1828800" y="3352800"/>
            <a:ext cx="6400800" cy="1752600"/>
          </a:xfrm>
        </p:spPr>
        <p:txBody>
          <a:bodyPr>
            <a:normAutofit fontScale="85000" lnSpcReduction="20000"/>
          </a:bodyPr>
          <a:lstStyle/>
          <a:p>
            <a:pPr algn="r"/>
            <a:r>
              <a:rPr lang="en-US" dirty="0" smtClean="0">
                <a:solidFill>
                  <a:srgbClr val="FF0000"/>
                </a:solidFill>
              </a:rPr>
              <a:t>Dr. </a:t>
            </a:r>
            <a:r>
              <a:rPr lang="en-US" dirty="0" err="1" smtClean="0">
                <a:solidFill>
                  <a:srgbClr val="FF0000"/>
                </a:solidFill>
              </a:rPr>
              <a:t>Devidas</a:t>
            </a:r>
            <a:r>
              <a:rPr lang="en-US" dirty="0" smtClean="0">
                <a:solidFill>
                  <a:srgbClr val="FF0000"/>
                </a:solidFill>
              </a:rPr>
              <a:t> </a:t>
            </a:r>
            <a:r>
              <a:rPr lang="en-US" dirty="0" err="1" smtClean="0">
                <a:solidFill>
                  <a:srgbClr val="FF0000"/>
                </a:solidFill>
              </a:rPr>
              <a:t>Rushiji</a:t>
            </a:r>
            <a:r>
              <a:rPr lang="en-US" dirty="0" smtClean="0">
                <a:solidFill>
                  <a:srgbClr val="FF0000"/>
                </a:solidFill>
              </a:rPr>
              <a:t> </a:t>
            </a:r>
            <a:r>
              <a:rPr lang="en-US" dirty="0" err="1" smtClean="0">
                <a:solidFill>
                  <a:srgbClr val="FF0000"/>
                </a:solidFill>
              </a:rPr>
              <a:t>Bambole</a:t>
            </a:r>
            <a:r>
              <a:rPr lang="en-US" dirty="0" smtClean="0">
                <a:solidFill>
                  <a:srgbClr val="FF0000"/>
                </a:solidFill>
              </a:rPr>
              <a:t> </a:t>
            </a:r>
          </a:p>
          <a:p>
            <a:pPr algn="r"/>
            <a:r>
              <a:rPr lang="en-US" dirty="0" smtClean="0">
                <a:solidFill>
                  <a:srgbClr val="FF0000"/>
                </a:solidFill>
              </a:rPr>
              <a:t>M. Sc. Ph. D. </a:t>
            </a:r>
          </a:p>
          <a:p>
            <a:pPr algn="r"/>
            <a:r>
              <a:rPr lang="en-US" dirty="0" smtClean="0">
                <a:solidFill>
                  <a:srgbClr val="FF0000"/>
                </a:solidFill>
              </a:rPr>
              <a:t>Department of Physics </a:t>
            </a:r>
          </a:p>
          <a:p>
            <a:pPr algn="r"/>
            <a:r>
              <a:rPr lang="en-US" dirty="0" err="1" smtClean="0">
                <a:solidFill>
                  <a:srgbClr val="FF0000"/>
                </a:solidFill>
              </a:rPr>
              <a:t>Matoshree</a:t>
            </a:r>
            <a:r>
              <a:rPr lang="en-US" dirty="0" smtClean="0">
                <a:solidFill>
                  <a:srgbClr val="FF0000"/>
                </a:solidFill>
              </a:rPr>
              <a:t> </a:t>
            </a:r>
            <a:r>
              <a:rPr lang="en-US" dirty="0" err="1" smtClean="0">
                <a:solidFill>
                  <a:srgbClr val="FF0000"/>
                </a:solidFill>
              </a:rPr>
              <a:t>Vimalabai</a:t>
            </a:r>
            <a:r>
              <a:rPr lang="en-US" dirty="0" smtClean="0">
                <a:solidFill>
                  <a:srgbClr val="FF0000"/>
                </a:solidFill>
              </a:rPr>
              <a:t> </a:t>
            </a:r>
            <a:r>
              <a:rPr lang="en-US" dirty="0" err="1" smtClean="0">
                <a:solidFill>
                  <a:srgbClr val="FF0000"/>
                </a:solidFill>
              </a:rPr>
              <a:t>Deshmukh</a:t>
            </a:r>
            <a:r>
              <a:rPr lang="en-US" dirty="0" smtClean="0">
                <a:solidFill>
                  <a:srgbClr val="FF0000"/>
                </a:solidFill>
              </a:rPr>
              <a:t>, </a:t>
            </a:r>
            <a:r>
              <a:rPr lang="en-US" dirty="0" err="1" smtClean="0">
                <a:solidFill>
                  <a:srgbClr val="FF0000"/>
                </a:solidFill>
              </a:rPr>
              <a:t>Mahavidyalaya</a:t>
            </a:r>
            <a:r>
              <a:rPr lang="en-US" dirty="0" smtClean="0">
                <a:solidFill>
                  <a:srgbClr val="FF0000"/>
                </a:solidFill>
              </a:rPr>
              <a:t>, Amravati.</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28600"/>
            <a:ext cx="8686800" cy="6477000"/>
          </a:xfrm>
        </p:spPr>
        <p:txBody>
          <a:bodyPr>
            <a:normAutofit/>
          </a:bodyPr>
          <a:lstStyle/>
          <a:p>
            <a:pPr>
              <a:buNone/>
            </a:pPr>
            <a:r>
              <a:rPr lang="mr-IN" dirty="0" smtClean="0"/>
              <a:t>इनपुट/ आउट पुट क्रियांचे नियंत्रण करण्यासाठी </a:t>
            </a:r>
            <a:r>
              <a:rPr lang="mr-IN" dirty="0" smtClean="0">
                <a:solidFill>
                  <a:srgbClr val="FF0000"/>
                </a:solidFill>
              </a:rPr>
              <a:t>ऑपरेटींग </a:t>
            </a:r>
          </a:p>
          <a:p>
            <a:pPr>
              <a:buNone/>
            </a:pPr>
            <a:r>
              <a:rPr lang="mr-IN" dirty="0" smtClean="0">
                <a:solidFill>
                  <a:srgbClr val="FF0000"/>
                </a:solidFill>
              </a:rPr>
              <a:t>सिस्टम </a:t>
            </a:r>
            <a:r>
              <a:rPr lang="en-US" dirty="0" smtClean="0">
                <a:solidFill>
                  <a:srgbClr val="FF0000"/>
                </a:solidFill>
              </a:rPr>
              <a:t>(O. S. )</a:t>
            </a:r>
            <a:r>
              <a:rPr lang="mr-IN" dirty="0" smtClean="0"/>
              <a:t> अस्तित्वात आल्या. याच दरम्यान </a:t>
            </a:r>
            <a:r>
              <a:rPr lang="mr-IN" dirty="0" smtClean="0">
                <a:solidFill>
                  <a:srgbClr val="FF0000"/>
                </a:solidFill>
              </a:rPr>
              <a:t>दूरध्वनी</a:t>
            </a:r>
            <a:r>
              <a:rPr lang="mr-IN" dirty="0" smtClean="0"/>
              <a:t> यंत्रणेतही क्रांतिकारी बदल झाले. याचा वापर करून तिसऱ्या पिढीतील संगणकाची दूरवरून संपर्क साधण्यासाठी जाळी</a:t>
            </a:r>
            <a:r>
              <a:rPr lang="en-US" dirty="0" smtClean="0"/>
              <a:t> (Network)</a:t>
            </a:r>
            <a:r>
              <a:rPr lang="mr-IN" dirty="0" smtClean="0"/>
              <a:t> विणली गेली.या विविध सोयीमुळे संगणकाचा वापर करणे सोपे झाले.</a:t>
            </a:r>
            <a:r>
              <a:rPr lang="en-US" dirty="0" smtClean="0"/>
              <a:t>  </a:t>
            </a:r>
            <a:r>
              <a:rPr lang="mr-IN" dirty="0" smtClean="0"/>
              <a:t> सामान्य आणि सुशिक्षित व्यक्तीही संगणक तज्ञांच्या मदतीशिवाय त्याच्याकडून आपले काम करून घेऊ लागल्या. संगणकाची क्षमताहि एकाच वेळी हुकुमावर अनेक कामे करण्या पर्यंत वाढली.(ऑनलाईन प्रोसेसिंग)</a:t>
            </a:r>
          </a:p>
          <a:p>
            <a:pPr>
              <a:buNone/>
            </a:pPr>
            <a:r>
              <a:rPr lang="en-US" dirty="0" smtClean="0"/>
              <a:t>IBM-</a:t>
            </a:r>
            <a:r>
              <a:rPr lang="mr-IN" dirty="0" smtClean="0"/>
              <a:t>३६०</a:t>
            </a:r>
            <a:r>
              <a:rPr lang="en-US" dirty="0" smtClean="0"/>
              <a:t>, NCR – </a:t>
            </a:r>
            <a:r>
              <a:rPr lang="mr-IN" dirty="0" smtClean="0"/>
              <a:t>३९५, बरोज- बी </a:t>
            </a:r>
            <a:r>
              <a:rPr lang="en-US" dirty="0" smtClean="0"/>
              <a:t> </a:t>
            </a:r>
            <a:r>
              <a:rPr lang="mr-IN" dirty="0" smtClean="0"/>
              <a:t>६५०० </a:t>
            </a:r>
            <a:r>
              <a:rPr lang="en-US" dirty="0" smtClean="0"/>
              <a:t> (Burroughs – B 6500) </a:t>
            </a:r>
            <a:r>
              <a:rPr lang="mr-IN" dirty="0" smtClean="0"/>
              <a:t> हे या पिढीचे संगणक आहेत. </a:t>
            </a:r>
            <a:endParaRPr lang="en-US" dirty="0" smtClean="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838200"/>
            <a:ext cx="8229600" cy="5638800"/>
          </a:xfrm>
        </p:spPr>
        <p:txBody>
          <a:bodyPr>
            <a:normAutofit fontScale="92500" lnSpcReduction="10000"/>
          </a:bodyPr>
          <a:lstStyle/>
          <a:p>
            <a:pPr>
              <a:buNone/>
            </a:pPr>
            <a:r>
              <a:rPr lang="mr-IN" dirty="0" smtClean="0"/>
              <a:t>सुक्ष्म आणि अतिसुक्ष्म एकात्मिक सर्किटचा </a:t>
            </a:r>
            <a:r>
              <a:rPr lang="en-US" dirty="0" smtClean="0"/>
              <a:t> (LSI-Large   Scale Integration </a:t>
            </a:r>
            <a:r>
              <a:rPr lang="mr-IN" dirty="0" smtClean="0"/>
              <a:t>आणि </a:t>
            </a:r>
            <a:r>
              <a:rPr lang="en-US" dirty="0" smtClean="0"/>
              <a:t>VLSI-Very Large Scale Integration) </a:t>
            </a:r>
            <a:r>
              <a:rPr lang="mr-IN" dirty="0" smtClean="0"/>
              <a:t>वापर ४ थ्या  पिढीच्या संगणकात केल्या गेला.</a:t>
            </a:r>
            <a:r>
              <a:rPr lang="en-US" dirty="0" smtClean="0"/>
              <a:t> </a:t>
            </a:r>
            <a:r>
              <a:rPr lang="mr-IN" dirty="0" smtClean="0"/>
              <a:t> हजारो लॅाजिक गेट्स एका चीप वर उपलब्ध आहेत. वेग (१०० मिलियन सूचना प्रत्येक सेकंदाला), संग्रहण क्षमता ( </a:t>
            </a:r>
            <a:r>
              <a:rPr lang="en-US" dirty="0" smtClean="0"/>
              <a:t>Memory Capacity:  </a:t>
            </a:r>
            <a:r>
              <a:rPr lang="mr-IN" dirty="0" smtClean="0"/>
              <a:t>५,१२,००० ते </a:t>
            </a:r>
            <a:r>
              <a:rPr lang="en-US" dirty="0" smtClean="0"/>
              <a:t>  </a:t>
            </a:r>
            <a:r>
              <a:rPr lang="mr-IN" dirty="0" smtClean="0"/>
              <a:t>३२ </a:t>
            </a:r>
            <a:r>
              <a:rPr lang="en-US" dirty="0" smtClean="0"/>
              <a:t> Million </a:t>
            </a:r>
            <a:r>
              <a:rPr lang="mr-IN" dirty="0" smtClean="0"/>
              <a:t>कॅरेक्टर्स), आकार यात पूर्वीच्या पिढीतील संगणकाशी तुलना केली तर, या क्षेत्रात खूपच क्रांती झाली. ह्या  पिढीचे संगणक १९८० सालच्या सुमारास अस्तित्वात आले. गरजेप्रमाणे हव्या तितक्या मेमरी चा आकार , संग्रह क्षमता , संगणकाशी माहितीची इनपुट / आउट पुट करणारी सोबतची इतर उपकरणे, आवश्यकता     आणि उपयुक्ततेनुसार खरेदी करण्याची ग्राहकाला मिळालेली संधी आणि बाजारात वेगवेगळ्या कंपन्यांच्या संगणकात आलेले मानकीकरण हि या पिढीचे वैशिष्ट्ये आहेत. </a:t>
            </a:r>
            <a:endParaRPr lang="en-US" dirty="0" smtClean="0"/>
          </a:p>
          <a:p>
            <a:pPr>
              <a:buNone/>
            </a:pPr>
            <a:endParaRPr lang="en-US" dirty="0"/>
          </a:p>
        </p:txBody>
      </p:sp>
      <p:sp>
        <p:nvSpPr>
          <p:cNvPr id="3" name="Title 2"/>
          <p:cNvSpPr>
            <a:spLocks noGrp="1"/>
          </p:cNvSpPr>
          <p:nvPr>
            <p:ph type="title"/>
          </p:nvPr>
        </p:nvSpPr>
        <p:spPr>
          <a:xfrm>
            <a:off x="457200" y="274638"/>
            <a:ext cx="8229600" cy="487362"/>
          </a:xfrm>
        </p:spPr>
        <p:txBody>
          <a:bodyPr>
            <a:normAutofit/>
          </a:bodyPr>
          <a:lstStyle/>
          <a:p>
            <a:r>
              <a:rPr lang="mr-IN" sz="2400" dirty="0" smtClean="0">
                <a:solidFill>
                  <a:srgbClr val="FF0000"/>
                </a:solidFill>
              </a:rPr>
              <a:t>४) चौथी पिढी : ( १९८०  च्या पुढे)</a:t>
            </a:r>
            <a:r>
              <a:rPr lang="en-US" sz="2400" dirty="0" smtClean="0">
                <a:solidFill>
                  <a:srgbClr val="FF0000"/>
                </a:solidFill>
              </a:rPr>
              <a:t> (Microprocessors)</a:t>
            </a:r>
            <a:r>
              <a:rPr lang="mr-IN" sz="2400" dirty="0" smtClean="0">
                <a:solidFill>
                  <a:srgbClr val="FF0000"/>
                </a:solidFill>
              </a:rPr>
              <a:t> </a:t>
            </a:r>
            <a:endParaRPr lang="en-US" sz="2400" dirty="0">
              <a:solidFill>
                <a:srgbClr val="FF000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52400"/>
            <a:ext cx="8229600" cy="6477000"/>
          </a:xfrm>
        </p:spPr>
        <p:txBody>
          <a:bodyPr/>
          <a:lstStyle/>
          <a:p>
            <a:pPr>
              <a:buNone/>
            </a:pPr>
            <a:r>
              <a:rPr lang="mr-IN" dirty="0" smtClean="0"/>
              <a:t>या पिढीच्या संगणकाची उत्तम उदाहरणे म्हणजे, आज घरोघरी उपलब्ध असणारे टेबलावर, स्टॅंडवर मावणारे लघुसंगनक (</a:t>
            </a:r>
            <a:r>
              <a:rPr lang="en-US" dirty="0" smtClean="0"/>
              <a:t>Microcomputers) </a:t>
            </a:r>
            <a:r>
              <a:rPr lang="mr-IN" dirty="0" smtClean="0"/>
              <a:t>होत. यांच्या मानकीक  रणामुळे </a:t>
            </a:r>
            <a:r>
              <a:rPr lang="en-US" dirty="0" smtClean="0"/>
              <a:t>(Standardization)</a:t>
            </a:r>
            <a:r>
              <a:rPr lang="mr-IN" dirty="0" smtClean="0"/>
              <a:t> आणि सहज उपलब्धते मुळे,  विशिष्ट कामासाठी लागणाऱ्या विविध आज्ञावलीहि  उपलब्ध आहेत. ग्राहकाने किमत मोजून केलेल्या खरेदीचा वापर करणे सहज शक्य आहे.</a:t>
            </a:r>
          </a:p>
          <a:p>
            <a:pPr>
              <a:buNone/>
            </a:pPr>
            <a:r>
              <a:rPr lang="mr-IN" dirty="0" smtClean="0"/>
              <a:t>सुक्ष्म आणि अतिसुक्ष्म एकात्मिक सर्किटचा वापर हे ४ थ्या पिढीचे वैशिठ्य आहे. गेल्या दहा वर्षात मांडीवर ठेवून </a:t>
            </a:r>
            <a:r>
              <a:rPr lang="en-US" dirty="0" smtClean="0"/>
              <a:t>(Lop top) </a:t>
            </a:r>
            <a:r>
              <a:rPr lang="mr-IN" dirty="0" smtClean="0"/>
              <a:t> किंवा हातात धरून </a:t>
            </a:r>
            <a:r>
              <a:rPr lang="en-US" dirty="0" smtClean="0"/>
              <a:t>(Palmtop)</a:t>
            </a:r>
            <a:r>
              <a:rPr lang="mr-IN" dirty="0" smtClean="0"/>
              <a:t> काम करता येतील इतके लहान, बॅगेतून नेण्याच्या आकाराचे पूर्वी पेक्षा जास्त क्षमता, वेग असलेले संगणक अस्तित्वात आले आहेत, येत आहेत.  </a:t>
            </a:r>
            <a:r>
              <a:rPr lang="en-US" dirty="0" smtClean="0"/>
              <a:t> </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762000"/>
            <a:ext cx="8610600" cy="5638800"/>
          </a:xfrm>
        </p:spPr>
        <p:txBody>
          <a:bodyPr/>
          <a:lstStyle/>
          <a:p>
            <a:pPr>
              <a:buNone/>
            </a:pPr>
            <a:r>
              <a:rPr lang="mr-IN" dirty="0" smtClean="0"/>
              <a:t>संगणकाची पाचवी पिढी अद्याप अस्तित्वात यायची आहे, या पिढीत कृत्रिम बुद्धिमत्ता (आर्टिफिशियल इंटेलिजन्स), मानवाप्रमाणे आकलन क्षमता असलेले संगणक मिळतील अशी कल्पना केली आहे. </a:t>
            </a:r>
          </a:p>
          <a:p>
            <a:pPr>
              <a:buNone/>
            </a:pPr>
            <a:r>
              <a:rPr lang="mr-IN" dirty="0" smtClean="0"/>
              <a:t>    हे संगणक मानवी भाषा बोलू लागतील. आवाज ओळखू शकतील अशी भाकिते केली गेली आहेत. या दिशेने संशोधन चालू आहे. </a:t>
            </a:r>
            <a:r>
              <a:rPr lang="mr-IN" smtClean="0"/>
              <a:t>त्यामुळे संगणकाची पाचवी पिढी लवकरच अस्तित्वात येईल असे म्हणता येईल. </a:t>
            </a:r>
            <a:endParaRPr lang="en-US" dirty="0"/>
          </a:p>
        </p:txBody>
      </p:sp>
      <p:sp>
        <p:nvSpPr>
          <p:cNvPr id="3" name="Title 2"/>
          <p:cNvSpPr>
            <a:spLocks noGrp="1"/>
          </p:cNvSpPr>
          <p:nvPr>
            <p:ph type="title"/>
          </p:nvPr>
        </p:nvSpPr>
        <p:spPr>
          <a:xfrm>
            <a:off x="457200" y="274638"/>
            <a:ext cx="8229600" cy="563562"/>
          </a:xfrm>
        </p:spPr>
        <p:txBody>
          <a:bodyPr>
            <a:normAutofit/>
          </a:bodyPr>
          <a:lstStyle/>
          <a:p>
            <a:r>
              <a:rPr lang="mr-IN" sz="2000" dirty="0" smtClean="0">
                <a:solidFill>
                  <a:srgbClr val="FF0000"/>
                </a:solidFill>
              </a:rPr>
              <a:t>५) पाचवी पिढी :-       </a:t>
            </a:r>
            <a:r>
              <a:rPr lang="en-US" sz="2000" dirty="0" smtClean="0">
                <a:solidFill>
                  <a:srgbClr val="FF0000"/>
                </a:solidFill>
              </a:rPr>
              <a:t>(Artificial Intelligence)</a:t>
            </a:r>
            <a:endParaRPr lang="en-US" sz="2000" dirty="0">
              <a:solidFill>
                <a:srgbClr val="FF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762000"/>
            <a:ext cx="8534400" cy="5638800"/>
          </a:xfrm>
        </p:spPr>
        <p:txBody>
          <a:bodyPr/>
          <a:lstStyle/>
          <a:p>
            <a:pPr>
              <a:buNone/>
            </a:pPr>
            <a:r>
              <a:rPr lang="mr-IN" dirty="0" smtClean="0"/>
              <a:t>चिनी संस्कृतीतील समाज ५०० वर्षापूर्वी </a:t>
            </a:r>
            <a:r>
              <a:rPr lang="mr-IN" dirty="0" smtClean="0">
                <a:solidFill>
                  <a:srgbClr val="FF0000"/>
                </a:solidFill>
              </a:rPr>
              <a:t>“अँबॅकस”</a:t>
            </a:r>
            <a:r>
              <a:rPr lang="mr-IN" dirty="0" smtClean="0"/>
              <a:t> नावाच्या उपकरणाचा गणनासाठी वापर करीत असे.त्यानंतर अनेक वर्षे नोंद घेण्यासारखे कुठलेही उपकरण अस्तित्वात आले नाही. </a:t>
            </a:r>
          </a:p>
          <a:p>
            <a:pPr>
              <a:buNone/>
            </a:pPr>
            <a:r>
              <a:rPr lang="mr-IN" dirty="0" smtClean="0"/>
              <a:t>   ज्या आराखड्यावर आजचे संगणक उपलब्ध आहेत तो आराखडा इंग्लिश गणिती </a:t>
            </a:r>
            <a:r>
              <a:rPr lang="mr-IN" dirty="0" smtClean="0">
                <a:solidFill>
                  <a:srgbClr val="FF0000"/>
                </a:solidFill>
              </a:rPr>
              <a:t>चार्ल्स बॅबेज </a:t>
            </a:r>
            <a:r>
              <a:rPr lang="mr-IN" dirty="0" smtClean="0"/>
              <a:t>(</a:t>
            </a:r>
            <a:r>
              <a:rPr lang="en-US" dirty="0" smtClean="0"/>
              <a:t>Charles Babbage) </a:t>
            </a:r>
            <a:r>
              <a:rPr lang="mr-IN" dirty="0" smtClean="0"/>
              <a:t>याने इसवी सन १८३३ सादर केला. त्याला त्याने </a:t>
            </a:r>
            <a:r>
              <a:rPr lang="mr-IN" dirty="0" smtClean="0">
                <a:solidFill>
                  <a:srgbClr val="FF0000"/>
                </a:solidFill>
              </a:rPr>
              <a:t>‘अॅनालीटीकल इंजिन’ </a:t>
            </a:r>
            <a:r>
              <a:rPr lang="mr-IN" dirty="0" smtClean="0"/>
              <a:t>असे नाव दिले. परंतु हे यांत्रिकी उपकरण इतके अवाढव्य आणि क्लिष्ट होते की, त्या काळी ते तयार करणे अशक्य होते. परंतु त्याच्या आराखड्यावरून आजचे संगणक तयार झाले त्यामुळेच चार्ल्स बॅबेज ला </a:t>
            </a:r>
            <a:r>
              <a:rPr lang="mr-IN" dirty="0" smtClean="0">
                <a:solidFill>
                  <a:srgbClr val="FF0000"/>
                </a:solidFill>
              </a:rPr>
              <a:t>संगणकाचे जनक </a:t>
            </a:r>
            <a:r>
              <a:rPr lang="mr-IN" dirty="0" smtClean="0"/>
              <a:t>असे म्हणतात. </a:t>
            </a:r>
            <a:r>
              <a:rPr lang="en-US" dirty="0" smtClean="0"/>
              <a:t> </a:t>
            </a:r>
            <a:r>
              <a:rPr lang="mr-IN" dirty="0" smtClean="0"/>
              <a:t>  </a:t>
            </a:r>
            <a:endParaRPr lang="en-US" dirty="0"/>
          </a:p>
        </p:txBody>
      </p:sp>
      <p:sp>
        <p:nvSpPr>
          <p:cNvPr id="3" name="Title 2"/>
          <p:cNvSpPr>
            <a:spLocks noGrp="1"/>
          </p:cNvSpPr>
          <p:nvPr>
            <p:ph type="title"/>
          </p:nvPr>
        </p:nvSpPr>
        <p:spPr>
          <a:xfrm>
            <a:off x="457200" y="274638"/>
            <a:ext cx="8229600" cy="487362"/>
          </a:xfrm>
        </p:spPr>
        <p:txBody>
          <a:bodyPr>
            <a:normAutofit/>
          </a:bodyPr>
          <a:lstStyle/>
          <a:p>
            <a:r>
              <a:rPr lang="mr-IN" sz="2000" dirty="0" smtClean="0"/>
              <a:t>संगणकाचा इतिहास आणि विकास: </a:t>
            </a:r>
            <a:endParaRPr lang="en-US"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52400"/>
            <a:ext cx="8534400" cy="6400800"/>
          </a:xfrm>
        </p:spPr>
        <p:txBody>
          <a:bodyPr>
            <a:normAutofit fontScale="85000" lnSpcReduction="10000"/>
          </a:bodyPr>
          <a:lstStyle/>
          <a:p>
            <a:pPr>
              <a:buNone/>
            </a:pPr>
            <a:r>
              <a:rPr lang="mr-IN" dirty="0" smtClean="0"/>
              <a:t>१८८० साली हर्मन हॅालरीथने  (</a:t>
            </a:r>
            <a:r>
              <a:rPr lang="en-US" dirty="0" smtClean="0"/>
              <a:t>HERMAN Hollerith)</a:t>
            </a:r>
            <a:r>
              <a:rPr lang="mr-IN" dirty="0" smtClean="0"/>
              <a:t> विद्युतयांत्रिकी  संगणक तयार केले. बेरजा- वजाबाक्या </a:t>
            </a:r>
          </a:p>
          <a:p>
            <a:pPr>
              <a:buNone/>
            </a:pPr>
            <a:endParaRPr lang="mr-IN" dirty="0" smtClean="0"/>
          </a:p>
          <a:p>
            <a:pPr>
              <a:buNone/>
            </a:pPr>
            <a:r>
              <a:rPr lang="mr-IN" dirty="0" smtClean="0"/>
              <a:t>करण्याची त्याची क्षमता होती.</a:t>
            </a:r>
          </a:p>
          <a:p>
            <a:pPr>
              <a:buNone/>
            </a:pPr>
            <a:r>
              <a:rPr lang="mr-IN" dirty="0" smtClean="0"/>
              <a:t>१९४२ साली </a:t>
            </a:r>
            <a:r>
              <a:rPr lang="mr-IN" dirty="0" smtClean="0">
                <a:solidFill>
                  <a:srgbClr val="FF0000"/>
                </a:solidFill>
              </a:rPr>
              <a:t>व्हॅक्युम ट्यूब </a:t>
            </a:r>
            <a:r>
              <a:rPr lang="mr-IN" dirty="0" smtClean="0"/>
              <a:t>चा वापर करून अॅटन सॅाफ  </a:t>
            </a:r>
            <a:r>
              <a:rPr lang="en-US" dirty="0" smtClean="0"/>
              <a:t>(</a:t>
            </a:r>
            <a:r>
              <a:rPr lang="en-US" dirty="0" err="1" smtClean="0"/>
              <a:t>Atanasoff</a:t>
            </a:r>
            <a:r>
              <a:rPr lang="en-US" dirty="0" smtClean="0"/>
              <a:t>)</a:t>
            </a:r>
            <a:r>
              <a:rPr lang="mr-IN" dirty="0" smtClean="0"/>
              <a:t> आणि त्याचा विद्यार्थी क्लिफोर्ड बेरी</a:t>
            </a:r>
            <a:r>
              <a:rPr lang="en-US" dirty="0" smtClean="0"/>
              <a:t>( Clifford Berry)</a:t>
            </a:r>
            <a:r>
              <a:rPr lang="mr-IN" dirty="0" smtClean="0"/>
              <a:t> यांनी पहिला इलेक्ट्रानिक डिजिटल कॅाम्प्युटर बनविला. त्या मशीनला</a:t>
            </a:r>
            <a:r>
              <a:rPr lang="en-US" dirty="0" smtClean="0"/>
              <a:t> ABC</a:t>
            </a:r>
            <a:r>
              <a:rPr lang="mr-IN" dirty="0" smtClean="0"/>
              <a:t>       </a:t>
            </a:r>
            <a:r>
              <a:rPr lang="en-US" dirty="0" smtClean="0"/>
              <a:t>( </a:t>
            </a:r>
            <a:r>
              <a:rPr lang="en-US" dirty="0" err="1" smtClean="0"/>
              <a:t>Atanasoff</a:t>
            </a:r>
            <a:r>
              <a:rPr lang="en-US" dirty="0" smtClean="0"/>
              <a:t>- Berry Computer)</a:t>
            </a:r>
            <a:r>
              <a:rPr lang="mr-IN" dirty="0" smtClean="0"/>
              <a:t> असे म्हणत.त्याची काही विशिष्ट इक्वेशन सोडविण्याची क्षमता होती.</a:t>
            </a:r>
          </a:p>
          <a:p>
            <a:pPr>
              <a:buNone/>
            </a:pPr>
            <a:r>
              <a:rPr lang="mr-IN" dirty="0" smtClean="0"/>
              <a:t>१९४४ साली हावर्ड अकेन </a:t>
            </a:r>
            <a:r>
              <a:rPr lang="en-US" dirty="0" smtClean="0"/>
              <a:t> (</a:t>
            </a:r>
            <a:r>
              <a:rPr lang="en-US" dirty="0" err="1" smtClean="0"/>
              <a:t>Howord</a:t>
            </a:r>
            <a:r>
              <a:rPr lang="en-US" dirty="0" smtClean="0"/>
              <a:t> H. Aiken) </a:t>
            </a:r>
            <a:r>
              <a:rPr lang="mr-IN" dirty="0" smtClean="0"/>
              <a:t> आणि त्याचा विद्यार्थी यांनी मार्क-१ या डिजिटल कॅाम्प्युटरची निर्मिती केली. हि इलेक्ट्रानिक उपकरणे सुरवातीचे संगणक म्हणून इतिहासाच्या दृष्टीने नमूद करता येतील. </a:t>
            </a:r>
          </a:p>
          <a:p>
            <a:pPr>
              <a:buNone/>
            </a:pPr>
            <a:r>
              <a:rPr lang="mr-IN" dirty="0" smtClean="0"/>
              <a:t>१९४६ साली एकर्ट </a:t>
            </a:r>
            <a:r>
              <a:rPr lang="en-US" dirty="0" smtClean="0"/>
              <a:t>( Eckert)</a:t>
            </a:r>
            <a:r>
              <a:rPr lang="mr-IN" dirty="0" smtClean="0"/>
              <a:t> आणि मॅाकले </a:t>
            </a:r>
            <a:r>
              <a:rPr lang="en-US" dirty="0" smtClean="0"/>
              <a:t>(</a:t>
            </a:r>
            <a:r>
              <a:rPr lang="en-US" dirty="0" err="1" smtClean="0"/>
              <a:t>Mauchly</a:t>
            </a:r>
            <a:r>
              <a:rPr lang="en-US" dirty="0" smtClean="0"/>
              <a:t>)</a:t>
            </a:r>
            <a:r>
              <a:rPr lang="mr-IN" dirty="0" smtClean="0"/>
              <a:t> या पेनसिल्वानिया </a:t>
            </a:r>
            <a:r>
              <a:rPr lang="en-US" dirty="0" smtClean="0"/>
              <a:t>( Pennsylvania) </a:t>
            </a:r>
            <a:r>
              <a:rPr lang="mr-IN" dirty="0" smtClean="0"/>
              <a:t>विद्यापीठाच्या शास्त्रज्ञांनी १८००० </a:t>
            </a:r>
            <a:r>
              <a:rPr lang="mr-IN" dirty="0" smtClean="0">
                <a:solidFill>
                  <a:srgbClr val="FF0000"/>
                </a:solidFill>
              </a:rPr>
              <a:t>व्हॅक्युम ट्यूब</a:t>
            </a:r>
            <a:r>
              <a:rPr lang="en-US" dirty="0" smtClean="0">
                <a:solidFill>
                  <a:srgbClr val="FF0000"/>
                </a:solidFill>
              </a:rPr>
              <a:t> </a:t>
            </a:r>
            <a:r>
              <a:rPr lang="mr-IN" dirty="0" smtClean="0"/>
              <a:t>चा</a:t>
            </a:r>
            <a:r>
              <a:rPr lang="mr-IN" dirty="0" smtClean="0">
                <a:solidFill>
                  <a:srgbClr val="FF0000"/>
                </a:solidFill>
              </a:rPr>
              <a:t> </a:t>
            </a:r>
            <a:r>
              <a:rPr lang="mr-IN" dirty="0" smtClean="0"/>
              <a:t>वापर करून, ३० टन वजनाचा बनवलेला संगणक गुनाकारही करू शकला. तसेच काही मिलीसेकंदात (१/१०००) या संगानाकाव्दारे गणन करणे शक्य झाले.</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228600"/>
            <a:ext cx="8458200" cy="6248400"/>
          </a:xfrm>
        </p:spPr>
        <p:txBody>
          <a:bodyPr>
            <a:normAutofit lnSpcReduction="10000"/>
          </a:bodyPr>
          <a:lstStyle/>
          <a:p>
            <a:pPr>
              <a:buNone/>
            </a:pPr>
            <a:r>
              <a:rPr lang="mr-IN" sz="2400" dirty="0" smtClean="0"/>
              <a:t>याचे नाव </a:t>
            </a:r>
            <a:r>
              <a:rPr lang="en-US" sz="2400" dirty="0" smtClean="0"/>
              <a:t>ENIAC</a:t>
            </a:r>
            <a:r>
              <a:rPr lang="mr-IN" sz="2400" dirty="0" smtClean="0"/>
              <a:t> ( इलेक्ट्रानिक न्युमरिकल इंटीग्रेटर अँड कॅाम्प्युटर) असे ठेवले गेले. </a:t>
            </a:r>
          </a:p>
          <a:p>
            <a:pPr>
              <a:buNone/>
            </a:pPr>
            <a:r>
              <a:rPr lang="mr-IN" sz="2400" dirty="0" smtClean="0"/>
              <a:t>१९५० साली केंब्रीज विश्वविद्यालयातील शास्त्रज्ञांनी तयार केलेला संगणक तार्किक संकल्पनांचा (लॅाजिक) वापर करू शकला. त्याला </a:t>
            </a:r>
            <a:r>
              <a:rPr lang="en-US" sz="2400" dirty="0" smtClean="0"/>
              <a:t>EDSAC</a:t>
            </a:r>
            <a:r>
              <a:rPr lang="mr-IN" sz="2400" dirty="0" smtClean="0"/>
              <a:t> (इलेक्ट्रानिक डीले स्टोरेज अॅटोमॅ टीक कॅाम्प्युटर)</a:t>
            </a:r>
            <a:r>
              <a:rPr lang="en-US" sz="2400" dirty="0" smtClean="0"/>
              <a:t> </a:t>
            </a:r>
            <a:r>
              <a:rPr lang="mr-IN" sz="2400" dirty="0" smtClean="0"/>
              <a:t>असे नाव दिले. </a:t>
            </a:r>
          </a:p>
          <a:p>
            <a:pPr>
              <a:buNone/>
            </a:pPr>
            <a:r>
              <a:rPr lang="mr-IN" sz="2400" dirty="0" smtClean="0"/>
              <a:t>१९५१ साली </a:t>
            </a:r>
            <a:r>
              <a:rPr lang="mr-IN" sz="2400" dirty="0" smtClean="0">
                <a:solidFill>
                  <a:srgbClr val="FF0000"/>
                </a:solidFill>
              </a:rPr>
              <a:t>मॅाकले आणि एकर्ट </a:t>
            </a:r>
            <a:r>
              <a:rPr lang="en-US" sz="2400" dirty="0" smtClean="0"/>
              <a:t>( Eckert)</a:t>
            </a:r>
            <a:r>
              <a:rPr lang="mr-IN" sz="2400" dirty="0" smtClean="0"/>
              <a:t> यांनी आणखी एक नवा सुधारित संगणक बनविला, त्याचे नांव   </a:t>
            </a:r>
            <a:r>
              <a:rPr lang="en-US" sz="2400" dirty="0" smtClean="0">
                <a:solidFill>
                  <a:srgbClr val="FF0000"/>
                </a:solidFill>
              </a:rPr>
              <a:t>UNIVAC-I</a:t>
            </a:r>
            <a:r>
              <a:rPr lang="mr-IN" sz="2400" dirty="0" smtClean="0">
                <a:solidFill>
                  <a:srgbClr val="FF0000"/>
                </a:solidFill>
              </a:rPr>
              <a:t> </a:t>
            </a:r>
            <a:r>
              <a:rPr lang="mr-IN" sz="2400" dirty="0" smtClean="0"/>
              <a:t>(युनिव्हर्सल अॅटोमॅटीक कॅाम्प्युटर) असे ठेवले गेले. या संगणकात छोटीशी स्मृती </a:t>
            </a:r>
            <a:r>
              <a:rPr lang="en-US" sz="2400" dirty="0" smtClean="0"/>
              <a:t>(Memory)</a:t>
            </a:r>
            <a:r>
              <a:rPr lang="mr-IN" sz="2400" dirty="0" smtClean="0"/>
              <a:t> होती. यापूर्वीच्या संगणकाचे सगळे  आराखडे, नमुने प्रायोगिक होते परंतु </a:t>
            </a:r>
            <a:r>
              <a:rPr lang="en-US" sz="2400" dirty="0" smtClean="0"/>
              <a:t>UNIVAC-I</a:t>
            </a:r>
            <a:r>
              <a:rPr lang="mr-IN" sz="2400" dirty="0" smtClean="0"/>
              <a:t> चे मॅाडेल मात्र व्यापारी तत्वावर उत्पादन करून विकल्या गेले.</a:t>
            </a:r>
          </a:p>
          <a:p>
            <a:pPr>
              <a:buNone/>
            </a:pPr>
            <a:r>
              <a:rPr lang="mr-IN" sz="2400" dirty="0" smtClean="0"/>
              <a:t> </a:t>
            </a:r>
            <a:r>
              <a:rPr lang="mr-IN" sz="2400" dirty="0" smtClean="0">
                <a:solidFill>
                  <a:srgbClr val="FF0000"/>
                </a:solidFill>
              </a:rPr>
              <a:t>१९४८</a:t>
            </a:r>
            <a:r>
              <a:rPr lang="mr-IN" sz="2400" dirty="0" smtClean="0"/>
              <a:t> साली न्यूमन </a:t>
            </a:r>
            <a:r>
              <a:rPr lang="en-US" sz="2400" dirty="0" smtClean="0"/>
              <a:t> (</a:t>
            </a:r>
            <a:r>
              <a:rPr lang="en-US" sz="2400" dirty="0" err="1" smtClean="0"/>
              <a:t>Neuman</a:t>
            </a:r>
            <a:r>
              <a:rPr lang="en-US" sz="2400" dirty="0" smtClean="0"/>
              <a:t>)</a:t>
            </a:r>
            <a:r>
              <a:rPr lang="mr-IN" sz="2400" dirty="0" smtClean="0"/>
              <a:t> या शास्त्रज्ञाने संगणकास समजेल अश्या बायनरी नंबर सिस्टम या सांकेतिक भाषेचा आणि कॅाम्प्युटर</a:t>
            </a:r>
            <a:r>
              <a:rPr lang="en-US" sz="2400" dirty="0" smtClean="0"/>
              <a:t> </a:t>
            </a:r>
            <a:r>
              <a:rPr lang="mr-IN" sz="2400" dirty="0" smtClean="0"/>
              <a:t> मध्ये डाटा साठविण्याच्या आणि संगणक आज्ञावली </a:t>
            </a:r>
            <a:r>
              <a:rPr lang="en-US" sz="2400" dirty="0" smtClean="0"/>
              <a:t>(Program)</a:t>
            </a:r>
            <a:r>
              <a:rPr lang="mr-IN" sz="2400" dirty="0" smtClean="0"/>
              <a:t> साठविण्याच्या कल्पनेचा शोध लावला.</a:t>
            </a:r>
            <a:endParaRPr lang="en-US"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762000"/>
            <a:ext cx="8229600" cy="5791200"/>
          </a:xfrm>
        </p:spPr>
        <p:txBody>
          <a:bodyPr>
            <a:normAutofit lnSpcReduction="10000"/>
          </a:bodyPr>
          <a:lstStyle/>
          <a:p>
            <a:pPr>
              <a:buNone/>
            </a:pPr>
            <a:r>
              <a:rPr lang="mr-IN" dirty="0" smtClean="0"/>
              <a:t>व्यापारी तत्वावर संगणक बनवायला त्याच्या पहिल्या कल्पनेपासून सुमारे ५०० वर्षे लागली. पान त्यानंतर बनवलेल्या पहिल्या संगनकानंतर या ५० वर्षात त्याच्यात लक्षनिय बदल होत गेले. त्यामुळे प्रत्येक बदलास एक पिढी किंवा जनरेशन असे साम्बिधले जाऊ लागले. आतापर्यंत  ४ पिढ्या झाल्या आणि ५ व्या पिढीच्या उंबरठ्यावर आहोत. प्रत्येक पिढीचा कालावधी साधारण १० वर्षाचा आहे.  </a:t>
            </a:r>
            <a:endParaRPr lang="en-US" dirty="0" smtClean="0"/>
          </a:p>
          <a:p>
            <a:pPr marL="624078" indent="-514350">
              <a:buNone/>
            </a:pPr>
            <a:r>
              <a:rPr lang="mr-IN" dirty="0" smtClean="0"/>
              <a:t>१) पहिली पिढी : ( १९५० ते १९६०) </a:t>
            </a:r>
            <a:r>
              <a:rPr lang="en-US" dirty="0" smtClean="0">
                <a:solidFill>
                  <a:srgbClr val="FF0000"/>
                </a:solidFill>
              </a:rPr>
              <a:t>(Vacuum Tubes)</a:t>
            </a:r>
            <a:endParaRPr lang="mr-IN" dirty="0" smtClean="0">
              <a:solidFill>
                <a:srgbClr val="FF0000"/>
              </a:solidFill>
            </a:endParaRPr>
          </a:p>
          <a:p>
            <a:pPr marL="624078" indent="-514350">
              <a:buNone/>
            </a:pPr>
            <a:r>
              <a:rPr lang="mr-IN" dirty="0" smtClean="0">
                <a:solidFill>
                  <a:srgbClr val="FF0000"/>
                </a:solidFill>
              </a:rPr>
              <a:t> </a:t>
            </a:r>
            <a:r>
              <a:rPr lang="mr-IN" dirty="0" smtClean="0"/>
              <a:t>या पिढीचे संगणक १९५० ते १९६० सालच्या दरम्यान बाजारात आले.  या संगणकात </a:t>
            </a:r>
            <a:r>
              <a:rPr lang="en-US" dirty="0" smtClean="0"/>
              <a:t>(UNIVAC – I)</a:t>
            </a:r>
            <a:r>
              <a:rPr lang="mr-IN" dirty="0" smtClean="0"/>
              <a:t> इलेक्ट्रानिक सर्किट करिता </a:t>
            </a:r>
            <a:r>
              <a:rPr lang="mr-IN" dirty="0" smtClean="0">
                <a:solidFill>
                  <a:srgbClr val="FF0000"/>
                </a:solidFill>
              </a:rPr>
              <a:t>व्हॅक्युम ट्यूब </a:t>
            </a:r>
            <a:r>
              <a:rPr lang="mr-IN" dirty="0" smtClean="0"/>
              <a:t>चा</a:t>
            </a:r>
            <a:r>
              <a:rPr lang="mr-IN" dirty="0" smtClean="0">
                <a:solidFill>
                  <a:srgbClr val="FF0000"/>
                </a:solidFill>
              </a:rPr>
              <a:t> </a:t>
            </a:r>
            <a:r>
              <a:rPr lang="mr-IN" dirty="0" smtClean="0"/>
              <a:t>वापर केल्या गेला. या व्हॅक्युम ट्यूब मुळे उष्णता खूप वाढत असे. त्या मुळे वातानुकुलनाची</a:t>
            </a:r>
            <a:endParaRPr lang="en-US" dirty="0" smtClean="0"/>
          </a:p>
          <a:p>
            <a:pPr>
              <a:buNone/>
            </a:pPr>
            <a:endParaRPr lang="en-US" dirty="0"/>
          </a:p>
        </p:txBody>
      </p:sp>
      <p:sp>
        <p:nvSpPr>
          <p:cNvPr id="3" name="Title 2"/>
          <p:cNvSpPr>
            <a:spLocks noGrp="1"/>
          </p:cNvSpPr>
          <p:nvPr>
            <p:ph type="title"/>
          </p:nvPr>
        </p:nvSpPr>
        <p:spPr>
          <a:xfrm>
            <a:off x="457200" y="274638"/>
            <a:ext cx="8229600" cy="487362"/>
          </a:xfrm>
        </p:spPr>
        <p:txBody>
          <a:bodyPr>
            <a:normAutofit/>
          </a:bodyPr>
          <a:lstStyle/>
          <a:p>
            <a:r>
              <a:rPr lang="mr-IN" sz="2400" dirty="0" smtClean="0"/>
              <a:t>संगणकाच्या पाच पिढया ( </a:t>
            </a:r>
            <a:r>
              <a:rPr lang="en-US" sz="2400" dirty="0" smtClean="0"/>
              <a:t>Computer Generation): </a:t>
            </a:r>
            <a:r>
              <a:rPr lang="mr-IN" sz="2400" dirty="0" smtClean="0"/>
              <a:t> </a:t>
            </a:r>
            <a:endParaRPr lang="en-US"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52400"/>
            <a:ext cx="8229600" cy="6324600"/>
          </a:xfrm>
        </p:spPr>
        <p:txBody>
          <a:bodyPr>
            <a:normAutofit fontScale="92500" lnSpcReduction="20000"/>
          </a:bodyPr>
          <a:lstStyle/>
          <a:p>
            <a:pPr>
              <a:buNone/>
            </a:pPr>
            <a:r>
              <a:rPr lang="mr-IN" dirty="0" smtClean="0"/>
              <a:t>आवश्यकता होती. तसेच उष्णते मुळे आणि यंत्राच्या अपरिपक्वतेमुळे ती यंत्रे बंद पडत होती. म्हणून देखभालीवरहीमोठा खर्च होई. या पिढीच्या संगणकांना अतिशय लहान मेमरी होती. (मेमरी क्षमता : १५,००० </a:t>
            </a:r>
            <a:r>
              <a:rPr lang="en-US" dirty="0" smtClean="0"/>
              <a:t>Characters</a:t>
            </a:r>
            <a:r>
              <a:rPr lang="mr-IN" dirty="0" smtClean="0"/>
              <a:t>). या संगणकाचे आकारमान अतिशय मोठे होते. कच्ची माहिती आणि आदेश, लो लेव्हल सांकेतिक भाषेतून छिद्रित पत्रांचा </a:t>
            </a:r>
            <a:r>
              <a:rPr lang="en-US" dirty="0" smtClean="0"/>
              <a:t>(Punch Cards)</a:t>
            </a:r>
            <a:r>
              <a:rPr lang="mr-IN" dirty="0" smtClean="0"/>
              <a:t> वापर करून द्यावे लागत. मालिकेतील एका आदेशाचे पालन करण्यास त्यास काही मिलीसेकंद लागत. या यंत्राव्दारे त्या काळी पगार पत्रक बनविणे , विविध नोंदी ठेवणे शक्य झाले. </a:t>
            </a:r>
          </a:p>
          <a:p>
            <a:pPr>
              <a:buNone/>
            </a:pPr>
            <a:r>
              <a:rPr lang="mr-IN" dirty="0" smtClean="0"/>
              <a:t>   युनिव्हॅक – १ , आय. बी. एम. – ६५० हि संगणक यंत्रे या पहिल्या पिढीची उदाहरणे आहेत. </a:t>
            </a:r>
          </a:p>
          <a:p>
            <a:pPr>
              <a:buNone/>
            </a:pPr>
            <a:r>
              <a:rPr lang="mr-IN" dirty="0" smtClean="0"/>
              <a:t>२) </a:t>
            </a:r>
            <a:r>
              <a:rPr lang="mr-IN" dirty="0" smtClean="0">
                <a:solidFill>
                  <a:srgbClr val="FF0000"/>
                </a:solidFill>
              </a:rPr>
              <a:t>दुसरी पिढी </a:t>
            </a:r>
            <a:r>
              <a:rPr lang="mr-IN" dirty="0" smtClean="0"/>
              <a:t>:- ( १९६० ते १९७०) </a:t>
            </a:r>
            <a:r>
              <a:rPr lang="en-US" dirty="0" smtClean="0">
                <a:solidFill>
                  <a:srgbClr val="FF0000"/>
                </a:solidFill>
              </a:rPr>
              <a:t>(Transistors)</a:t>
            </a:r>
            <a:endParaRPr lang="mr-IN" dirty="0" smtClean="0">
              <a:solidFill>
                <a:srgbClr val="FF0000"/>
              </a:solidFill>
            </a:endParaRPr>
          </a:p>
          <a:p>
            <a:pPr>
              <a:buNone/>
            </a:pPr>
            <a:r>
              <a:rPr lang="mr-IN" dirty="0" smtClean="0">
                <a:solidFill>
                  <a:srgbClr val="FF0000"/>
                </a:solidFill>
              </a:rPr>
              <a:t>     </a:t>
            </a:r>
            <a:r>
              <a:rPr lang="mr-IN" dirty="0" smtClean="0"/>
              <a:t>१९४८</a:t>
            </a:r>
            <a:r>
              <a:rPr lang="mr-IN" dirty="0" smtClean="0">
                <a:solidFill>
                  <a:srgbClr val="FF0000"/>
                </a:solidFill>
              </a:rPr>
              <a:t> </a:t>
            </a:r>
            <a:r>
              <a:rPr lang="mr-IN" dirty="0" smtClean="0"/>
              <a:t>साली</a:t>
            </a:r>
            <a:r>
              <a:rPr lang="mr-IN" dirty="0" smtClean="0">
                <a:solidFill>
                  <a:srgbClr val="FF0000"/>
                </a:solidFill>
              </a:rPr>
              <a:t> </a:t>
            </a:r>
            <a:r>
              <a:rPr lang="mr-IN" dirty="0" smtClean="0"/>
              <a:t>बर्डीन, ब्रेटन, आणि शॅाकले (</a:t>
            </a:r>
            <a:r>
              <a:rPr lang="en-US" dirty="0" smtClean="0"/>
              <a:t> Bardeen, Brattain, Shockley)</a:t>
            </a:r>
            <a:r>
              <a:rPr lang="mr-IN" dirty="0" smtClean="0"/>
              <a:t> यांनी लावलेल्या ट्रांजीस्टर चा शोध आणि त्याचा संगणकात सर्किटसाठी केलेला उपयोग, यामुळे १९६० च्या दरम्यान संगणकाच्या रचनेत प्रचंड क्रांती घडून आली. </a:t>
            </a:r>
          </a:p>
          <a:p>
            <a:pPr>
              <a:buNone/>
            </a:pPr>
            <a:endParaRPr lang="mr-IN" dirty="0" smtClean="0"/>
          </a:p>
          <a:p>
            <a:pPr>
              <a:buNone/>
            </a:pPr>
            <a:endParaRPr lang="en-US"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304800"/>
            <a:ext cx="8229600" cy="6553200"/>
          </a:xfrm>
        </p:spPr>
        <p:txBody>
          <a:bodyPr>
            <a:normAutofit/>
          </a:bodyPr>
          <a:lstStyle/>
          <a:p>
            <a:pPr>
              <a:buNone/>
            </a:pPr>
            <a:r>
              <a:rPr lang="mr-IN" dirty="0" smtClean="0"/>
              <a:t>व्हॅक्युम ट्यूब च्या ऐवजी ट्रांजीस्टर वापरल्यामुळे या यंत्रातून उष्णतेच्या उत्सर्जनाचे प्रमाण खूपच कमी झाले. त्यामुळे त्याच्या देखभालीची आवश्यकताही उरली नाही. या यंत्राचा आकारही बऱ्याच प्रमाणात घटला.  </a:t>
            </a:r>
            <a:endParaRPr lang="en-US" dirty="0" smtClean="0"/>
          </a:p>
          <a:p>
            <a:pPr>
              <a:buNone/>
            </a:pPr>
            <a:r>
              <a:rPr lang="mr-IN" dirty="0" smtClean="0"/>
              <a:t>याच दरम्यान मेमरी साठवणुकीसाठी </a:t>
            </a:r>
            <a:r>
              <a:rPr lang="mr-IN" dirty="0" smtClean="0">
                <a:solidFill>
                  <a:srgbClr val="FF0000"/>
                </a:solidFill>
              </a:rPr>
              <a:t>चुंबकीय कुंडलाचा </a:t>
            </a:r>
            <a:r>
              <a:rPr lang="en-US" dirty="0" smtClean="0"/>
              <a:t>(Magnetic Core)</a:t>
            </a:r>
            <a:r>
              <a:rPr lang="mr-IN" dirty="0" smtClean="0"/>
              <a:t> शोध लागला. मॅग्नेटीक कोअर फेरोमॅग्नेटिक मटेरीअलची लहान रिंग असते, जी घड्याळाच्या दिशेने किंवा विरुद्ध दिशेने चुम्बकीत केली जाते. त्यामुळे स्मृतीची साठवण क्षमता मोठ्या प्रमाणात वाढली. तसेच १९६० च्या दरम्यान </a:t>
            </a:r>
            <a:r>
              <a:rPr lang="mr-IN" dirty="0" smtClean="0">
                <a:solidFill>
                  <a:srgbClr val="FF0000"/>
                </a:solidFill>
              </a:rPr>
              <a:t>चुंबकीय फितीचा</a:t>
            </a:r>
            <a:endParaRPr lang="en-US" dirty="0" smtClean="0"/>
          </a:p>
          <a:p>
            <a:pPr>
              <a:buNone/>
            </a:pPr>
            <a:endParaRPr lang="mr-IN" dirty="0" smtClean="0"/>
          </a:p>
          <a:p>
            <a:pPr>
              <a:buNone/>
            </a:pPr>
            <a:endParaRPr lang="en-US" dirty="0" smtClean="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0"/>
            <a:ext cx="8534400" cy="6477000"/>
          </a:xfrm>
        </p:spPr>
        <p:txBody>
          <a:bodyPr>
            <a:normAutofit fontScale="92500"/>
          </a:bodyPr>
          <a:lstStyle/>
          <a:p>
            <a:pPr>
              <a:buNone/>
            </a:pPr>
            <a:endParaRPr lang="mr-IN" dirty="0" smtClean="0"/>
          </a:p>
          <a:p>
            <a:pPr>
              <a:buNone/>
            </a:pPr>
            <a:r>
              <a:rPr lang="mr-IN" dirty="0" smtClean="0"/>
              <a:t>(मॅग्नेटिक टेप) आणि </a:t>
            </a:r>
            <a:r>
              <a:rPr lang="mr-IN" dirty="0" smtClean="0">
                <a:solidFill>
                  <a:srgbClr val="FF0000"/>
                </a:solidFill>
              </a:rPr>
              <a:t>डिस्क </a:t>
            </a:r>
            <a:r>
              <a:rPr lang="mr-IN" dirty="0" smtClean="0"/>
              <a:t>चा विकास झाला. त्याचा वापर माहिती व आज्ञावली साठविण्यासाठी तसेच उत्तरे मिळविण्यासाठी करता येऊ लागला. याच सुमारास संगणकासाठी सूचना </a:t>
            </a:r>
            <a:r>
              <a:rPr lang="en-US" dirty="0" smtClean="0"/>
              <a:t>(Instructions)</a:t>
            </a:r>
            <a:r>
              <a:rPr lang="mr-IN" dirty="0" smtClean="0"/>
              <a:t> देण्याकरिता वापरल्या जाणाऱ्या </a:t>
            </a:r>
            <a:r>
              <a:rPr lang="mr-IN" dirty="0" smtClean="0">
                <a:solidFill>
                  <a:srgbClr val="FF0000"/>
                </a:solidFill>
              </a:rPr>
              <a:t>हाय लेवल भाषांचा </a:t>
            </a:r>
            <a:r>
              <a:rPr lang="mr-IN" dirty="0" smtClean="0"/>
              <a:t>उगम आणि विकास होत होता.</a:t>
            </a:r>
            <a:r>
              <a:rPr lang="mr-IN" dirty="0" smtClean="0">
                <a:solidFill>
                  <a:srgbClr val="FF0000"/>
                </a:solidFill>
              </a:rPr>
              <a:t> </a:t>
            </a:r>
            <a:r>
              <a:rPr lang="mr-IN" dirty="0" smtClean="0"/>
              <a:t>त्या हाय लेवल भाषा म्हणजे </a:t>
            </a:r>
            <a:r>
              <a:rPr lang="en-US" dirty="0" smtClean="0"/>
              <a:t>COBOL (Common Business Oriented Language)</a:t>
            </a:r>
            <a:r>
              <a:rPr lang="mr-IN" dirty="0" smtClean="0"/>
              <a:t>, </a:t>
            </a:r>
            <a:r>
              <a:rPr lang="en-US" dirty="0" smtClean="0"/>
              <a:t>FORTRAN ( </a:t>
            </a:r>
            <a:r>
              <a:rPr lang="en-US" dirty="0" err="1" smtClean="0"/>
              <a:t>FORmula</a:t>
            </a:r>
            <a:r>
              <a:rPr lang="en-US" dirty="0" smtClean="0"/>
              <a:t> </a:t>
            </a:r>
            <a:r>
              <a:rPr lang="en-US" dirty="0" err="1" smtClean="0"/>
              <a:t>TRANslator</a:t>
            </a:r>
            <a:r>
              <a:rPr lang="en-US" dirty="0" smtClean="0"/>
              <a:t>)</a:t>
            </a:r>
            <a:r>
              <a:rPr lang="mr-IN" dirty="0" smtClean="0"/>
              <a:t> </a:t>
            </a:r>
            <a:r>
              <a:rPr lang="en-US" dirty="0" smtClean="0"/>
              <a:t>ALGOL (</a:t>
            </a:r>
            <a:r>
              <a:rPr lang="en-US" dirty="0" err="1" smtClean="0"/>
              <a:t>ALGOrithmic</a:t>
            </a:r>
            <a:r>
              <a:rPr lang="en-US" dirty="0" smtClean="0"/>
              <a:t> Language)</a:t>
            </a:r>
            <a:r>
              <a:rPr lang="mr-IN" dirty="0" smtClean="0"/>
              <a:t>.</a:t>
            </a:r>
            <a:r>
              <a:rPr lang="en-US" dirty="0" smtClean="0"/>
              <a:t> </a:t>
            </a:r>
            <a:r>
              <a:rPr lang="mr-IN" dirty="0" smtClean="0"/>
              <a:t>या भाषा संगणकाच्या याच पिढीने वापरल्या. माहिती संस्करण वेग मायक्रोसेकंद पर्यंत वाढला ( १/१,०००,०००). मेमरी क्षमता :४००० ते ६४,००० कॅरेक्टर्स) पर्यंत वाढली. बॅच प्रक्रिया (बॅच प्रोसेसिंग ) पद्धतीने या संगणकावर काम करता येऊ लागले.      </a:t>
            </a:r>
            <a:endParaRPr lang="en-US" dirty="0" smtClean="0"/>
          </a:p>
          <a:p>
            <a:pPr>
              <a:buNone/>
            </a:pPr>
            <a:r>
              <a:rPr lang="mr-IN" dirty="0" smtClean="0"/>
              <a:t>   </a:t>
            </a:r>
            <a:r>
              <a:rPr lang="en-US" dirty="0" smtClean="0"/>
              <a:t>IBM-</a:t>
            </a:r>
            <a:r>
              <a:rPr lang="mr-IN" dirty="0" smtClean="0"/>
              <a:t>१४०१, हनीवेल - २००, </a:t>
            </a:r>
            <a:r>
              <a:rPr lang="en-US" dirty="0" smtClean="0"/>
              <a:t>  CDC-</a:t>
            </a:r>
            <a:r>
              <a:rPr lang="mr-IN" dirty="0" smtClean="0"/>
              <a:t> १६०४, हे संगणक या पिढीची उदाहरणे आहेत. </a:t>
            </a:r>
            <a:endParaRPr lang="en-US" dirty="0" smtClean="0"/>
          </a:p>
          <a:p>
            <a:pPr>
              <a:buNone/>
            </a:pPr>
            <a:endParaRPr lang="mr-IN"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228600"/>
            <a:ext cx="8229600" cy="6324600"/>
          </a:xfrm>
        </p:spPr>
        <p:txBody>
          <a:bodyPr>
            <a:normAutofit fontScale="92500"/>
          </a:bodyPr>
          <a:lstStyle/>
          <a:p>
            <a:pPr>
              <a:buNone/>
            </a:pPr>
            <a:r>
              <a:rPr lang="mr-IN" dirty="0" smtClean="0"/>
              <a:t>३) तिसरी पिढी :- (१९७० ते १९८०) </a:t>
            </a:r>
            <a:r>
              <a:rPr lang="en-US" dirty="0" smtClean="0">
                <a:solidFill>
                  <a:srgbClr val="FF0000"/>
                </a:solidFill>
              </a:rPr>
              <a:t>(Integrated</a:t>
            </a:r>
            <a:r>
              <a:rPr lang="mr-IN" dirty="0" smtClean="0">
                <a:solidFill>
                  <a:srgbClr val="FF0000"/>
                </a:solidFill>
              </a:rPr>
              <a:t> </a:t>
            </a:r>
            <a:r>
              <a:rPr lang="en-US" dirty="0" smtClean="0">
                <a:solidFill>
                  <a:srgbClr val="FF0000"/>
                </a:solidFill>
              </a:rPr>
              <a:t>Circuits)</a:t>
            </a:r>
          </a:p>
          <a:p>
            <a:pPr>
              <a:buNone/>
            </a:pPr>
            <a:r>
              <a:rPr lang="mr-IN" dirty="0" smtClean="0"/>
              <a:t>१९७० ते १९८० च्या दरम्यान नवे तंत्र वापरून बनवलेले संगणक या पिढीत मोडतात. </a:t>
            </a:r>
          </a:p>
          <a:p>
            <a:pPr>
              <a:buNone/>
            </a:pPr>
            <a:r>
              <a:rPr lang="mr-IN" dirty="0" smtClean="0"/>
              <a:t>एकात्मिक सर्किट </a:t>
            </a:r>
            <a:r>
              <a:rPr lang="en-US" dirty="0" smtClean="0"/>
              <a:t>(Integrated Circuit:</a:t>
            </a:r>
            <a:r>
              <a:rPr lang="mr-IN" dirty="0" smtClean="0"/>
              <a:t> </a:t>
            </a:r>
            <a:r>
              <a:rPr lang="en-US" dirty="0" smtClean="0"/>
              <a:t>IC)</a:t>
            </a:r>
            <a:r>
              <a:rPr lang="mr-IN" dirty="0" smtClean="0"/>
              <a:t> चा वापर हा या संगणकाच्या  पिढीत  केल्या गेला आहे. त्या </a:t>
            </a:r>
            <a:r>
              <a:rPr lang="en-US" dirty="0" smtClean="0"/>
              <a:t>IC</a:t>
            </a:r>
            <a:r>
              <a:rPr lang="mr-IN" dirty="0" smtClean="0"/>
              <a:t> लाच चीप सुद्धा म्हणतात. या नव्या तंत्रव्दारे प्रक्रिया केलेल्या     </a:t>
            </a:r>
          </a:p>
          <a:p>
            <a:pPr>
              <a:buNone/>
            </a:pPr>
            <a:r>
              <a:rPr lang="mr-IN" dirty="0" smtClean="0"/>
              <a:t>   सिलिकॅानच्या छोट्या तुकड्यावर (चिप्स वर) शेकडो लॅाजिक गेट्स सामावली गेली. या पिढीतील सर्किट्स ना    </a:t>
            </a:r>
          </a:p>
          <a:p>
            <a:pPr>
              <a:buNone/>
            </a:pPr>
            <a:r>
              <a:rPr lang="en-US" dirty="0" smtClean="0"/>
              <a:t>Medium Scale Integration(MIS)</a:t>
            </a:r>
            <a:r>
              <a:rPr lang="mr-IN" dirty="0" smtClean="0"/>
              <a:t> म्हणतात. यामुळे संगणकाचा आकार, गुणवत्ता, विश्वासार्हता, यात पूर्वीच्या पिढ्यांच्या तुलनेत गुणात्मक वाढ झाली. माहिती साठवण्यासाठी ( मेमरी क्षमता :</a:t>
            </a:r>
            <a:r>
              <a:rPr lang="en-US" dirty="0" smtClean="0"/>
              <a:t> </a:t>
            </a:r>
            <a:r>
              <a:rPr lang="mr-IN" dirty="0" smtClean="0"/>
              <a:t>३२,००० ते </a:t>
            </a:r>
            <a:r>
              <a:rPr lang="en-US" dirty="0" smtClean="0"/>
              <a:t> </a:t>
            </a:r>
            <a:r>
              <a:rPr lang="mr-IN" dirty="0" smtClean="0"/>
              <a:t>४ </a:t>
            </a:r>
            <a:r>
              <a:rPr lang="en-US" dirty="0" smtClean="0"/>
              <a:t> </a:t>
            </a:r>
            <a:r>
              <a:rPr lang="mr-IN" dirty="0" smtClean="0"/>
              <a:t>मिलीयन कॅरेक्टर्स</a:t>
            </a:r>
            <a:r>
              <a:rPr lang="en-US" dirty="0" smtClean="0"/>
              <a:t> </a:t>
            </a:r>
            <a:r>
              <a:rPr lang="mr-IN" dirty="0" smtClean="0"/>
              <a:t>), इनपुट/ आउट पुट क्रियांसाठी तबकड्यांचा (</a:t>
            </a:r>
            <a:r>
              <a:rPr lang="en-US" dirty="0" smtClean="0"/>
              <a:t>DISK)</a:t>
            </a:r>
            <a:r>
              <a:rPr lang="mr-IN" dirty="0" smtClean="0"/>
              <a:t> वापर सुरु झाला.   नॅनोसेकंडात (१/१,०००,०००,०००) आज्ञापालन व्हायला लागले.</a:t>
            </a:r>
            <a:endParaRPr lang="en-US" dirty="0" smtClean="0"/>
          </a:p>
          <a:p>
            <a:pPr>
              <a:buNone/>
            </a:pPr>
            <a:endParaRPr lang="en-US" dirty="0" smtClean="0"/>
          </a:p>
          <a:p>
            <a:pPr>
              <a:buNone/>
            </a:pPr>
            <a:endParaRPr lang="en-US" dirty="0" smtClean="0"/>
          </a:p>
          <a:p>
            <a:pPr>
              <a:buNone/>
            </a:pP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543</TotalTime>
  <Words>1418</Words>
  <Application>Microsoft Office PowerPoint</Application>
  <PresentationFormat>On-screen Show (4:3)</PresentationFormat>
  <Paragraphs>48</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Concourse</vt:lpstr>
      <vt:lpstr>Lecture – 2  (History Of Computer)   Subject- Computer Application in Home Science [Seme – III ] Code – 231CA20</vt:lpstr>
      <vt:lpstr>संगणकाचा इतिहास आणि विकास: </vt:lpstr>
      <vt:lpstr>Slide 3</vt:lpstr>
      <vt:lpstr>Slide 4</vt:lpstr>
      <vt:lpstr>संगणकाच्या पाच पिढया ( Computer Generation):  </vt:lpstr>
      <vt:lpstr>Slide 6</vt:lpstr>
      <vt:lpstr>Slide 7</vt:lpstr>
      <vt:lpstr>Slide 8</vt:lpstr>
      <vt:lpstr>Slide 9</vt:lpstr>
      <vt:lpstr>Slide 10</vt:lpstr>
      <vt:lpstr>४) चौथी पिढी : ( १९८०  च्या पुढे) (Microprocessors) </vt:lpstr>
      <vt:lpstr>Slide 12</vt:lpstr>
      <vt:lpstr>५) पाचवी पिढी :-       (Artificial Intelligence)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 ७   Subject- Computer Application in Home Science [Seme – III ] Code – 231CA20</dc:title>
  <dc:creator>DELL</dc:creator>
  <cp:lastModifiedBy>DELL</cp:lastModifiedBy>
  <cp:revision>57</cp:revision>
  <dcterms:created xsi:type="dcterms:W3CDTF">2020-08-16T10:08:12Z</dcterms:created>
  <dcterms:modified xsi:type="dcterms:W3CDTF">2020-08-19T17:34:18Z</dcterms:modified>
</cp:coreProperties>
</file>