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EA3893A-F497-4EE9-9B25-A0291F60B5B8}" type="datetimeFigureOut">
              <a:rPr lang="en-US" smtClean="0"/>
              <a:pPr/>
              <a:t>02/08/2020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1F3558B-684C-4661-806C-322FCAACAF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A3893A-F497-4EE9-9B25-A0291F60B5B8}" type="datetimeFigureOut">
              <a:rPr lang="en-US" smtClean="0"/>
              <a:pPr/>
              <a:t>02/08/2020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F3558B-684C-4661-806C-322FCAACAF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A3893A-F497-4EE9-9B25-A0291F60B5B8}" type="datetimeFigureOut">
              <a:rPr lang="en-US" smtClean="0"/>
              <a:pPr/>
              <a:t>02/08/2020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F3558B-684C-4661-806C-322FCAACAF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A3893A-F497-4EE9-9B25-A0291F60B5B8}" type="datetimeFigureOut">
              <a:rPr lang="en-US" smtClean="0"/>
              <a:pPr/>
              <a:t>02/08/2020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F3558B-684C-4661-806C-322FCAACAF9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EA3893A-F497-4EE9-9B25-A0291F60B5B8}" type="datetimeFigureOut">
              <a:rPr lang="en-US" smtClean="0"/>
              <a:pPr/>
              <a:t>02/08/2020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F3558B-684C-4661-806C-322FCAACAF9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EA3893A-F497-4EE9-9B25-A0291F60B5B8}" type="datetimeFigureOut">
              <a:rPr lang="en-US" smtClean="0"/>
              <a:pPr/>
              <a:t>02/08/2020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1F3558B-684C-4661-806C-322FCAACAF9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EA3893A-F497-4EE9-9B25-A0291F60B5B8}" type="datetimeFigureOut">
              <a:rPr lang="en-US" smtClean="0"/>
              <a:pPr/>
              <a:t>02/08/2020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1F3558B-684C-4661-806C-322FCAACAF9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EA3893A-F497-4EE9-9B25-A0291F60B5B8}" type="datetimeFigureOut">
              <a:rPr lang="en-US" smtClean="0"/>
              <a:pPr/>
              <a:t>02/08/2020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1F3558B-684C-4661-806C-322FCAACAF9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EA3893A-F497-4EE9-9B25-A0291F60B5B8}" type="datetimeFigureOut">
              <a:rPr lang="en-US" smtClean="0"/>
              <a:pPr/>
              <a:t>02/08/2020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1F3558B-684C-4661-806C-322FCAACAF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EA3893A-F497-4EE9-9B25-A0291F60B5B8}" type="datetimeFigureOut">
              <a:rPr lang="en-US" smtClean="0"/>
              <a:pPr/>
              <a:t>02/08/2020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1F3558B-684C-4661-806C-322FCAACAF9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EA3893A-F497-4EE9-9B25-A0291F60B5B8}" type="datetimeFigureOut">
              <a:rPr lang="en-US" smtClean="0"/>
              <a:pPr/>
              <a:t>02/08/2020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1F3558B-684C-4661-806C-322FCAACAF9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EA3893A-F497-4EE9-9B25-A0291F60B5B8}" type="datetimeFigureOut">
              <a:rPr lang="en-US" smtClean="0"/>
              <a:pPr/>
              <a:t>02/08/2020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1F3558B-684C-4661-806C-322FCAACAF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Planck_constant" TargetMode="External"/><Relationship Id="rId2" Type="http://schemas.openxmlformats.org/officeDocument/2006/relationships/hyperlink" Target="http://en.wikipedia.org/wiki/Kinetic_energy"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en.wikipedia.org/wiki/Work_function"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en.wikipedia.org/wiki/Kinetic_energ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829761"/>
          </a:xfrm>
        </p:spPr>
        <p:txBody>
          <a:bodyPr>
            <a:noAutofit/>
          </a:bodyPr>
          <a:lstStyle/>
          <a:p>
            <a:r>
              <a:rPr lang="en-US" sz="4000" dirty="0" smtClean="0">
                <a:solidFill>
                  <a:srgbClr val="0070C0"/>
                </a:solidFill>
              </a:rPr>
              <a:t>Lecture – 2</a:t>
            </a:r>
            <a:br>
              <a:rPr lang="en-US" sz="4000" dirty="0" smtClean="0">
                <a:solidFill>
                  <a:srgbClr val="0070C0"/>
                </a:solidFill>
              </a:rPr>
            </a:br>
            <a:r>
              <a:rPr lang="en-US" sz="4000" dirty="0" smtClean="0">
                <a:solidFill>
                  <a:srgbClr val="0070C0"/>
                </a:solidFill>
              </a:rPr>
              <a:t>B.Sc. III </a:t>
            </a:r>
            <a:br>
              <a:rPr lang="en-US" sz="4000" dirty="0" smtClean="0">
                <a:solidFill>
                  <a:srgbClr val="0070C0"/>
                </a:solidFill>
              </a:rPr>
            </a:br>
            <a:r>
              <a:rPr lang="en-US" sz="4000" dirty="0" smtClean="0"/>
              <a:t>Subject- Physics [ </a:t>
            </a:r>
            <a:r>
              <a:rPr lang="en-US" sz="4000" dirty="0" err="1" smtClean="0"/>
              <a:t>Seme</a:t>
            </a:r>
            <a:r>
              <a:rPr lang="en-US" sz="4000" dirty="0" smtClean="0"/>
              <a:t> – V ]</a:t>
            </a:r>
            <a:endParaRPr lang="en-US" sz="4000" dirty="0"/>
          </a:p>
        </p:txBody>
      </p:sp>
      <p:sp>
        <p:nvSpPr>
          <p:cNvPr id="3" name="Subtitle 2"/>
          <p:cNvSpPr>
            <a:spLocks noGrp="1"/>
          </p:cNvSpPr>
          <p:nvPr>
            <p:ph type="subTitle" idx="1"/>
          </p:nvPr>
        </p:nvSpPr>
        <p:spPr/>
        <p:txBody>
          <a:bodyPr>
            <a:normAutofit fontScale="70000" lnSpcReduction="20000"/>
          </a:bodyPr>
          <a:lstStyle/>
          <a:p>
            <a:r>
              <a:rPr lang="en-US" dirty="0" smtClean="0">
                <a:solidFill>
                  <a:srgbClr val="FF0000"/>
                </a:solidFill>
              </a:rPr>
              <a:t>Dr. </a:t>
            </a:r>
            <a:r>
              <a:rPr lang="en-US" dirty="0" err="1" smtClean="0">
                <a:solidFill>
                  <a:srgbClr val="FF0000"/>
                </a:solidFill>
              </a:rPr>
              <a:t>Devidas</a:t>
            </a:r>
            <a:r>
              <a:rPr lang="en-US" dirty="0" smtClean="0">
                <a:solidFill>
                  <a:srgbClr val="FF0000"/>
                </a:solidFill>
              </a:rPr>
              <a:t> </a:t>
            </a:r>
            <a:r>
              <a:rPr lang="en-US" dirty="0" err="1" smtClean="0">
                <a:solidFill>
                  <a:srgbClr val="FF0000"/>
                </a:solidFill>
              </a:rPr>
              <a:t>Rushiji</a:t>
            </a:r>
            <a:r>
              <a:rPr lang="en-US" dirty="0" smtClean="0">
                <a:solidFill>
                  <a:srgbClr val="FF0000"/>
                </a:solidFill>
              </a:rPr>
              <a:t> </a:t>
            </a:r>
            <a:r>
              <a:rPr lang="en-US" dirty="0" err="1" smtClean="0">
                <a:solidFill>
                  <a:srgbClr val="FF0000"/>
                </a:solidFill>
              </a:rPr>
              <a:t>Bambole</a:t>
            </a:r>
            <a:r>
              <a:rPr lang="en-US" dirty="0" smtClean="0">
                <a:solidFill>
                  <a:srgbClr val="FF0000"/>
                </a:solidFill>
              </a:rPr>
              <a:t> </a:t>
            </a:r>
          </a:p>
          <a:p>
            <a:r>
              <a:rPr lang="en-US" dirty="0" smtClean="0">
                <a:solidFill>
                  <a:srgbClr val="FF0000"/>
                </a:solidFill>
              </a:rPr>
              <a:t>M. Sc. Ph. D. </a:t>
            </a:r>
          </a:p>
          <a:p>
            <a:r>
              <a:rPr lang="en-US" dirty="0" smtClean="0">
                <a:solidFill>
                  <a:srgbClr val="FF0000"/>
                </a:solidFill>
              </a:rPr>
              <a:t>Department of Physics </a:t>
            </a:r>
          </a:p>
          <a:p>
            <a:r>
              <a:rPr lang="en-US" dirty="0" err="1" smtClean="0">
                <a:solidFill>
                  <a:srgbClr val="FF0000"/>
                </a:solidFill>
              </a:rPr>
              <a:t>Matoshree</a:t>
            </a:r>
            <a:r>
              <a:rPr lang="en-US" dirty="0" smtClean="0">
                <a:solidFill>
                  <a:srgbClr val="FF0000"/>
                </a:solidFill>
              </a:rPr>
              <a:t> </a:t>
            </a:r>
            <a:r>
              <a:rPr lang="en-US" dirty="0" err="1" smtClean="0">
                <a:solidFill>
                  <a:srgbClr val="FF0000"/>
                </a:solidFill>
              </a:rPr>
              <a:t>Vimalabai</a:t>
            </a:r>
            <a:r>
              <a:rPr lang="en-US" dirty="0" smtClean="0">
                <a:solidFill>
                  <a:srgbClr val="FF0000"/>
                </a:solidFill>
              </a:rPr>
              <a:t> </a:t>
            </a:r>
            <a:r>
              <a:rPr lang="en-US" dirty="0" err="1" smtClean="0">
                <a:solidFill>
                  <a:srgbClr val="FF0000"/>
                </a:solidFill>
              </a:rPr>
              <a:t>Deshmukh</a:t>
            </a:r>
            <a:r>
              <a:rPr lang="en-US" dirty="0" smtClean="0">
                <a:solidFill>
                  <a:srgbClr val="FF0000"/>
                </a:solidFill>
              </a:rPr>
              <a:t>, </a:t>
            </a:r>
            <a:r>
              <a:rPr lang="en-US" dirty="0" err="1" smtClean="0">
                <a:solidFill>
                  <a:srgbClr val="FF0000"/>
                </a:solidFill>
              </a:rPr>
              <a:t>Mahavidyalaya</a:t>
            </a:r>
            <a:r>
              <a:rPr lang="en-US" dirty="0" smtClean="0">
                <a:solidFill>
                  <a:srgbClr val="FF0000"/>
                </a:solidFill>
              </a:rPr>
              <a:t>, Amravati.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solidFill>
                  <a:srgbClr val="00B050"/>
                </a:solidFill>
              </a:rPr>
              <a:t>Einstein explains the photoelectric effect by making following assumptions.</a:t>
            </a:r>
          </a:p>
          <a:p>
            <a:pPr lvl="0">
              <a:buNone/>
            </a:pPr>
            <a:r>
              <a:rPr lang="en-US" dirty="0" smtClean="0"/>
              <a:t>1) A radiation of frequency ‘ν’ consists of a stream of discrete quanta of energy ‘</a:t>
            </a:r>
            <a:r>
              <a:rPr lang="en-US" dirty="0" err="1" smtClean="0"/>
              <a:t>hν</a:t>
            </a:r>
            <a:r>
              <a:rPr lang="en-US" dirty="0" smtClean="0"/>
              <a:t>’. These quanta are called ‘photons’.</a:t>
            </a:r>
          </a:p>
          <a:p>
            <a:pPr lvl="0">
              <a:buNone/>
            </a:pPr>
            <a:r>
              <a:rPr lang="en-US" dirty="0" smtClean="0"/>
              <a:t>2) Photons move through the space with the speed of light.</a:t>
            </a:r>
          </a:p>
          <a:p>
            <a:pPr>
              <a:buNone/>
            </a:pPr>
            <a:r>
              <a:rPr lang="en-US" dirty="0" smtClean="0"/>
              <a:t>3) When the photon of energy ‘</a:t>
            </a:r>
            <a:r>
              <a:rPr lang="en-US" dirty="0" err="1" smtClean="0"/>
              <a:t>hν</a:t>
            </a:r>
            <a:r>
              <a:rPr lang="en-US" dirty="0" smtClean="0"/>
              <a:t>’ is incident on the metal surface, the entire energy of photon is absorbed by a single electron without any time lag. The probability of its absorbing two or more photons at the same time is negligible.</a:t>
            </a:r>
          </a:p>
          <a:p>
            <a:pPr lvl="0">
              <a:buNone/>
            </a:pPr>
            <a:endParaRPr lang="en-US" dirty="0"/>
          </a:p>
        </p:txBody>
      </p:sp>
      <p:sp>
        <p:nvSpPr>
          <p:cNvPr id="3" name="Title 2"/>
          <p:cNvSpPr>
            <a:spLocks noGrp="1"/>
          </p:cNvSpPr>
          <p:nvPr>
            <p:ph type="title"/>
          </p:nvPr>
        </p:nvSpPr>
        <p:spPr/>
        <p:txBody>
          <a:bodyPr>
            <a:noAutofit/>
          </a:bodyPr>
          <a:lstStyle/>
          <a:p>
            <a:r>
              <a:rPr lang="en-US" sz="2400" dirty="0" smtClean="0">
                <a:solidFill>
                  <a:srgbClr val="FF0000"/>
                </a:solidFill>
              </a:rPr>
              <a:t>Einstein’s explanation of photoelectric effect: </a:t>
            </a:r>
            <a:br>
              <a:rPr lang="en-US" sz="2400" dirty="0" smtClean="0">
                <a:solidFill>
                  <a:srgbClr val="FF0000"/>
                </a:solidFill>
              </a:rPr>
            </a:br>
            <a:r>
              <a:rPr lang="en-US" sz="2400" dirty="0" smtClean="0">
                <a:solidFill>
                  <a:srgbClr val="FF0000"/>
                </a:solidFill>
              </a:rPr>
              <a:t> Or Einstein's Equations for the Photoelectric Effect:</a:t>
            </a:r>
            <a:br>
              <a:rPr lang="en-US" sz="2400" dirty="0" smtClean="0">
                <a:solidFill>
                  <a:srgbClr val="FF0000"/>
                </a:solidFill>
              </a:rPr>
            </a:br>
            <a:r>
              <a:rPr lang="en-US" sz="2400" dirty="0" smtClean="0">
                <a:solidFill>
                  <a:srgbClr val="FF0000"/>
                </a:solidFill>
              </a:rPr>
              <a:t>(Quantum theory)</a:t>
            </a:r>
            <a:endParaRPr lang="en-US" sz="24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a light </a:t>
            </a:r>
            <a:r>
              <a:rPr lang="en-US" dirty="0" err="1" smtClean="0"/>
              <a:t>i</a:t>
            </a:r>
            <a:r>
              <a:rPr lang="en-US" dirty="0" smtClean="0"/>
              <a:t>. e. a stream of photon is incident on metal surface then they collide with the electrons in the metal. The electron absorbs the photon completely. The energy of photon is transferred to the electron. </a:t>
            </a:r>
          </a:p>
          <a:p>
            <a:pPr>
              <a:buNone/>
            </a:pPr>
            <a:r>
              <a:rPr lang="en-US" dirty="0" smtClean="0"/>
              <a:t>		A certain amount of this supplied energy is consumed by the bonded electron to get free from the metal-surface. The amount of energy required to make free from atom is known as </a:t>
            </a:r>
            <a:r>
              <a:rPr lang="en-US" b="1" dirty="0" smtClean="0"/>
              <a:t>work function</a:t>
            </a:r>
            <a:r>
              <a:rPr lang="en-US" dirty="0" smtClean="0"/>
              <a:t> (φ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
            <a:ext cx="8610600" cy="6477000"/>
          </a:xfrm>
        </p:spPr>
        <p:txBody>
          <a:bodyPr>
            <a:normAutofit lnSpcReduction="10000"/>
          </a:bodyPr>
          <a:lstStyle/>
          <a:p>
            <a:pPr>
              <a:buNone/>
            </a:pPr>
            <a:r>
              <a:rPr lang="en-US" dirty="0" smtClean="0"/>
              <a:t>The remaining supplied energy is converted into the kinetic energy of the free electrons. </a:t>
            </a:r>
          </a:p>
          <a:p>
            <a:pPr>
              <a:buNone/>
            </a:pPr>
            <a:r>
              <a:rPr lang="en-US" dirty="0" smtClean="0"/>
              <a:t>      So, the maximum </a:t>
            </a:r>
            <a:r>
              <a:rPr lang="en-US" u="sng" dirty="0" smtClean="0">
                <a:hlinkClick r:id="rId2" tooltip="Kinetic energy"/>
              </a:rPr>
              <a:t>kinetic energy</a:t>
            </a:r>
            <a:r>
              <a:rPr lang="en-US" dirty="0" smtClean="0"/>
              <a:t>  of an ejected electron is given by</a:t>
            </a:r>
          </a:p>
          <a:p>
            <a:pPr>
              <a:buNone/>
            </a:pPr>
            <a:r>
              <a:rPr lang="en-US" dirty="0" smtClean="0"/>
              <a:t>                     </a:t>
            </a:r>
            <a:r>
              <a:rPr lang="en-US" dirty="0" err="1" smtClean="0"/>
              <a:t>K</a:t>
            </a:r>
            <a:r>
              <a:rPr lang="en-US" baseline="-25000" dirty="0" err="1" smtClean="0"/>
              <a:t>max</a:t>
            </a:r>
            <a:r>
              <a:rPr lang="en-US" dirty="0" smtClean="0"/>
              <a:t> = </a:t>
            </a:r>
            <a:r>
              <a:rPr lang="en-US" dirty="0" err="1" smtClean="0"/>
              <a:t>hν</a:t>
            </a:r>
            <a:r>
              <a:rPr lang="en-US" dirty="0" smtClean="0"/>
              <a:t> - φ ---- (1)</a:t>
            </a:r>
          </a:p>
          <a:p>
            <a:pPr>
              <a:buNone/>
            </a:pPr>
            <a:r>
              <a:rPr lang="en-US" dirty="0" smtClean="0"/>
              <a:t>Where, h is the </a:t>
            </a:r>
            <a:r>
              <a:rPr lang="en-US" u="sng" dirty="0" smtClean="0">
                <a:hlinkClick r:id="rId3" tooltip="Planck constant"/>
              </a:rPr>
              <a:t>Planck constant</a:t>
            </a:r>
            <a:r>
              <a:rPr lang="en-US" dirty="0" smtClean="0"/>
              <a:t> and ν is the frequency of the incident photon.</a:t>
            </a:r>
          </a:p>
          <a:p>
            <a:pPr>
              <a:buNone/>
            </a:pPr>
            <a:r>
              <a:rPr lang="en-US" dirty="0" smtClean="0"/>
              <a:t>  φ</a:t>
            </a:r>
            <a:r>
              <a:rPr lang="en-US" baseline="-25000" dirty="0" smtClean="0"/>
              <a:t> </a:t>
            </a:r>
            <a:r>
              <a:rPr lang="en-US" dirty="0" smtClean="0"/>
              <a:t>is the </a:t>
            </a:r>
            <a:r>
              <a:rPr lang="en-US" u="sng" dirty="0" smtClean="0">
                <a:hlinkClick r:id="rId4" tooltip="Work function"/>
              </a:rPr>
              <a:t>work function</a:t>
            </a:r>
            <a:r>
              <a:rPr lang="en-US" dirty="0" smtClean="0"/>
              <a:t> (</a:t>
            </a:r>
            <a:r>
              <a:rPr lang="en-US" dirty="0" err="1" smtClean="0"/>
              <a:t>sometimesdenoted</a:t>
            </a:r>
            <a:r>
              <a:rPr lang="en-US" dirty="0" smtClean="0"/>
              <a:t> by   ), which gives the minimum energy required to remove a  electron from the surface of the metal. </a:t>
            </a:r>
          </a:p>
          <a:p>
            <a:r>
              <a:rPr lang="en-US" dirty="0" smtClean="0"/>
              <a:t>The work function satisfies the equation-</a:t>
            </a:r>
          </a:p>
          <a:p>
            <a:r>
              <a:rPr lang="en-US" dirty="0" smtClean="0"/>
              <a:t>                φ  = h ν</a:t>
            </a:r>
            <a:r>
              <a:rPr lang="en-US" baseline="-25000" dirty="0" smtClean="0"/>
              <a:t>0     </a:t>
            </a:r>
            <a:r>
              <a:rPr lang="en-US" dirty="0" smtClean="0"/>
              <a:t>-------- (2)</a:t>
            </a:r>
          </a:p>
          <a:p>
            <a:r>
              <a:rPr lang="en-US" dirty="0" smtClean="0"/>
              <a:t>                        Where,  ν</a:t>
            </a:r>
            <a:r>
              <a:rPr lang="en-US" baseline="-25000" dirty="0" smtClean="0"/>
              <a:t>0</a:t>
            </a:r>
            <a:r>
              <a:rPr lang="en-US" dirty="0" smtClean="0"/>
              <a:t>  is the threshold frequency for the metal.</a:t>
            </a:r>
            <a:endParaRPr lang="en-US" dirty="0"/>
          </a:p>
        </p:txBody>
      </p:sp>
      <p:pic>
        <p:nvPicPr>
          <p:cNvPr id="4" name="Picture 3" descr="W"/>
          <p:cNvPicPr/>
          <p:nvPr/>
        </p:nvPicPr>
        <p:blipFill>
          <a:blip r:embed="rId5"/>
          <a:srcRect/>
          <a:stretch>
            <a:fillRect/>
          </a:stretch>
        </p:blipFill>
        <p:spPr bwMode="auto">
          <a:xfrm>
            <a:off x="8382000" y="3048000"/>
            <a:ext cx="228600" cy="2286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867400"/>
          </a:xfrm>
        </p:spPr>
        <p:txBody>
          <a:bodyPr>
            <a:normAutofit fontScale="85000" lnSpcReduction="20000"/>
          </a:bodyPr>
          <a:lstStyle/>
          <a:p>
            <a:pPr>
              <a:buNone/>
            </a:pPr>
            <a:r>
              <a:rPr lang="en-US" dirty="0" smtClean="0"/>
              <a:t>Therefore, from equations (1) and (2), the maximum </a:t>
            </a:r>
            <a:r>
              <a:rPr lang="en-US" u="sng" dirty="0" smtClean="0">
                <a:hlinkClick r:id="rId2" tooltip="Kinetic energy"/>
              </a:rPr>
              <a:t>kinetic energy</a:t>
            </a:r>
            <a:r>
              <a:rPr lang="en-US" dirty="0" smtClean="0"/>
              <a:t> of an ejected electron is given by –</a:t>
            </a:r>
          </a:p>
          <a:p>
            <a:pPr>
              <a:buNone/>
            </a:pPr>
            <a:r>
              <a:rPr lang="en-US" dirty="0" smtClean="0"/>
              <a:t>                   </a:t>
            </a:r>
            <a:r>
              <a:rPr lang="en-US" dirty="0" err="1" smtClean="0"/>
              <a:t>K</a:t>
            </a:r>
            <a:r>
              <a:rPr lang="en-US" baseline="-25000" dirty="0" err="1" smtClean="0"/>
              <a:t>max</a:t>
            </a:r>
            <a:r>
              <a:rPr lang="en-US" dirty="0" smtClean="0"/>
              <a:t> =    </a:t>
            </a:r>
            <a:r>
              <a:rPr lang="en-US" dirty="0" err="1" smtClean="0"/>
              <a:t>hν</a:t>
            </a:r>
            <a:r>
              <a:rPr lang="en-US" dirty="0" smtClean="0"/>
              <a:t> - h ν</a:t>
            </a:r>
            <a:r>
              <a:rPr lang="en-US" baseline="-25000" dirty="0" smtClean="0"/>
              <a:t>0</a:t>
            </a:r>
          </a:p>
          <a:p>
            <a:pPr>
              <a:buNone/>
            </a:pPr>
            <a:r>
              <a:rPr lang="en-US" baseline="-25000" dirty="0" smtClean="0"/>
              <a:t> </a:t>
            </a:r>
            <a:r>
              <a:rPr lang="en-US" dirty="0" smtClean="0"/>
              <a:t>             </a:t>
            </a:r>
          </a:p>
          <a:p>
            <a:endParaRPr lang="en-US" dirty="0" smtClean="0"/>
          </a:p>
          <a:p>
            <a:endParaRPr lang="en-US" dirty="0" smtClean="0"/>
          </a:p>
          <a:p>
            <a:pPr>
              <a:buNone/>
            </a:pPr>
            <a:r>
              <a:rPr lang="en-US" sz="3000" dirty="0" smtClean="0">
                <a:latin typeface="Times New Roman" pitchFamily="18" charset="0"/>
                <a:cs typeface="Times New Roman" pitchFamily="18" charset="0"/>
              </a:rPr>
              <a:t> </a:t>
            </a:r>
          </a:p>
          <a:p>
            <a:pPr>
              <a:buNone/>
            </a:pPr>
            <a:r>
              <a:rPr lang="en-US" sz="3000" dirty="0" smtClean="0">
                <a:latin typeface="Times New Roman" pitchFamily="18" charset="0"/>
                <a:cs typeface="Times New Roman" pitchFamily="18" charset="0"/>
              </a:rPr>
              <a:t>Kinetic energy is positive, so when  ν &gt;  ν</a:t>
            </a:r>
            <a:r>
              <a:rPr lang="en-US" sz="3000" baseline="-25000" dirty="0" smtClean="0">
                <a:latin typeface="Times New Roman" pitchFamily="18" charset="0"/>
                <a:cs typeface="Times New Roman" pitchFamily="18" charset="0"/>
              </a:rPr>
              <a:t>0 ,</a:t>
            </a:r>
            <a:r>
              <a:rPr lang="en-US" sz="3000" dirty="0" smtClean="0">
                <a:latin typeface="Times New Roman" pitchFamily="18" charset="0"/>
                <a:cs typeface="Times New Roman" pitchFamily="18" charset="0"/>
              </a:rPr>
              <a:t> then the photoelectric effect must be occur.</a:t>
            </a:r>
          </a:p>
          <a:p>
            <a:pPr>
              <a:buNone/>
            </a:pPr>
            <a:r>
              <a:rPr lang="en-US" sz="3000" dirty="0" smtClean="0">
                <a:latin typeface="Times New Roman" pitchFamily="18" charset="0"/>
                <a:cs typeface="Times New Roman" pitchFamily="18" charset="0"/>
              </a:rPr>
              <a:t>Above equation is called as </a:t>
            </a:r>
            <a:r>
              <a:rPr lang="en-US" sz="3000" b="1" dirty="0" smtClean="0">
                <a:latin typeface="Times New Roman" pitchFamily="18" charset="0"/>
                <a:cs typeface="Times New Roman" pitchFamily="18" charset="0"/>
              </a:rPr>
              <a:t>Einstein's Equation</a:t>
            </a:r>
            <a:r>
              <a:rPr lang="en-US" sz="3000" dirty="0" smtClean="0">
                <a:latin typeface="Times New Roman" pitchFamily="18" charset="0"/>
                <a:cs typeface="Times New Roman" pitchFamily="18" charset="0"/>
              </a:rPr>
              <a:t> of the Photoelectric Effect.</a:t>
            </a:r>
          </a:p>
          <a:p>
            <a:pPr>
              <a:buNone/>
            </a:pPr>
            <a:r>
              <a:rPr lang="en-US" sz="3000" dirty="0" smtClean="0">
                <a:latin typeface="Times New Roman" pitchFamily="18" charset="0"/>
                <a:cs typeface="Times New Roman" pitchFamily="18" charset="0"/>
              </a:rPr>
              <a:t>     This equation shows that - the maximum kinetic energy of the photoelectron depend upon the frequency  ν  of the incident radiation. And it increases with the increase in frequency.</a:t>
            </a:r>
          </a:p>
          <a:p>
            <a:pPr>
              <a:buNone/>
            </a:pPr>
            <a:r>
              <a:rPr lang="en-US" sz="3000" dirty="0" smtClean="0">
                <a:latin typeface="Times New Roman" pitchFamily="18" charset="0"/>
                <a:cs typeface="Times New Roman" pitchFamily="18" charset="0"/>
              </a:rPr>
              <a:t>                      </a:t>
            </a:r>
            <a:endParaRPr lang="en-US" dirty="0" smtClean="0"/>
          </a:p>
          <a:p>
            <a:pPr>
              <a:buNone/>
            </a:pPr>
            <a:r>
              <a:rPr lang="en-US" dirty="0" smtClean="0"/>
              <a:t> </a:t>
            </a:r>
            <a:endParaRPr lang="en-US" dirty="0"/>
          </a:p>
        </p:txBody>
      </p:sp>
      <p:sp>
        <p:nvSpPr>
          <p:cNvPr id="5" name="Rounded Rectangle 4"/>
          <p:cNvSpPr/>
          <p:nvPr/>
        </p:nvSpPr>
        <p:spPr>
          <a:xfrm>
            <a:off x="2362200" y="1676400"/>
            <a:ext cx="4038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bg1"/>
                </a:solidFill>
              </a:rPr>
              <a:t>K</a:t>
            </a:r>
            <a:r>
              <a:rPr lang="en-US" baseline="-25000" dirty="0" err="1" smtClean="0">
                <a:solidFill>
                  <a:schemeClr val="bg1"/>
                </a:solidFill>
              </a:rPr>
              <a:t>max</a:t>
            </a:r>
            <a:r>
              <a:rPr lang="en-US" baseline="-25000" dirty="0" smtClean="0">
                <a:solidFill>
                  <a:schemeClr val="bg1"/>
                </a:solidFill>
              </a:rPr>
              <a:t>       </a:t>
            </a:r>
            <a:r>
              <a:rPr lang="en-US" dirty="0" smtClean="0">
                <a:solidFill>
                  <a:schemeClr val="bg1"/>
                </a:solidFill>
              </a:rPr>
              <a:t>=    h ( ν -  ν</a:t>
            </a:r>
            <a:r>
              <a:rPr lang="en-US" baseline="-25000" dirty="0" smtClean="0">
                <a:solidFill>
                  <a:schemeClr val="bg1"/>
                </a:solidFill>
              </a:rPr>
              <a:t>0   </a:t>
            </a:r>
            <a:r>
              <a:rPr lang="en-US" dirty="0" smtClean="0">
                <a:solidFill>
                  <a:schemeClr val="bg1"/>
                </a:solidFill>
              </a:rPr>
              <a:t>)</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638800"/>
          </a:xfrm>
        </p:spPr>
        <p:txBody>
          <a:bodyPr/>
          <a:lstStyle/>
          <a:p>
            <a:pPr>
              <a:buNone/>
            </a:pPr>
            <a:r>
              <a:rPr lang="en-US" dirty="0" smtClean="0"/>
              <a:t>              </a:t>
            </a:r>
          </a:p>
          <a:p>
            <a:pPr>
              <a:buNone/>
            </a:pPr>
            <a:r>
              <a:rPr lang="en-US" dirty="0" smtClean="0"/>
              <a:t>              </a:t>
            </a:r>
            <a:r>
              <a:rPr lang="en-US" dirty="0" err="1" smtClean="0"/>
              <a:t>K</a:t>
            </a:r>
            <a:r>
              <a:rPr lang="en-US" baseline="-25000" dirty="0" err="1" smtClean="0"/>
              <a:t>max</a:t>
            </a:r>
            <a:r>
              <a:rPr lang="en-US" baseline="-25000" dirty="0" smtClean="0"/>
              <a:t>  </a:t>
            </a:r>
            <a:r>
              <a:rPr lang="en-US" dirty="0" smtClean="0"/>
              <a:t>=         =  e . </a:t>
            </a:r>
            <a:r>
              <a:rPr lang="en-US" dirty="0" err="1" smtClean="0"/>
              <a:t>V</a:t>
            </a:r>
            <a:r>
              <a:rPr lang="en-US" dirty="0" err="1" smtClean="0">
                <a:latin typeface="Times New Roman" pitchFamily="18" charset="0"/>
                <a:cs typeface="Times New Roman" pitchFamily="18" charset="0"/>
              </a:rPr>
              <a:t>c</a:t>
            </a:r>
            <a:endParaRPr lang="en-US" dirty="0" smtClean="0">
              <a:latin typeface="Times New Roman" pitchFamily="18" charset="0"/>
              <a:cs typeface="Times New Roman" pitchFamily="18" charset="0"/>
            </a:endParaRPr>
          </a:p>
          <a:p>
            <a:pPr>
              <a:buNone/>
            </a:pPr>
            <a:endParaRPr lang="en-US" dirty="0" smtClean="0"/>
          </a:p>
          <a:p>
            <a:pPr>
              <a:buNone/>
            </a:pPr>
            <a:r>
              <a:rPr lang="en-US" dirty="0" smtClean="0"/>
              <a:t> </a:t>
            </a:r>
          </a:p>
          <a:p>
            <a:pPr>
              <a:buNone/>
            </a:pPr>
            <a:r>
              <a:rPr lang="en-US" dirty="0" smtClean="0"/>
              <a:t> </a:t>
            </a: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05200" y="685800"/>
            <a:ext cx="542925" cy="428625"/>
          </a:xfrm>
          <a:prstGeom prst="rect">
            <a:avLst/>
          </a:prstGeom>
          <a:noFill/>
        </p:spPr>
      </p:pic>
      <p:sp>
        <p:nvSpPr>
          <p:cNvPr id="6" name="Rectangle 5"/>
          <p:cNvSpPr/>
          <p:nvPr/>
        </p:nvSpPr>
        <p:spPr>
          <a:xfrm>
            <a:off x="1676400" y="1447800"/>
            <a:ext cx="4267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dirty="0" smtClean="0"/>
              <a:t>     ∴     e . V</a:t>
            </a:r>
            <a:r>
              <a:rPr lang="en-US" baseline="-25000" dirty="0" smtClean="0">
                <a:latin typeface="Times New Roman" pitchFamily="18" charset="0"/>
                <a:cs typeface="Times New Roman" pitchFamily="18" charset="0"/>
              </a:rPr>
              <a:t>C</a:t>
            </a:r>
            <a:r>
              <a:rPr lang="en-US" dirty="0" smtClean="0"/>
              <a:t>  =  h ( ν -  ν</a:t>
            </a:r>
            <a:r>
              <a:rPr lang="en-US" baseline="-25000" dirty="0" smtClean="0"/>
              <a:t>0   </a:t>
            </a:r>
            <a:r>
              <a:rPr lang="en-US" dirty="0" smtClean="0"/>
              <a:t>)</a:t>
            </a:r>
          </a:p>
        </p:txBody>
      </p:sp>
      <p:sp>
        <p:nvSpPr>
          <p:cNvPr id="1028" name="Rectangle 4"/>
          <p:cNvSpPr>
            <a:spLocks noChangeArrowheads="1"/>
          </p:cNvSpPr>
          <p:nvPr/>
        </p:nvSpPr>
        <p:spPr bwMode="auto">
          <a:xfrm>
            <a:off x="0" y="2133600"/>
            <a:ext cx="8696611" cy="107721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smtClean="0">
                <a:ln>
                  <a:noFill/>
                </a:ln>
                <a:solidFill>
                  <a:srgbClr val="FF0066"/>
                </a:solidFill>
                <a:effectLst/>
                <a:latin typeface="Times New Roman" pitchFamily="18" charset="0"/>
                <a:ea typeface="Times New Roman" pitchFamily="18" charset="0"/>
                <a:cs typeface="Times New Roman" pitchFamily="18" charset="0"/>
              </a:rPr>
              <a:t>This equation shows that- the stopping potential </a:t>
            </a:r>
          </a:p>
          <a:p>
            <a:pPr marL="0" marR="0" lvl="0" indent="0" algn="just" defTabSz="914400" rtl="0" eaLnBrk="1" fontAlgn="base" latinLnBrk="0" hangingPunct="1">
              <a:lnSpc>
                <a:spcPct val="100000"/>
              </a:lnSpc>
              <a:spcBef>
                <a:spcPct val="0"/>
              </a:spcBef>
              <a:spcAft>
                <a:spcPct val="0"/>
              </a:spcAft>
              <a:buClrTx/>
              <a:buSzTx/>
              <a:buFontTx/>
              <a:buNone/>
              <a:tabLst/>
            </a:pPr>
            <a:r>
              <a:rPr lang="en-US" sz="3200" dirty="0">
                <a:solidFill>
                  <a:srgbClr val="FF0066"/>
                </a:solidFill>
                <a:latin typeface="Times New Roman" pitchFamily="18" charset="0"/>
                <a:ea typeface="Times New Roman" pitchFamily="18" charset="0"/>
                <a:cs typeface="Times New Roman" pitchFamily="18" charset="0"/>
              </a:rPr>
              <a:t> </a:t>
            </a:r>
            <a:r>
              <a:rPr lang="en-US" sz="3200" dirty="0" smtClean="0">
                <a:solidFill>
                  <a:srgbClr val="FF0066"/>
                </a:solidFill>
                <a:latin typeface="Times New Roman" pitchFamily="18" charset="0"/>
                <a:ea typeface="Times New Roman" pitchFamily="18" charset="0"/>
                <a:cs typeface="Times New Roman" pitchFamily="18" charset="0"/>
              </a:rPr>
              <a:t>          </a:t>
            </a:r>
            <a:r>
              <a:rPr kumimoji="0" lang="en-US" sz="3200" b="0" i="0" u="none" strike="noStrike" cap="none" normalizeH="0" baseline="0" dirty="0" smtClean="0">
                <a:ln>
                  <a:noFill/>
                </a:ln>
                <a:solidFill>
                  <a:srgbClr val="FF0066"/>
                </a:solidFill>
                <a:effectLst/>
                <a:latin typeface="Times New Roman" pitchFamily="18" charset="0"/>
                <a:ea typeface="Times New Roman" pitchFamily="18" charset="0"/>
                <a:cs typeface="Times New Roman" pitchFamily="18" charset="0"/>
              </a:rPr>
              <a:t>will be greater for greater frequency</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8"/>
          <p:cNvSpPr/>
          <p:nvPr/>
        </p:nvSpPr>
        <p:spPr>
          <a:xfrm>
            <a:off x="1905000" y="152400"/>
            <a:ext cx="5248424" cy="523220"/>
          </a:xfrm>
          <a:prstGeom prst="rect">
            <a:avLst/>
          </a:prstGeom>
        </p:spPr>
        <p:txBody>
          <a:bodyPr wrap="none">
            <a:spAutoFit/>
          </a:bodyPr>
          <a:lstStyle/>
          <a:p>
            <a:r>
              <a:rPr lang="en-US" sz="2800" dirty="0" smtClean="0">
                <a:latin typeface="Times New Roman" pitchFamily="18" charset="0"/>
                <a:cs typeface="Times New Roman" pitchFamily="18" charset="0"/>
              </a:rPr>
              <a:t>If V</a:t>
            </a:r>
            <a:r>
              <a:rPr lang="en-US" sz="2800" baseline="-25000" dirty="0" smtClean="0">
                <a:latin typeface="Times New Roman" pitchFamily="18" charset="0"/>
                <a:cs typeface="Times New Roman" pitchFamily="18" charset="0"/>
              </a:rPr>
              <a:t>C</a:t>
            </a:r>
            <a:r>
              <a:rPr lang="en-US" sz="2800" dirty="0" smtClean="0">
                <a:latin typeface="Times New Roman" pitchFamily="18" charset="0"/>
                <a:cs typeface="Times New Roman" pitchFamily="18" charset="0"/>
              </a:rPr>
              <a:t> is the cut off potential then –</a:t>
            </a:r>
            <a:r>
              <a:rPr lang="en-US" sz="2800" dirty="0" smtClean="0"/>
              <a:t> </a:t>
            </a: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95</TotalTime>
  <Words>435</Words>
  <Application>Microsoft Office PowerPoint</Application>
  <PresentationFormat>On-screen Show (4:3)</PresentationFormat>
  <Paragraphs>41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Lecture – 2 B.Sc. III  Subject- Physics [ Seme – V ]</vt:lpstr>
      <vt:lpstr>Einstein’s explanation of photoelectric effect:   Or Einstein's Equations for the Photoelectric Effect: (Quantum theory)</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2 B.Sc. III  Subject- Physics [ Seme – V ]</dc:title>
  <dc:creator>DELL</dc:creator>
  <cp:lastModifiedBy>DELL</cp:lastModifiedBy>
  <cp:revision>6</cp:revision>
  <dcterms:created xsi:type="dcterms:W3CDTF">2020-08-02T11:55:59Z</dcterms:created>
  <dcterms:modified xsi:type="dcterms:W3CDTF">2020-08-02T13:32:07Z</dcterms:modified>
</cp:coreProperties>
</file>