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935BC-169A-419A-819D-2EB2A1A92257}" type="datetimeFigureOut">
              <a:rPr lang="en-US" smtClean="0"/>
              <a:pPr/>
              <a:t>05/09/2020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B29A-D040-40FB-B0F0-7FDD4A71D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153400" cy="22288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Lecture – 2</a:t>
            </a:r>
            <a:r>
              <a:rPr lang="mr-I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mr-IN" sz="24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r-IN" sz="2400" dirty="0" smtClean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/>
              <a:t>Number systems : Octal, Hexadecimal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 UNIT-II</a:t>
            </a:r>
            <a:r>
              <a:rPr lang="mr-IN" sz="24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Subject- Computer Application in Home Science [</a:t>
            </a:r>
            <a:r>
              <a:rPr lang="en-US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Seme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III ]</a:t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Code – 231CA20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Devidas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Rushiji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Bambole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M. Sc. Ph. D. 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Physics 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Matoshree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Vimalabai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Deshmukh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Amravati.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4008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mr-IN" dirty="0" smtClean="0">
                <a:solidFill>
                  <a:srgbClr val="FF0000"/>
                </a:solidFill>
              </a:rPr>
              <a:t>ऑक्टल नंबर ला </a:t>
            </a:r>
            <a:r>
              <a:rPr lang="mr-IN" dirty="0" smtClean="0">
                <a:solidFill>
                  <a:srgbClr val="FF0000"/>
                </a:solidFill>
              </a:rPr>
              <a:t>बायनरी  </a:t>
            </a:r>
            <a:r>
              <a:rPr lang="mr-IN" dirty="0" smtClean="0">
                <a:solidFill>
                  <a:srgbClr val="FF0000"/>
                </a:solidFill>
              </a:rPr>
              <a:t>नंबर मध्ये </a:t>
            </a:r>
            <a:r>
              <a:rPr lang="mr-IN" dirty="0" smtClean="0">
                <a:solidFill>
                  <a:srgbClr val="FF0000"/>
                </a:solidFill>
              </a:rPr>
              <a:t>बदलविणे-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:  </a:t>
            </a:r>
            <a:r>
              <a:rPr lang="en-US" b="1" dirty="0" smtClean="0"/>
              <a:t>(</a:t>
            </a:r>
            <a:r>
              <a:rPr lang="en-US" b="1" dirty="0" smtClean="0"/>
              <a:t>231)</a:t>
            </a:r>
            <a:r>
              <a:rPr lang="en-US" b="1" baseline="-25000" dirty="0" smtClean="0"/>
              <a:t>8</a:t>
            </a:r>
            <a:r>
              <a:rPr lang="mr-IN" dirty="0" smtClean="0"/>
              <a:t> </a:t>
            </a:r>
            <a:r>
              <a:rPr lang="mr-IN" dirty="0" smtClean="0"/>
              <a:t>या ऑक्टल </a:t>
            </a:r>
            <a:r>
              <a:rPr lang="mr-IN" dirty="0" smtClean="0"/>
              <a:t>नंबर ला बायनरी  नंबर मध्ये </a:t>
            </a:r>
            <a:r>
              <a:rPr lang="mr-IN" dirty="0" smtClean="0"/>
              <a:t>बदलवा. </a:t>
            </a:r>
            <a:endParaRPr lang="en-US" dirty="0" smtClean="0"/>
          </a:p>
          <a:p>
            <a:pPr lvl="0"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</a:t>
            </a:r>
            <a:r>
              <a:rPr lang="mr-IN" dirty="0" smtClean="0"/>
              <a:t>ऑक्टल नंबर ला बायनरी  नंबर मध्ये </a:t>
            </a:r>
            <a:r>
              <a:rPr lang="mr-IN" dirty="0" smtClean="0"/>
              <a:t>बदलविण्यासाठी </a:t>
            </a:r>
            <a:endParaRPr lang="en-US" dirty="0" smtClean="0"/>
          </a:p>
          <a:p>
            <a:pPr>
              <a:buNone/>
            </a:pPr>
            <a:r>
              <a:rPr lang="mr-IN" dirty="0" smtClean="0"/>
              <a:t>ऑक्टल </a:t>
            </a:r>
            <a:r>
              <a:rPr lang="mr-IN" dirty="0" smtClean="0"/>
              <a:t>नंबर हा तिन बायनरी अंकाच्या ग्रुप मध्ये </a:t>
            </a:r>
            <a:r>
              <a:rPr lang="mr-IN" dirty="0" smtClean="0"/>
              <a:t>लिहावे लागेल.</a:t>
            </a:r>
            <a:r>
              <a:rPr lang="mr-IN" b="1" dirty="0" smtClean="0"/>
              <a:t> </a:t>
            </a:r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      </a:t>
            </a:r>
            <a:r>
              <a:rPr lang="en-US" b="1" dirty="0" smtClean="0"/>
              <a:t>    </a:t>
            </a:r>
            <a:r>
              <a:rPr lang="mr-IN" b="1" dirty="0" smtClean="0"/>
              <a:t> </a:t>
            </a:r>
            <a:r>
              <a:rPr lang="en-US" b="1" dirty="0" smtClean="0"/>
              <a:t>2               </a:t>
            </a:r>
            <a:r>
              <a:rPr lang="mr-IN" b="1" dirty="0" smtClean="0"/>
              <a:t> </a:t>
            </a:r>
            <a:r>
              <a:rPr lang="en-US" b="1" dirty="0" smtClean="0"/>
              <a:t>3               </a:t>
            </a:r>
            <a:r>
              <a:rPr lang="en-US" b="1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</a:t>
            </a:r>
            <a:r>
              <a:rPr lang="mr-IN" b="1" dirty="0" smtClean="0"/>
              <a:t> </a:t>
            </a:r>
            <a:r>
              <a:rPr lang="en-US" b="1" dirty="0" smtClean="0"/>
              <a:t>010              </a:t>
            </a:r>
            <a:r>
              <a:rPr lang="en-US" b="1" dirty="0" smtClean="0"/>
              <a:t>011          001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   म्हणून </a:t>
            </a:r>
            <a:r>
              <a:rPr lang="en-US" b="1" dirty="0" smtClean="0"/>
              <a:t>, (</a:t>
            </a:r>
            <a:r>
              <a:rPr lang="en-US" b="1" dirty="0" smtClean="0"/>
              <a:t>231)</a:t>
            </a:r>
            <a:r>
              <a:rPr lang="en-US" b="1" baseline="-25000" dirty="0" smtClean="0"/>
              <a:t>8 </a:t>
            </a:r>
            <a:r>
              <a:rPr lang="mr-IN" b="1" baseline="-25000" dirty="0" smtClean="0"/>
              <a:t>  </a:t>
            </a:r>
            <a:r>
              <a:rPr lang="mr-IN" b="1" dirty="0" smtClean="0"/>
              <a:t>या संख्येला </a:t>
            </a:r>
            <a:r>
              <a:rPr lang="en-US" b="1" dirty="0" smtClean="0"/>
              <a:t>(010011001)</a:t>
            </a:r>
            <a:r>
              <a:rPr lang="en-US" b="1" baseline="-25000" dirty="0" smtClean="0"/>
              <a:t>2 </a:t>
            </a:r>
            <a:r>
              <a:rPr lang="mr-IN" b="1" dirty="0" smtClean="0"/>
              <a:t>असे बायनरी मध्ये लिहिता येईल</a:t>
            </a:r>
            <a:r>
              <a:rPr lang="mr-IN" b="1" baseline="-25000" dirty="0" smtClean="0"/>
              <a:t> </a:t>
            </a:r>
            <a:endParaRPr lang="en-US" dirty="0" smtClean="0"/>
          </a:p>
          <a:p>
            <a:pPr lvl="0">
              <a:buNone/>
            </a:pPr>
            <a:r>
              <a:rPr lang="mr-IN" b="1" i="1" dirty="0" smtClean="0">
                <a:solidFill>
                  <a:srgbClr val="FF0000"/>
                </a:solidFill>
              </a:rPr>
              <a:t>हेक्सा डेसिमल नंबरला </a:t>
            </a:r>
            <a:r>
              <a:rPr lang="mr-IN" dirty="0" smtClean="0">
                <a:solidFill>
                  <a:srgbClr val="FF0000"/>
                </a:solidFill>
              </a:rPr>
              <a:t>बायनरी  नंबर मध्ये </a:t>
            </a:r>
            <a:r>
              <a:rPr lang="mr-IN" dirty="0" smtClean="0">
                <a:solidFill>
                  <a:srgbClr val="FF0000"/>
                </a:solidFill>
              </a:rPr>
              <a:t>बदलविणे-</a:t>
            </a:r>
          </a:p>
          <a:p>
            <a:pPr lvl="0"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: ( </a:t>
            </a:r>
            <a:r>
              <a:rPr lang="en-US" b="1" dirty="0" smtClean="0"/>
              <a:t>765.3)</a:t>
            </a:r>
            <a:r>
              <a:rPr lang="en-US" b="1" baseline="-25000" dirty="0" smtClean="0"/>
              <a:t>16</a:t>
            </a:r>
            <a:r>
              <a:rPr lang="en-US" b="1" dirty="0" smtClean="0"/>
              <a:t> </a:t>
            </a:r>
            <a:r>
              <a:rPr lang="en-US" b="1" dirty="0" smtClean="0"/>
              <a:t> </a:t>
            </a:r>
            <a:r>
              <a:rPr lang="mr-IN" dirty="0" smtClean="0"/>
              <a:t>या </a:t>
            </a:r>
            <a:r>
              <a:rPr lang="mr-IN" b="1" i="1" dirty="0" smtClean="0"/>
              <a:t>हेक्सा डेसिमल </a:t>
            </a:r>
            <a:r>
              <a:rPr lang="mr-IN" dirty="0" smtClean="0"/>
              <a:t>नंबर </a:t>
            </a:r>
            <a:r>
              <a:rPr lang="mr-IN" dirty="0" smtClean="0"/>
              <a:t>ला बायनरी  नंबर मध्ये बदलवा</a:t>
            </a:r>
            <a:r>
              <a:rPr lang="mr-IN" dirty="0" smtClean="0"/>
              <a:t>.</a:t>
            </a:r>
            <a:endParaRPr lang="mr-IN" dirty="0" smtClean="0"/>
          </a:p>
          <a:p>
            <a:pPr lvl="0"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</a:t>
            </a:r>
            <a:r>
              <a:rPr lang="mr-IN" dirty="0" smtClean="0"/>
              <a:t>हेक्सा डेसिमल नंबर हा चार  बायनरी  अंकाच्या ग्रुप मध्ये लिहू शकतो.</a:t>
            </a:r>
            <a:r>
              <a:rPr lang="en-US" b="1" dirty="0" smtClean="0"/>
              <a:t>   </a:t>
            </a:r>
            <a:endParaRPr lang="mr-IN" b="1" dirty="0" smtClean="0"/>
          </a:p>
          <a:p>
            <a:pPr lvl="0">
              <a:buNone/>
            </a:pPr>
            <a:r>
              <a:rPr lang="mr-IN" b="1" dirty="0" smtClean="0"/>
              <a:t>म्हणून,          </a:t>
            </a:r>
            <a:r>
              <a:rPr lang="en-US" b="1" dirty="0" smtClean="0"/>
              <a:t>7             </a:t>
            </a:r>
            <a:r>
              <a:rPr lang="en-US" b="1" dirty="0" smtClean="0"/>
              <a:t>6               5                .3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 </a:t>
            </a:r>
            <a:r>
              <a:rPr lang="en-US" b="1" dirty="0" smtClean="0"/>
              <a:t>                  </a:t>
            </a:r>
            <a:r>
              <a:rPr lang="mr-IN" b="1" dirty="0" smtClean="0"/>
              <a:t>   </a:t>
            </a:r>
            <a:r>
              <a:rPr lang="en-US" b="1" dirty="0" smtClean="0"/>
              <a:t> </a:t>
            </a:r>
            <a:r>
              <a:rPr lang="en-US" b="1" dirty="0" smtClean="0"/>
              <a:t>0111        0110         0101          .0011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        </a:t>
            </a:r>
            <a:r>
              <a:rPr lang="en-US" b="1" dirty="0" smtClean="0"/>
              <a:t>              </a:t>
            </a:r>
            <a:r>
              <a:rPr lang="en-US" b="1" dirty="0" smtClean="0"/>
              <a:t>= 011101100101.0011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  त्यामुळे, </a:t>
            </a:r>
            <a:r>
              <a:rPr lang="en-US" b="1" dirty="0" smtClean="0"/>
              <a:t> </a:t>
            </a:r>
            <a:r>
              <a:rPr lang="en-US" b="1" dirty="0" smtClean="0"/>
              <a:t>(765.3)</a:t>
            </a:r>
            <a:r>
              <a:rPr lang="en-US" b="1" baseline="-25000" dirty="0" smtClean="0"/>
              <a:t>16</a:t>
            </a:r>
            <a:r>
              <a:rPr lang="en-US" b="1" dirty="0" smtClean="0"/>
              <a:t> </a:t>
            </a:r>
            <a:r>
              <a:rPr lang="mr-IN" b="1" dirty="0" smtClean="0"/>
              <a:t>या संख्येला </a:t>
            </a:r>
            <a:r>
              <a:rPr lang="en-US" b="1" dirty="0" smtClean="0"/>
              <a:t>  </a:t>
            </a:r>
            <a:r>
              <a:rPr lang="en-US" b="1" dirty="0" smtClean="0"/>
              <a:t>(</a:t>
            </a:r>
            <a:r>
              <a:rPr lang="en-US" b="1" dirty="0" smtClean="0"/>
              <a:t>011101100101.0011)</a:t>
            </a:r>
            <a:r>
              <a:rPr lang="en-US" b="1" baseline="-25000" dirty="0" smtClean="0"/>
              <a:t>2</a:t>
            </a:r>
            <a:r>
              <a:rPr lang="mr-IN" b="1" dirty="0" smtClean="0"/>
              <a:t> असे बायनरी मध्ये लिहिता </a:t>
            </a:r>
            <a:r>
              <a:rPr lang="mr-IN" b="1" dirty="0" smtClean="0"/>
              <a:t>येईल. </a:t>
            </a:r>
            <a:r>
              <a:rPr lang="mr-IN" b="1" baseline="-25000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 lvl="0"/>
            <a:r>
              <a:rPr lang="mr-IN" dirty="0" smtClean="0">
                <a:solidFill>
                  <a:srgbClr val="FF0000"/>
                </a:solidFill>
              </a:rPr>
              <a:t>हेक्सा डेसिमल  नंबर </a:t>
            </a:r>
            <a:r>
              <a:rPr lang="mr-IN" dirty="0" smtClean="0">
                <a:solidFill>
                  <a:srgbClr val="FF0000"/>
                </a:solidFill>
              </a:rPr>
              <a:t> ला डेसिमल नंबर मध्ये बदलविणे- </a:t>
            </a:r>
            <a:r>
              <a:rPr lang="en-US" b="1" i="1" dirty="0" smtClean="0"/>
              <a:t> </a:t>
            </a:r>
            <a:endParaRPr lang="en-US" dirty="0" smtClean="0"/>
          </a:p>
          <a:p>
            <a:pPr lvl="0"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: (</a:t>
            </a:r>
            <a:r>
              <a:rPr lang="en-US" b="1" dirty="0" smtClean="0"/>
              <a:t>B14)</a:t>
            </a:r>
            <a:r>
              <a:rPr lang="en-US" b="1" baseline="-25000" dirty="0" smtClean="0"/>
              <a:t>16</a:t>
            </a:r>
            <a:r>
              <a:rPr lang="en-US" b="1" dirty="0" smtClean="0"/>
              <a:t> </a:t>
            </a:r>
            <a:r>
              <a:rPr lang="mr-IN" b="1" dirty="0" smtClean="0"/>
              <a:t>या </a:t>
            </a:r>
            <a:r>
              <a:rPr lang="mr-IN" dirty="0" smtClean="0">
                <a:solidFill>
                  <a:srgbClr val="FF0000"/>
                </a:solidFill>
              </a:rPr>
              <a:t>हेक्सा </a:t>
            </a:r>
            <a:r>
              <a:rPr lang="mr-IN" dirty="0" smtClean="0">
                <a:solidFill>
                  <a:srgbClr val="FF0000"/>
                </a:solidFill>
              </a:rPr>
              <a:t>डेसिमल  नंबर  ला डेसिमल नंबर मध्ये </a:t>
            </a:r>
            <a:r>
              <a:rPr lang="mr-IN" dirty="0" smtClean="0">
                <a:solidFill>
                  <a:srgbClr val="FF0000"/>
                </a:solidFill>
              </a:rPr>
              <a:t>बदलवा. </a:t>
            </a:r>
            <a:r>
              <a:rPr lang="en-US" b="1" i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</a:t>
            </a:r>
            <a:r>
              <a:rPr lang="mr-IN" b="1" dirty="0" smtClean="0"/>
              <a:t>  </a:t>
            </a:r>
            <a:r>
              <a:rPr lang="en-US" b="1" dirty="0" smtClean="0"/>
              <a:t>(</a:t>
            </a:r>
            <a:r>
              <a:rPr lang="en-US" b="1" dirty="0" smtClean="0"/>
              <a:t>B14)</a:t>
            </a:r>
            <a:r>
              <a:rPr lang="en-US" b="1" baseline="-25000" dirty="0" smtClean="0"/>
              <a:t>16 </a:t>
            </a:r>
            <a:r>
              <a:rPr lang="en-US" b="1" dirty="0" smtClean="0"/>
              <a:t>= B x 16</a:t>
            </a:r>
            <a:r>
              <a:rPr lang="en-US" b="1" baseline="30000" dirty="0" smtClean="0"/>
              <a:t>2</a:t>
            </a:r>
            <a:r>
              <a:rPr lang="en-US" b="1" dirty="0" smtClean="0"/>
              <a:t> + 1 x 16</a:t>
            </a:r>
            <a:r>
              <a:rPr lang="en-US" b="1" baseline="30000" dirty="0" smtClean="0"/>
              <a:t>1</a:t>
            </a:r>
            <a:r>
              <a:rPr lang="en-US" b="1" dirty="0" smtClean="0"/>
              <a:t> + 4 x 16</a:t>
            </a:r>
            <a:r>
              <a:rPr lang="en-US" b="1" baseline="30000" dirty="0" smtClean="0"/>
              <a:t>0</a:t>
            </a:r>
            <a:endParaRPr lang="en-US" dirty="0" smtClean="0"/>
          </a:p>
          <a:p>
            <a:r>
              <a:rPr lang="en-US" b="1" baseline="30000" dirty="0" smtClean="0"/>
              <a:t>                                            </a:t>
            </a:r>
            <a:r>
              <a:rPr lang="en-US" b="1" dirty="0" smtClean="0"/>
              <a:t>= 11 x 256 + 1 x 16  + 4 x 1</a:t>
            </a:r>
            <a:endParaRPr lang="en-US" dirty="0" smtClean="0"/>
          </a:p>
          <a:p>
            <a:r>
              <a:rPr lang="en-US" b="1" dirty="0" smtClean="0"/>
              <a:t>                             = 2816  + 16 +  4</a:t>
            </a:r>
            <a:endParaRPr lang="en-US" dirty="0" smtClean="0"/>
          </a:p>
          <a:p>
            <a:r>
              <a:rPr lang="en-US" b="1" dirty="0" smtClean="0"/>
              <a:t>                               = (2836)</a:t>
            </a:r>
            <a:r>
              <a:rPr lang="en-US" b="1" baseline="-25000" dirty="0" smtClean="0"/>
              <a:t>10</a:t>
            </a:r>
            <a:endParaRPr lang="en-US" dirty="0" smtClean="0"/>
          </a:p>
          <a:p>
            <a:r>
              <a:rPr lang="mr-IN" b="1" smtClean="0"/>
              <a:t>म्हणून, </a:t>
            </a:r>
            <a:r>
              <a:rPr lang="en-US" b="1" dirty="0" smtClean="0"/>
              <a:t> </a:t>
            </a:r>
            <a:r>
              <a:rPr lang="en-US" b="1" dirty="0" smtClean="0"/>
              <a:t>(B14)</a:t>
            </a:r>
            <a:r>
              <a:rPr lang="en-US" b="1" baseline="-25000" dirty="0" smtClean="0"/>
              <a:t>16 </a:t>
            </a:r>
            <a:r>
              <a:rPr lang="mr-IN" b="1" dirty="0" smtClean="0"/>
              <a:t>या </a:t>
            </a:r>
            <a:r>
              <a:rPr lang="mr-IN" dirty="0" smtClean="0">
                <a:solidFill>
                  <a:srgbClr val="FF0000"/>
                </a:solidFill>
              </a:rPr>
              <a:t>हेक्सा डेसिमल  नंबर  ला</a:t>
            </a:r>
            <a:r>
              <a:rPr lang="en-US" b="1" dirty="0" smtClean="0"/>
              <a:t> (2836)</a:t>
            </a:r>
            <a:r>
              <a:rPr lang="en-US" b="1" baseline="-25000" dirty="0" smtClean="0"/>
              <a:t>10</a:t>
            </a:r>
            <a:r>
              <a:rPr lang="mr-IN" b="1" baseline="-25000" dirty="0" smtClean="0"/>
              <a:t> </a:t>
            </a:r>
            <a:r>
              <a:rPr lang="mr-IN" b="1" dirty="0" smtClean="0"/>
              <a:t>असे </a:t>
            </a:r>
            <a:r>
              <a:rPr lang="mr-IN" b="1" dirty="0" smtClean="0"/>
              <a:t>डेसिमल  </a:t>
            </a:r>
            <a:r>
              <a:rPr lang="mr-IN" b="1" dirty="0" smtClean="0"/>
              <a:t>नंबर मध्ये लिहिता येईल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mr-IN" sz="2700" dirty="0" smtClean="0"/>
              <a:t/>
            </a:r>
            <a:br>
              <a:rPr lang="mr-IN" sz="2700" dirty="0" smtClean="0"/>
            </a:br>
            <a:r>
              <a:rPr lang="mr-IN" sz="2700" dirty="0"/>
              <a:t/>
            </a:r>
            <a:br>
              <a:rPr lang="mr-IN" sz="2700" dirty="0"/>
            </a:br>
            <a:r>
              <a:rPr lang="mr-IN" sz="2700" dirty="0" smtClean="0">
                <a:solidFill>
                  <a:srgbClr val="FF0000"/>
                </a:solidFill>
              </a:rPr>
              <a:t>ऑक्टल नंबर सिस्टम   (</a:t>
            </a:r>
            <a:r>
              <a:rPr lang="en-US" sz="2700" dirty="0" smtClean="0">
                <a:solidFill>
                  <a:srgbClr val="FF0000"/>
                </a:solidFill>
              </a:rPr>
              <a:t>Octal </a:t>
            </a:r>
            <a:r>
              <a:rPr lang="en-US" sz="2700" dirty="0">
                <a:solidFill>
                  <a:srgbClr val="FF0000"/>
                </a:solidFill>
              </a:rPr>
              <a:t>number </a:t>
            </a:r>
            <a:r>
              <a:rPr lang="en-US" sz="2700" dirty="0" smtClean="0">
                <a:solidFill>
                  <a:srgbClr val="FF0000"/>
                </a:solidFill>
              </a:rPr>
              <a:t>system</a:t>
            </a:r>
            <a:r>
              <a:rPr lang="mr-IN" sz="2700" dirty="0" smtClean="0">
                <a:solidFill>
                  <a:srgbClr val="FF0000"/>
                </a:solidFill>
              </a:rPr>
              <a:t>)</a:t>
            </a:r>
            <a:r>
              <a:rPr lang="en-US" sz="2700" dirty="0" smtClean="0">
                <a:solidFill>
                  <a:srgbClr val="FF0000"/>
                </a:solidFill>
              </a:rPr>
              <a:t>:</a:t>
            </a:r>
            <a:r>
              <a:rPr lang="mr-IN" sz="2700" dirty="0" smtClean="0">
                <a:solidFill>
                  <a:srgbClr val="FF0000"/>
                </a:solidFill>
              </a:rPr>
              <a:t> -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867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mr-IN" dirty="0" smtClean="0"/>
              <a:t>ऑक्टल नंबर सिस्टम मध्ये ०,१,२,३,४,५,६,७ असे आठ अंक असतात, म्हणून त्याला पाया ८ नंबर सिस्टम म्हणतात.</a:t>
            </a:r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 प्रत्येक  अंकाच्या  स्थानावरून त्या अंकाची    किंमत ठरते व  ती ८ च्या घाता मध्ये दाखवितात. त्यामुळे ०,१,२,३,४,५,६,७ या  अंकांच्या जोडणीमुळे वेगवेगळ्या संख्या दाखविता येतात.</a:t>
            </a:r>
          </a:p>
          <a:p>
            <a:pPr>
              <a:buNone/>
            </a:pPr>
            <a:r>
              <a:rPr lang="mr-IN" dirty="0" smtClean="0"/>
              <a:t>प्रत्येक अंकाची किंमत त्या  अंकाच्या स्थानावरून आणि त्या अंकाच्या वजना नुसार खालील प्रमाणे असते.</a:t>
            </a:r>
          </a:p>
          <a:p>
            <a:pPr>
              <a:buNone/>
            </a:pPr>
            <a:r>
              <a:rPr lang="mr-IN" dirty="0" smtClean="0"/>
              <a:t> 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 </a:t>
            </a:r>
          </a:p>
          <a:p>
            <a:pPr>
              <a:buNone/>
            </a:pPr>
            <a:endParaRPr lang="mr-IN" dirty="0"/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r>
              <a:rPr lang="mr-IN" dirty="0" smtClean="0"/>
              <a:t>या </a:t>
            </a:r>
            <a:r>
              <a:rPr lang="mr-IN" dirty="0" smtClean="0"/>
              <a:t>नंबर सिस्टम मध्ये  प्रत्येक अंक हा ८ पेक्षा लहान असतो.</a:t>
            </a:r>
          </a:p>
          <a:p>
            <a:pPr>
              <a:buNone/>
            </a:pPr>
            <a:r>
              <a:rPr lang="mr-IN" dirty="0" smtClean="0"/>
              <a:t>उदाहरणार्थ- ६४१८ हि ऑक्टल नंबर संख्या नाही,  कारण ह्यामध्ये ८ हा वैध नाही.</a:t>
            </a:r>
            <a:endParaRPr lang="en-US" dirty="0" smtClean="0"/>
          </a:p>
          <a:p>
            <a:pPr>
              <a:buNone/>
            </a:pPr>
            <a:r>
              <a:rPr lang="mr-IN" dirty="0" smtClean="0"/>
              <a:t>    मोठे </a:t>
            </a:r>
            <a:r>
              <a:rPr lang="mr-IN" b="1" i="1" dirty="0" smtClean="0"/>
              <a:t>बायनरी नंबर थोडक्यात दर्शविण्यासाठी </a:t>
            </a:r>
            <a:r>
              <a:rPr lang="mr-IN" dirty="0" smtClean="0"/>
              <a:t>ऑक्टल नंबर सिस्टम चा उपयोग करता येतो.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124200"/>
          <a:ext cx="7924800" cy="143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1320800"/>
                <a:gridCol w="1320800"/>
                <a:gridCol w="1320800"/>
                <a:gridCol w="1320800"/>
                <a:gridCol w="1320800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400" dirty="0" smtClean="0">
                          <a:latin typeface="Calibri"/>
                          <a:ea typeface="Calibri"/>
                          <a:cs typeface="Mangal"/>
                        </a:rPr>
                        <a:t>अंकाचे स्थान 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latin typeface="Times New Roman"/>
                          <a:ea typeface="Calibri"/>
                          <a:cs typeface="Mangal"/>
                        </a:rPr>
                        <a:t>3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latin typeface="Times New Roman"/>
                          <a:ea typeface="Calibri"/>
                          <a:cs typeface="Mangal"/>
                        </a:rPr>
                        <a:t>2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latin typeface="Times New Roman"/>
                          <a:ea typeface="Calibri"/>
                          <a:cs typeface="Mangal"/>
                        </a:rPr>
                        <a:t>1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mtClean="0">
                          <a:latin typeface="Times New Roman"/>
                          <a:ea typeface="Calibri"/>
                          <a:cs typeface="Mangal"/>
                        </a:rPr>
                        <a:t>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400" dirty="0" smtClean="0">
                          <a:latin typeface="Calibri"/>
                          <a:ea typeface="Calibri"/>
                          <a:cs typeface="Mangal"/>
                        </a:rPr>
                        <a:t>वजन 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8</a:t>
                      </a:r>
                      <a:r>
                        <a:rPr lang="en-US" sz="2400" baseline="30000" dirty="0" smtClean="0">
                          <a:latin typeface="Times New Roman"/>
                          <a:ea typeface="Calibri"/>
                          <a:cs typeface="Mangal"/>
                        </a:rPr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8</a:t>
                      </a:r>
                      <a:r>
                        <a:rPr lang="en-US" sz="2400" baseline="30000" dirty="0" smtClean="0">
                          <a:latin typeface="Times New Roman"/>
                          <a:ea typeface="Calibri"/>
                          <a:cs typeface="Mangal"/>
                        </a:rPr>
                        <a:t>3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8</a:t>
                      </a:r>
                      <a:r>
                        <a:rPr lang="en-US" sz="2400" baseline="30000" dirty="0" smtClean="0">
                          <a:latin typeface="Times New Roman"/>
                          <a:ea typeface="Calibri"/>
                          <a:cs typeface="Mangal"/>
                        </a:rPr>
                        <a:t>2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8</a:t>
                      </a:r>
                      <a:r>
                        <a:rPr lang="en-US" sz="2400" baseline="30000" dirty="0" smtClean="0">
                          <a:latin typeface="Times New Roman"/>
                          <a:ea typeface="Calibri"/>
                          <a:cs typeface="Mangal"/>
                        </a:rPr>
                        <a:t>1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8</a:t>
                      </a:r>
                      <a:r>
                        <a:rPr lang="en-US" sz="2400" baseline="30000" dirty="0" smtClean="0">
                          <a:latin typeface="Times New Roman"/>
                          <a:ea typeface="Calibri"/>
                          <a:cs typeface="Mangal"/>
                        </a:rPr>
                        <a:t>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mr-IN" dirty="0" smtClean="0"/>
              <a:t>उदाहरण</a:t>
            </a:r>
            <a:r>
              <a:rPr lang="en-US" dirty="0" smtClean="0"/>
              <a:t>:  </a:t>
            </a:r>
            <a:r>
              <a:rPr lang="en-US" dirty="0"/>
              <a:t>(45)</a:t>
            </a:r>
            <a:r>
              <a:rPr lang="en-US" baseline="-25000" dirty="0"/>
              <a:t>8</a:t>
            </a:r>
            <a:r>
              <a:rPr lang="en-US" dirty="0"/>
              <a:t> </a:t>
            </a:r>
            <a:r>
              <a:rPr lang="mr-IN" dirty="0" smtClean="0"/>
              <a:t> या संख्येला डेसिमल  नंबर सिस्टम मध्ये बदला. 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उत्तर </a:t>
            </a:r>
            <a:r>
              <a:rPr lang="en-US" dirty="0" smtClean="0"/>
              <a:t>:  </a:t>
            </a:r>
            <a:r>
              <a:rPr lang="mr-IN" dirty="0" smtClean="0"/>
              <a:t> </a:t>
            </a:r>
            <a:r>
              <a:rPr lang="en-US" dirty="0" smtClean="0"/>
              <a:t>(</a:t>
            </a:r>
            <a:r>
              <a:rPr lang="en-US" dirty="0"/>
              <a:t>45)</a:t>
            </a:r>
            <a:r>
              <a:rPr lang="en-US" baseline="-25000" dirty="0"/>
              <a:t>8</a:t>
            </a:r>
            <a:r>
              <a:rPr lang="en-US" dirty="0"/>
              <a:t> =  </a:t>
            </a:r>
            <a:r>
              <a:rPr lang="en-US" dirty="0" smtClean="0"/>
              <a:t>4</a:t>
            </a:r>
            <a:r>
              <a:rPr lang="mr-IN" dirty="0" smtClean="0"/>
              <a:t> </a:t>
            </a:r>
            <a:r>
              <a:rPr lang="en-US" dirty="0" smtClean="0"/>
              <a:t>x </a:t>
            </a:r>
            <a:r>
              <a:rPr lang="en-US" dirty="0"/>
              <a:t>8</a:t>
            </a:r>
            <a:r>
              <a:rPr lang="en-US" baseline="30000" dirty="0"/>
              <a:t>1</a:t>
            </a:r>
            <a:r>
              <a:rPr lang="en-US" dirty="0"/>
              <a:t> + 5x8</a:t>
            </a:r>
            <a:r>
              <a:rPr lang="en-US" baseline="30000" dirty="0"/>
              <a:t>0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</a:t>
            </a:r>
            <a:r>
              <a:rPr lang="mr-IN" dirty="0" smtClean="0"/>
              <a:t> </a:t>
            </a:r>
            <a:r>
              <a:rPr lang="en-US" dirty="0" smtClean="0"/>
              <a:t>=  4</a:t>
            </a:r>
            <a:r>
              <a:rPr lang="mr-IN" dirty="0" smtClean="0"/>
              <a:t> </a:t>
            </a:r>
            <a:r>
              <a:rPr lang="en-US" dirty="0" smtClean="0"/>
              <a:t>x</a:t>
            </a:r>
            <a:r>
              <a:rPr lang="mr-IN" dirty="0" smtClean="0"/>
              <a:t> </a:t>
            </a:r>
            <a:r>
              <a:rPr lang="en-US" dirty="0" smtClean="0"/>
              <a:t>8  </a:t>
            </a:r>
            <a:r>
              <a:rPr lang="en-US" dirty="0"/>
              <a:t>+   5x 1</a:t>
            </a:r>
          </a:p>
          <a:p>
            <a:pPr>
              <a:buNone/>
            </a:pPr>
            <a:r>
              <a:rPr lang="en-US" dirty="0"/>
              <a:t>                            </a:t>
            </a:r>
            <a:r>
              <a:rPr lang="mr-IN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32 + </a:t>
            </a:r>
            <a:r>
              <a:rPr lang="en-US" dirty="0" smtClean="0"/>
              <a:t>5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</a:t>
            </a:r>
            <a:r>
              <a:rPr lang="mr-IN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(</a:t>
            </a:r>
            <a:r>
              <a:rPr lang="en-US" dirty="0" smtClean="0"/>
              <a:t>37)</a:t>
            </a:r>
            <a:r>
              <a:rPr lang="en-US" baseline="-25000" dirty="0" smtClean="0"/>
              <a:t>10</a:t>
            </a:r>
            <a:r>
              <a:rPr lang="mr-IN" baseline="-25000" dirty="0" smtClean="0"/>
              <a:t>  </a:t>
            </a:r>
            <a:r>
              <a:rPr lang="mr-IN" dirty="0" smtClean="0"/>
              <a:t>हि डेसिमल संख्या आहे.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457200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rgbClr val="FF0000"/>
                </a:solidFill>
              </a:rPr>
              <a:t/>
            </a:r>
            <a:br>
              <a:rPr lang="en-US" sz="2700" dirty="0" smtClean="0">
                <a:solidFill>
                  <a:srgbClr val="FF0000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/>
            </a:r>
            <a:br>
              <a:rPr lang="en-US" sz="2700" dirty="0">
                <a:solidFill>
                  <a:srgbClr val="FF0000"/>
                </a:solidFill>
              </a:rPr>
            </a:br>
            <a:r>
              <a:rPr lang="mr-IN" sz="2700" dirty="0" smtClean="0">
                <a:solidFill>
                  <a:srgbClr val="FF0000"/>
                </a:solidFill>
              </a:rPr>
              <a:t>हेक्सा डेसिमल  नंबर सिस्टम   (</a:t>
            </a:r>
            <a:r>
              <a:rPr lang="en-US" sz="2700" dirty="0" err="1" smtClean="0">
                <a:solidFill>
                  <a:srgbClr val="FF0000"/>
                </a:solidFill>
              </a:rPr>
              <a:t>Hexadesimal</a:t>
            </a:r>
            <a:r>
              <a:rPr lang="en-US" sz="2700" dirty="0" smtClean="0">
                <a:solidFill>
                  <a:srgbClr val="FF0000"/>
                </a:solidFill>
              </a:rPr>
              <a:t> number system</a:t>
            </a:r>
            <a:r>
              <a:rPr lang="mr-IN" sz="2700" dirty="0" smtClean="0">
                <a:solidFill>
                  <a:srgbClr val="FF0000"/>
                </a:solidFill>
              </a:rPr>
              <a:t>)</a:t>
            </a:r>
            <a:r>
              <a:rPr lang="en-US" sz="2700" dirty="0" smtClean="0">
                <a:solidFill>
                  <a:srgbClr val="FF0000"/>
                </a:solidFill>
              </a:rPr>
              <a:t>:</a:t>
            </a:r>
            <a:r>
              <a:rPr lang="mr-IN" sz="27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943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mr-IN" dirty="0" smtClean="0"/>
              <a:t> हेक्सा डेसिमल नंबर सिस्टम मध्ये ०,१,२,३,४,५,६,७</a:t>
            </a:r>
            <a:r>
              <a:rPr lang="en-US" dirty="0" smtClean="0"/>
              <a:t>, 7, 9, A, B, C, D, E, F </a:t>
            </a:r>
            <a:r>
              <a:rPr lang="mr-IN" dirty="0" smtClean="0"/>
              <a:t>असे</a:t>
            </a:r>
            <a:r>
              <a:rPr lang="en-US" dirty="0" smtClean="0"/>
              <a:t> </a:t>
            </a:r>
            <a:r>
              <a:rPr lang="mr-IN" dirty="0" smtClean="0"/>
              <a:t>सोळा  अंक असतात, म्हणून त्याला ‘पाया १६’  नंबर सिस्टम म्हणतात.</a:t>
            </a:r>
          </a:p>
          <a:p>
            <a:pPr>
              <a:buNone/>
            </a:pPr>
            <a:r>
              <a:rPr lang="mr-IN" dirty="0" smtClean="0"/>
              <a:t>हेक्सा डेसिमल नंबर सिस्टम मध्ये</a:t>
            </a:r>
            <a:r>
              <a:rPr lang="en-US" dirty="0" smtClean="0"/>
              <a:t> A, B, C, D, E, F </a:t>
            </a:r>
            <a:r>
              <a:rPr lang="mr-IN" dirty="0" smtClean="0"/>
              <a:t> हि अक्षरे डेसिमल </a:t>
            </a:r>
            <a:r>
              <a:rPr lang="mr-IN" dirty="0" smtClean="0"/>
              <a:t>नंबर</a:t>
            </a:r>
            <a:r>
              <a:rPr lang="en-US" dirty="0" smtClean="0"/>
              <a:t> </a:t>
            </a:r>
            <a:r>
              <a:rPr lang="mr-IN" dirty="0" smtClean="0"/>
              <a:t> चे  </a:t>
            </a:r>
            <a:r>
              <a:rPr lang="mr-IN" dirty="0" smtClean="0"/>
              <a:t>१०,११,१२,१३,१४,१५ </a:t>
            </a:r>
            <a:r>
              <a:rPr lang="mr-IN" dirty="0" smtClean="0"/>
              <a:t>हे अंक </a:t>
            </a:r>
            <a:r>
              <a:rPr lang="mr-IN" dirty="0" smtClean="0"/>
              <a:t>दर्शवितात</a:t>
            </a:r>
            <a:r>
              <a:rPr lang="mr-IN" dirty="0" smtClean="0"/>
              <a:t>.</a:t>
            </a:r>
          </a:p>
          <a:p>
            <a:pPr>
              <a:buNone/>
            </a:pPr>
            <a:r>
              <a:rPr lang="mr-IN" dirty="0" smtClean="0"/>
              <a:t> हेक्सा डेसिमल नंबर सिस्टम </a:t>
            </a:r>
            <a:r>
              <a:rPr lang="mr-IN" dirty="0" smtClean="0"/>
              <a:t>मध्ये प्रत्येक अंकाची  </a:t>
            </a:r>
            <a:endParaRPr lang="mr-IN" dirty="0" smtClean="0"/>
          </a:p>
          <a:p>
            <a:pPr>
              <a:buNone/>
            </a:pPr>
            <a:r>
              <a:rPr lang="mr-IN" dirty="0"/>
              <a:t> </a:t>
            </a:r>
            <a:r>
              <a:rPr lang="mr-IN" dirty="0" smtClean="0"/>
              <a:t>किंमत </a:t>
            </a:r>
            <a:r>
              <a:rPr lang="mr-IN" dirty="0" smtClean="0"/>
              <a:t> १६ </a:t>
            </a:r>
            <a:r>
              <a:rPr lang="mr-IN" dirty="0" smtClean="0"/>
              <a:t>च्या घाता मध्ये दाखवितात</a:t>
            </a:r>
            <a:r>
              <a:rPr lang="mr-IN" dirty="0" smtClean="0"/>
              <a:t>.</a:t>
            </a:r>
          </a:p>
          <a:p>
            <a:pPr>
              <a:buNone/>
            </a:pPr>
            <a:r>
              <a:rPr lang="mr-IN" dirty="0" smtClean="0"/>
              <a:t>हि नंबर सिस्टम लांब बायनरी </a:t>
            </a:r>
            <a:r>
              <a:rPr lang="mr-IN" dirty="0" smtClean="0"/>
              <a:t>नंबर </a:t>
            </a:r>
            <a:r>
              <a:rPr lang="mr-IN" dirty="0" smtClean="0"/>
              <a:t>सिस्टम थोडक्यात दर्शविण्यासाठी उपयोगात येते. </a:t>
            </a:r>
          </a:p>
          <a:p>
            <a:pPr>
              <a:buNone/>
            </a:pPr>
            <a:r>
              <a:rPr lang="mr-IN" dirty="0" smtClean="0"/>
              <a:t>ह्या</a:t>
            </a:r>
            <a:r>
              <a:rPr lang="mr-IN" dirty="0" smtClean="0"/>
              <a:t> नंबर </a:t>
            </a:r>
            <a:r>
              <a:rPr lang="mr-IN" dirty="0" smtClean="0"/>
              <a:t>सिस्टम मध्ये  प्रत्येक </a:t>
            </a:r>
            <a:r>
              <a:rPr lang="mr-IN" dirty="0" smtClean="0"/>
              <a:t>अंकाची किंमत त्या  अंकाच्या स्थानावरून आणि त्या अंकाच्या वजना नुसार खालील प्रमाणे असते.</a:t>
            </a:r>
          </a:p>
          <a:p>
            <a:pPr>
              <a:buNone/>
            </a:pPr>
            <a:r>
              <a:rPr lang="mr-IN" dirty="0" smtClean="0"/>
              <a:t> </a:t>
            </a:r>
          </a:p>
          <a:p>
            <a:pPr>
              <a:buNone/>
            </a:pPr>
            <a:r>
              <a:rPr lang="mr-IN" dirty="0" smtClean="0"/>
              <a:t> </a:t>
            </a:r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r>
              <a:rPr lang="mr-IN" dirty="0" smtClean="0"/>
              <a:t> </a:t>
            </a:r>
            <a:r>
              <a:rPr lang="mr-IN" dirty="0" smtClean="0"/>
              <a:t>     </a:t>
            </a:r>
            <a:endParaRPr lang="mr-IN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5105400"/>
          <a:ext cx="8153400" cy="1284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400" dirty="0" smtClean="0">
                          <a:latin typeface="Calibri"/>
                          <a:ea typeface="Calibri"/>
                          <a:cs typeface="Mangal"/>
                        </a:rPr>
                        <a:t>अंकाचे स्थान 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Mangal"/>
                        </a:rPr>
                        <a:t>4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3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2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1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r-IN" sz="2400" dirty="0" smtClean="0">
                          <a:latin typeface="Times New Roman"/>
                          <a:ea typeface="Calibri"/>
                          <a:cs typeface="Mangal"/>
                        </a:rPr>
                        <a:t>वजन </a:t>
                      </a:r>
                      <a:r>
                        <a:rPr lang="en-US" sz="2400" dirty="0" smtClean="0">
                          <a:latin typeface="Times New Roman"/>
                          <a:ea typeface="Calibri"/>
                          <a:cs typeface="Mang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16</a:t>
                      </a:r>
                      <a:r>
                        <a:rPr lang="en-US" sz="2400" baseline="30000" dirty="0">
                          <a:latin typeface="Times New Roman"/>
                          <a:ea typeface="Calibri"/>
                          <a:cs typeface="Mangal"/>
                        </a:rPr>
                        <a:t>4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16</a:t>
                      </a:r>
                      <a:r>
                        <a:rPr lang="en-US" sz="2400" baseline="30000" dirty="0">
                          <a:latin typeface="Times New Roman"/>
                          <a:ea typeface="Calibri"/>
                          <a:cs typeface="Mangal"/>
                        </a:rPr>
                        <a:t>3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Mangal"/>
                        </a:rPr>
                        <a:t>16</a:t>
                      </a:r>
                      <a:r>
                        <a:rPr lang="en-US" sz="2400" baseline="30000">
                          <a:latin typeface="Times New Roman"/>
                          <a:ea typeface="Calibri"/>
                          <a:cs typeface="Mangal"/>
                        </a:rPr>
                        <a:t>2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Mangal"/>
                        </a:rPr>
                        <a:t>16</a:t>
                      </a:r>
                      <a:r>
                        <a:rPr lang="en-US" sz="2400" baseline="30000">
                          <a:latin typeface="Times New Roman"/>
                          <a:ea typeface="Calibri"/>
                          <a:cs typeface="Mangal"/>
                        </a:rPr>
                        <a:t>1</a:t>
                      </a: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Mangal"/>
                        </a:rPr>
                        <a:t>16</a:t>
                      </a:r>
                      <a:r>
                        <a:rPr lang="en-US" sz="2400" baseline="30000" dirty="0">
                          <a:latin typeface="Times New Roman"/>
                          <a:ea typeface="Calibri"/>
                          <a:cs typeface="Mangal"/>
                        </a:rPr>
                        <a:t>0</a:t>
                      </a: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172200"/>
          </a:xfrm>
        </p:spPr>
        <p:txBody>
          <a:bodyPr/>
          <a:lstStyle/>
          <a:p>
            <a:pPr>
              <a:buNone/>
            </a:pPr>
            <a:r>
              <a:rPr lang="mr-IN" dirty="0" smtClean="0"/>
              <a:t>उदाहरण </a:t>
            </a:r>
            <a:r>
              <a:rPr lang="en-US" dirty="0" smtClean="0"/>
              <a:t>:   </a:t>
            </a:r>
            <a:r>
              <a:rPr lang="en-US" dirty="0" smtClean="0"/>
              <a:t>(3A)</a:t>
            </a:r>
            <a:r>
              <a:rPr lang="en-US" baseline="-25000" dirty="0" smtClean="0"/>
              <a:t>16</a:t>
            </a:r>
            <a:r>
              <a:rPr lang="en-US" dirty="0" smtClean="0"/>
              <a:t> </a:t>
            </a:r>
            <a:r>
              <a:rPr lang="mr-IN" dirty="0" smtClean="0"/>
              <a:t>या संख्येला डेसिमल नंबर सिस्टम मध्ये बदला. </a:t>
            </a:r>
          </a:p>
          <a:p>
            <a:pPr>
              <a:buNone/>
            </a:pPr>
            <a:r>
              <a:rPr lang="mr-IN" dirty="0" smtClean="0"/>
              <a:t>  </a:t>
            </a:r>
            <a:r>
              <a:rPr lang="mr-IN" dirty="0" smtClean="0"/>
              <a:t>उत्तर </a:t>
            </a:r>
            <a:r>
              <a:rPr lang="en-US" dirty="0" smtClean="0"/>
              <a:t>:  </a:t>
            </a:r>
            <a:r>
              <a:rPr lang="en-US" dirty="0" smtClean="0"/>
              <a:t>(3A)</a:t>
            </a:r>
            <a:r>
              <a:rPr lang="en-US" baseline="-25000" dirty="0" smtClean="0"/>
              <a:t>16</a:t>
            </a:r>
            <a:r>
              <a:rPr lang="en-US" dirty="0" smtClean="0"/>
              <a:t> =  3x 16</a:t>
            </a:r>
            <a:r>
              <a:rPr lang="en-US" baseline="30000" dirty="0" smtClean="0"/>
              <a:t>1</a:t>
            </a:r>
            <a:r>
              <a:rPr lang="en-US" dirty="0" smtClean="0"/>
              <a:t> + 10x16</a:t>
            </a:r>
            <a:r>
              <a:rPr lang="en-US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</a:t>
            </a:r>
            <a:r>
              <a:rPr lang="mr-IN" dirty="0" smtClean="0"/>
              <a:t>  </a:t>
            </a:r>
            <a:r>
              <a:rPr lang="en-US" dirty="0" smtClean="0"/>
              <a:t>=  </a:t>
            </a:r>
            <a:r>
              <a:rPr lang="en-US" dirty="0" smtClean="0"/>
              <a:t>3x16  +   10 x 1</a:t>
            </a:r>
          </a:p>
          <a:p>
            <a:pPr>
              <a:buNone/>
            </a:pPr>
            <a:r>
              <a:rPr lang="en-US" dirty="0" smtClean="0"/>
              <a:t>                           </a:t>
            </a:r>
            <a:r>
              <a:rPr lang="mr-IN" dirty="0" smtClean="0"/>
              <a:t>  </a:t>
            </a:r>
            <a:r>
              <a:rPr lang="en-US" dirty="0" smtClean="0"/>
              <a:t> </a:t>
            </a:r>
            <a:r>
              <a:rPr lang="en-US" dirty="0" smtClean="0"/>
              <a:t>= 46 + 10</a:t>
            </a:r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mr-IN" dirty="0" smtClean="0"/>
              <a:t>  </a:t>
            </a:r>
            <a:r>
              <a:rPr lang="en-US" dirty="0" smtClean="0"/>
              <a:t>= </a:t>
            </a:r>
            <a:r>
              <a:rPr lang="en-US" dirty="0" smtClean="0"/>
              <a:t>(</a:t>
            </a:r>
            <a:r>
              <a:rPr lang="en-US" dirty="0" smtClean="0"/>
              <a:t>56)</a:t>
            </a:r>
            <a:r>
              <a:rPr lang="en-US" baseline="-25000" dirty="0" smtClean="0"/>
              <a:t>10</a:t>
            </a:r>
            <a:r>
              <a:rPr lang="mr-IN" baseline="-25000" dirty="0" smtClean="0"/>
              <a:t> </a:t>
            </a:r>
            <a:r>
              <a:rPr lang="mr-IN" dirty="0" smtClean="0"/>
              <a:t>हि</a:t>
            </a:r>
            <a:r>
              <a:rPr lang="mr-IN" baseline="-25000" dirty="0" smtClean="0"/>
              <a:t> </a:t>
            </a:r>
            <a:r>
              <a:rPr lang="mr-IN" dirty="0" smtClean="0"/>
              <a:t>डेसिमल संख्या आहे.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mr-IN" sz="2400" dirty="0" smtClean="0">
                <a:solidFill>
                  <a:srgbClr val="FF0000"/>
                </a:solidFill>
              </a:rPr>
              <a:t>डेसिमल </a:t>
            </a:r>
            <a:r>
              <a:rPr lang="mr-IN" sz="2400" dirty="0" smtClean="0">
                <a:solidFill>
                  <a:srgbClr val="FF0000"/>
                </a:solidFill>
              </a:rPr>
              <a:t>नंबरला </a:t>
            </a:r>
            <a:r>
              <a:rPr lang="mr-IN" sz="2400" dirty="0" smtClean="0">
                <a:solidFill>
                  <a:srgbClr val="FF0000"/>
                </a:solidFill>
              </a:rPr>
              <a:t>ऑक्टल </a:t>
            </a:r>
            <a:r>
              <a:rPr lang="mr-IN" sz="2400" dirty="0" smtClean="0">
                <a:solidFill>
                  <a:srgbClr val="FF0000"/>
                </a:solidFill>
              </a:rPr>
              <a:t>नंबर </a:t>
            </a:r>
            <a:r>
              <a:rPr lang="mr-IN" sz="2400" dirty="0" smtClean="0">
                <a:solidFill>
                  <a:srgbClr val="FF0000"/>
                </a:solidFill>
              </a:rPr>
              <a:t>मध्ये बदलविणे-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dirty="0" smtClean="0"/>
              <a:t>उदाहरण </a:t>
            </a:r>
            <a:r>
              <a:rPr lang="en-US" dirty="0" smtClean="0"/>
              <a:t>: </a:t>
            </a:r>
            <a:r>
              <a:rPr lang="en-US" dirty="0" smtClean="0"/>
              <a:t>1) (117)</a:t>
            </a:r>
            <a:r>
              <a:rPr lang="en-US" baseline="-25000" dirty="0" smtClean="0"/>
              <a:t>10</a:t>
            </a:r>
            <a:r>
              <a:rPr lang="en-US" dirty="0" smtClean="0"/>
              <a:t> = (?)</a:t>
            </a:r>
            <a:r>
              <a:rPr lang="en-US" baseline="-25000" dirty="0" smtClean="0"/>
              <a:t>8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उत्तर </a:t>
            </a:r>
            <a:r>
              <a:rPr lang="en-US" b="1" dirty="0" smtClean="0"/>
              <a:t> </a:t>
            </a:r>
            <a:r>
              <a:rPr lang="en-US" b="1" dirty="0" smtClean="0"/>
              <a:t>:      </a:t>
            </a:r>
            <a:r>
              <a:rPr lang="mr-IN" dirty="0" smtClean="0"/>
              <a:t>डेसिमल नंबरला </a:t>
            </a:r>
            <a:r>
              <a:rPr lang="mr-IN" dirty="0" smtClean="0">
                <a:solidFill>
                  <a:srgbClr val="FF0000"/>
                </a:solidFill>
              </a:rPr>
              <a:t>ऑक्टल</a:t>
            </a:r>
            <a:r>
              <a:rPr lang="mr-IN" dirty="0" smtClean="0"/>
              <a:t> </a:t>
            </a:r>
            <a:r>
              <a:rPr lang="mr-IN" dirty="0" smtClean="0"/>
              <a:t>नंबर मध्ये बदलविण्यासाठी</a:t>
            </a:r>
            <a:r>
              <a:rPr lang="mr-IN" dirty="0" smtClean="0"/>
              <a:t>, </a:t>
            </a:r>
            <a:r>
              <a:rPr lang="mr-IN" dirty="0" smtClean="0"/>
              <a:t>डेसिमल नंबरला </a:t>
            </a:r>
            <a:r>
              <a:rPr lang="mr-IN" dirty="0" smtClean="0"/>
              <a:t>भाग जाई पर्यंत ८  </a:t>
            </a:r>
            <a:r>
              <a:rPr lang="mr-IN" dirty="0" smtClean="0"/>
              <a:t>ने भागा.</a:t>
            </a:r>
            <a:r>
              <a:rPr lang="en-US" b="1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mr-IN" b="1" dirty="0" smtClean="0"/>
          </a:p>
          <a:p>
            <a:endParaRPr lang="mr-IN" b="1" dirty="0" smtClean="0"/>
          </a:p>
          <a:p>
            <a:endParaRPr lang="mr-IN" b="1" dirty="0" smtClean="0"/>
          </a:p>
          <a:p>
            <a:endParaRPr lang="mr-IN" b="1" dirty="0" smtClean="0"/>
          </a:p>
          <a:p>
            <a:pPr>
              <a:buNone/>
            </a:pPr>
            <a:r>
              <a:rPr lang="en-US" b="1" dirty="0" smtClean="0"/>
              <a:t>Hint</a:t>
            </a:r>
            <a:r>
              <a:rPr lang="en-US" b="1" dirty="0" smtClean="0"/>
              <a:t>: (1     6      5 )</a:t>
            </a:r>
            <a:r>
              <a:rPr lang="en-US" b="1" baseline="-25000" dirty="0" smtClean="0"/>
              <a:t>8</a:t>
            </a:r>
            <a:r>
              <a:rPr lang="en-US" b="1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↓  </a:t>
            </a:r>
            <a:r>
              <a:rPr lang="mr-IN" b="1" dirty="0" smtClean="0"/>
              <a:t> </a:t>
            </a:r>
            <a:r>
              <a:rPr lang="en-US" b="1" dirty="0" smtClean="0"/>
              <a:t>↓   ↓     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</a:t>
            </a:r>
            <a:r>
              <a:rPr lang="en-US" b="1" dirty="0" smtClean="0"/>
              <a:t>64+  48 + 5   =  117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438400"/>
            <a:ext cx="2895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mr-IN" sz="2400" dirty="0" smtClean="0">
                <a:solidFill>
                  <a:srgbClr val="FF0000"/>
                </a:solidFill>
              </a:rPr>
              <a:t>ऑक्टल नंबर </a:t>
            </a:r>
            <a:r>
              <a:rPr lang="mr-IN" sz="2400" dirty="0" smtClean="0">
                <a:solidFill>
                  <a:srgbClr val="FF0000"/>
                </a:solidFill>
              </a:rPr>
              <a:t>ला डेसिमल नंबर मध्ये </a:t>
            </a:r>
            <a:r>
              <a:rPr lang="mr-IN" sz="2400" dirty="0" smtClean="0">
                <a:solidFill>
                  <a:srgbClr val="FF0000"/>
                </a:solidFill>
              </a:rPr>
              <a:t>बदलविणे-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94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:  </a:t>
            </a:r>
            <a:r>
              <a:rPr lang="en-US" b="1" dirty="0" smtClean="0"/>
              <a:t>1) </a:t>
            </a:r>
            <a:r>
              <a:rPr lang="en-US" b="1" dirty="0" smtClean="0"/>
              <a:t>(456)</a:t>
            </a:r>
            <a:r>
              <a:rPr lang="en-US" b="1" baseline="-25000" dirty="0" smtClean="0"/>
              <a:t>8 </a:t>
            </a:r>
            <a:r>
              <a:rPr lang="mr-IN" b="1" dirty="0" smtClean="0"/>
              <a:t>या संख्येला डेसिमल नंबर मध्ये </a:t>
            </a:r>
            <a:r>
              <a:rPr lang="mr-IN" b="1" dirty="0" smtClean="0"/>
              <a:t>बदलवा</a:t>
            </a:r>
            <a:r>
              <a:rPr lang="mr-IN" b="1" dirty="0" smtClean="0"/>
              <a:t>.</a:t>
            </a:r>
            <a:r>
              <a:rPr lang="mr-IN" b="1" baseline="-25000" dirty="0" smtClean="0"/>
              <a:t> 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उत्तर </a:t>
            </a:r>
            <a:r>
              <a:rPr lang="en-US" b="1" dirty="0" smtClean="0"/>
              <a:t>: </a:t>
            </a:r>
            <a:r>
              <a:rPr lang="en-US" b="1" dirty="0" smtClean="0"/>
              <a:t>(456)</a:t>
            </a:r>
            <a:r>
              <a:rPr lang="en-US" b="1" baseline="-25000" dirty="0" smtClean="0"/>
              <a:t>8</a:t>
            </a:r>
            <a:r>
              <a:rPr lang="en-US" b="1" dirty="0" smtClean="0"/>
              <a:t>  = 4x8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r>
              <a:rPr lang="en-US" b="1" dirty="0" smtClean="0"/>
              <a:t>+</a:t>
            </a:r>
            <a:r>
              <a:rPr lang="mr-IN" b="1" dirty="0" smtClean="0"/>
              <a:t> </a:t>
            </a:r>
            <a:r>
              <a:rPr lang="en-US" b="1" dirty="0" smtClean="0"/>
              <a:t>5x8</a:t>
            </a:r>
            <a:r>
              <a:rPr lang="en-US" b="1" baseline="30000" dirty="0" smtClean="0"/>
              <a:t>1</a:t>
            </a:r>
            <a:r>
              <a:rPr lang="mr-IN" b="1" baseline="30000" dirty="0" smtClean="0"/>
              <a:t>  </a:t>
            </a:r>
            <a:r>
              <a:rPr lang="en-US" b="1" dirty="0" smtClean="0"/>
              <a:t>+ </a:t>
            </a:r>
            <a:r>
              <a:rPr lang="en-US" b="1" dirty="0" smtClean="0"/>
              <a:t>6x 8</a:t>
            </a:r>
            <a:r>
              <a:rPr lang="en-US" b="1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= 4 x 64+ 5 x 8 </a:t>
            </a:r>
            <a:r>
              <a:rPr lang="mr-IN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6 x 1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= 256 </a:t>
            </a:r>
            <a:r>
              <a:rPr lang="mr-IN" b="1" dirty="0" smtClean="0"/>
              <a:t>  </a:t>
            </a:r>
            <a:r>
              <a:rPr lang="en-US" b="1" dirty="0" smtClean="0"/>
              <a:t>+ </a:t>
            </a:r>
            <a:r>
              <a:rPr lang="en-US" b="1" dirty="0" smtClean="0"/>
              <a:t>40  </a:t>
            </a:r>
            <a:r>
              <a:rPr lang="mr-IN" b="1" dirty="0" smtClean="0"/>
              <a:t>  </a:t>
            </a:r>
            <a:r>
              <a:rPr lang="en-US" b="1" dirty="0" smtClean="0"/>
              <a:t>+ </a:t>
            </a:r>
            <a:r>
              <a:rPr lang="en-US" b="1" dirty="0" smtClean="0"/>
              <a:t>6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= (302)</a:t>
            </a:r>
            <a:r>
              <a:rPr lang="en-US" b="1" baseline="-25000" dirty="0" smtClean="0"/>
              <a:t>10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उदाहरण </a:t>
            </a:r>
            <a:r>
              <a:rPr lang="en-US" b="1" dirty="0" smtClean="0"/>
              <a:t>2</a:t>
            </a:r>
            <a:r>
              <a:rPr lang="en-US" b="1" dirty="0" smtClean="0"/>
              <a:t>) </a:t>
            </a:r>
            <a:r>
              <a:rPr lang="en-US" b="1" dirty="0" smtClean="0"/>
              <a:t>(</a:t>
            </a:r>
            <a:r>
              <a:rPr lang="en-US" b="1" dirty="0" smtClean="0"/>
              <a:t>235)</a:t>
            </a:r>
            <a:r>
              <a:rPr lang="en-US" b="1" baseline="-25000" dirty="0" smtClean="0"/>
              <a:t>8 </a:t>
            </a:r>
            <a:r>
              <a:rPr lang="mr-IN" dirty="0" smtClean="0">
                <a:solidFill>
                  <a:srgbClr val="FF0000"/>
                </a:solidFill>
              </a:rPr>
              <a:t>या ऑक्टल नंबर ला </a:t>
            </a:r>
            <a:r>
              <a:rPr lang="mr-IN" b="1" dirty="0" smtClean="0"/>
              <a:t>डेसिमल </a:t>
            </a:r>
            <a:r>
              <a:rPr lang="mr-IN" b="1" dirty="0" smtClean="0"/>
              <a:t>नंबर मध्ये बदलवा.</a:t>
            </a:r>
            <a:r>
              <a:rPr lang="mr-IN" b="1" baseline="-25000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 उत्तर </a:t>
            </a:r>
            <a:r>
              <a:rPr lang="en-US" b="1" dirty="0" smtClean="0"/>
              <a:t>: </a:t>
            </a:r>
            <a:r>
              <a:rPr lang="en-US" b="1" dirty="0" smtClean="0"/>
              <a:t>(235)</a:t>
            </a:r>
            <a:r>
              <a:rPr lang="en-US" b="1" baseline="-25000" dirty="0" smtClean="0"/>
              <a:t>8</a:t>
            </a:r>
            <a:r>
              <a:rPr lang="en-US" b="1" dirty="0" smtClean="0"/>
              <a:t>  = 2x8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r>
              <a:rPr lang="en-US" b="1" dirty="0" smtClean="0"/>
              <a:t>+</a:t>
            </a:r>
            <a:r>
              <a:rPr lang="mr-IN" b="1" dirty="0" smtClean="0"/>
              <a:t> </a:t>
            </a:r>
            <a:r>
              <a:rPr lang="en-US" b="1" dirty="0" smtClean="0"/>
              <a:t>3x8</a:t>
            </a:r>
            <a:r>
              <a:rPr lang="en-US" b="1" baseline="30000" dirty="0" smtClean="0"/>
              <a:t>1</a:t>
            </a:r>
            <a:r>
              <a:rPr lang="mr-IN" b="1" baseline="30000" dirty="0" smtClean="0"/>
              <a:t>  </a:t>
            </a:r>
            <a:r>
              <a:rPr lang="en-US" b="1" dirty="0" smtClean="0"/>
              <a:t>+ </a:t>
            </a:r>
            <a:r>
              <a:rPr lang="en-US" b="1" dirty="0" smtClean="0"/>
              <a:t>5x 8</a:t>
            </a:r>
            <a:r>
              <a:rPr lang="en-US" b="1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= </a:t>
            </a:r>
            <a:r>
              <a:rPr lang="en-US" b="1" dirty="0" smtClean="0"/>
              <a:t>2 x 64+ 3 x 8 </a:t>
            </a:r>
            <a:r>
              <a:rPr lang="mr-IN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5 x 1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= </a:t>
            </a:r>
            <a:r>
              <a:rPr lang="en-US" b="1" dirty="0" smtClean="0"/>
              <a:t>128 </a:t>
            </a:r>
            <a:r>
              <a:rPr lang="mr-IN" b="1" dirty="0" smtClean="0"/>
              <a:t>  </a:t>
            </a:r>
            <a:r>
              <a:rPr lang="en-US" b="1" dirty="0" smtClean="0"/>
              <a:t>+ </a:t>
            </a:r>
            <a:r>
              <a:rPr lang="en-US" b="1" dirty="0" smtClean="0"/>
              <a:t>24  </a:t>
            </a:r>
            <a:r>
              <a:rPr lang="mr-IN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5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= </a:t>
            </a:r>
            <a:r>
              <a:rPr lang="en-US" b="1" dirty="0" smtClean="0"/>
              <a:t>(157)</a:t>
            </a:r>
            <a:r>
              <a:rPr lang="en-US" b="1" baseline="-25000" dirty="0" smtClean="0"/>
              <a:t>10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</a:t>
            </a:r>
            <a:r>
              <a:rPr lang="mr-IN" b="1" dirty="0" smtClean="0"/>
              <a:t>म्हणून, </a:t>
            </a:r>
            <a:r>
              <a:rPr lang="en-US" b="1" dirty="0" smtClean="0"/>
              <a:t>    </a:t>
            </a:r>
            <a:r>
              <a:rPr lang="en-US" b="1" dirty="0" smtClean="0"/>
              <a:t>(235)</a:t>
            </a:r>
            <a:r>
              <a:rPr lang="en-US" b="1" baseline="-25000" dirty="0" smtClean="0"/>
              <a:t>8</a:t>
            </a:r>
            <a:r>
              <a:rPr lang="en-US" b="1" dirty="0" smtClean="0"/>
              <a:t>  </a:t>
            </a:r>
            <a:r>
              <a:rPr lang="mr-IN" b="1" dirty="0" smtClean="0"/>
              <a:t> </a:t>
            </a:r>
            <a:r>
              <a:rPr lang="en-US" b="1" dirty="0" smtClean="0"/>
              <a:t>= </a:t>
            </a:r>
            <a:r>
              <a:rPr lang="en-US" b="1" dirty="0" smtClean="0"/>
              <a:t>(157)</a:t>
            </a:r>
            <a:r>
              <a:rPr lang="en-US" b="1" baseline="-25000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400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3</a:t>
            </a:r>
            <a:r>
              <a:rPr lang="en-US" b="1" dirty="0" smtClean="0"/>
              <a:t>) </a:t>
            </a:r>
            <a:r>
              <a:rPr lang="en-US" b="1" dirty="0" smtClean="0"/>
              <a:t>(246)</a:t>
            </a:r>
            <a:r>
              <a:rPr lang="en-US" b="1" baseline="-25000" dirty="0" smtClean="0"/>
              <a:t>8 </a:t>
            </a:r>
            <a:r>
              <a:rPr lang="mr-IN" dirty="0" smtClean="0">
                <a:solidFill>
                  <a:srgbClr val="FF0000"/>
                </a:solidFill>
              </a:rPr>
              <a:t>या ऑक्टल नंबर ला </a:t>
            </a:r>
            <a:r>
              <a:rPr lang="mr-IN" b="1" dirty="0" smtClean="0"/>
              <a:t>डेसिमल नंबर मध्ये बदलवा.</a:t>
            </a:r>
            <a:r>
              <a:rPr lang="mr-IN" b="1" baseline="-25000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 उत्तर </a:t>
            </a:r>
            <a:r>
              <a:rPr lang="en-US" b="1" dirty="0" smtClean="0"/>
              <a:t>: </a:t>
            </a:r>
            <a:r>
              <a:rPr lang="en-US" b="1" dirty="0" smtClean="0"/>
              <a:t>(246)</a:t>
            </a:r>
            <a:r>
              <a:rPr lang="en-US" b="1" baseline="-25000" dirty="0" smtClean="0"/>
              <a:t>8</a:t>
            </a:r>
            <a:r>
              <a:rPr lang="en-US" b="1" dirty="0" smtClean="0"/>
              <a:t>  = 2x8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r>
              <a:rPr lang="en-US" b="1" dirty="0" smtClean="0"/>
              <a:t>+</a:t>
            </a:r>
            <a:r>
              <a:rPr lang="mr-IN" b="1" dirty="0" smtClean="0"/>
              <a:t> </a:t>
            </a:r>
            <a:r>
              <a:rPr lang="en-US" b="1" dirty="0" smtClean="0"/>
              <a:t>4x8</a:t>
            </a:r>
            <a:r>
              <a:rPr lang="en-US" b="1" baseline="30000" dirty="0" smtClean="0"/>
              <a:t>1</a:t>
            </a:r>
            <a:r>
              <a:rPr lang="mr-IN" b="1" baseline="30000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6x 8</a:t>
            </a:r>
            <a:r>
              <a:rPr lang="en-US" b="1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= </a:t>
            </a:r>
            <a:r>
              <a:rPr lang="en-US" b="1" dirty="0" smtClean="0"/>
              <a:t>2 x 64+ 4 x 8 + 6 x 1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</a:t>
            </a:r>
            <a:r>
              <a:rPr lang="mr-IN" b="1" dirty="0" smtClean="0"/>
              <a:t> </a:t>
            </a:r>
            <a:r>
              <a:rPr lang="en-US" b="1" dirty="0" smtClean="0"/>
              <a:t> </a:t>
            </a:r>
            <a:r>
              <a:rPr lang="mr-IN" b="1" dirty="0" smtClean="0"/>
              <a:t> </a:t>
            </a:r>
            <a:r>
              <a:rPr lang="en-US" b="1" dirty="0" smtClean="0"/>
              <a:t>= </a:t>
            </a:r>
            <a:r>
              <a:rPr lang="en-US" b="1" dirty="0" smtClean="0"/>
              <a:t>128 </a:t>
            </a:r>
            <a:r>
              <a:rPr lang="mr-IN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32 </a:t>
            </a:r>
            <a:r>
              <a:rPr lang="mr-IN" b="1" dirty="0" smtClean="0"/>
              <a:t> </a:t>
            </a:r>
            <a:r>
              <a:rPr lang="en-US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6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mr-IN" b="1" dirty="0" smtClean="0"/>
              <a:t>  </a:t>
            </a:r>
            <a:r>
              <a:rPr lang="en-US" b="1" dirty="0" smtClean="0"/>
              <a:t>= (166)</a:t>
            </a:r>
            <a:r>
              <a:rPr lang="en-US" b="1" baseline="-25000" dirty="0" smtClean="0"/>
              <a:t>10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</a:t>
            </a:r>
            <a:r>
              <a:rPr lang="mr-IN" b="1" dirty="0" smtClean="0"/>
              <a:t>म्हणून</a:t>
            </a:r>
            <a:r>
              <a:rPr lang="en-US" b="1" dirty="0" smtClean="0"/>
              <a:t>,    </a:t>
            </a:r>
            <a:r>
              <a:rPr lang="en-US" b="1" dirty="0" smtClean="0"/>
              <a:t>(246)</a:t>
            </a:r>
            <a:r>
              <a:rPr lang="en-US" b="1" baseline="-25000" dirty="0" smtClean="0"/>
              <a:t>8</a:t>
            </a:r>
            <a:r>
              <a:rPr lang="en-US" b="1" dirty="0" smtClean="0"/>
              <a:t>  = (166)</a:t>
            </a:r>
            <a:r>
              <a:rPr lang="en-US" b="1" baseline="-25000" dirty="0" smtClean="0"/>
              <a:t>10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4</a:t>
            </a:r>
            <a:r>
              <a:rPr lang="en-US" b="1" dirty="0" smtClean="0"/>
              <a:t>) </a:t>
            </a:r>
            <a:r>
              <a:rPr lang="en-US" b="1" dirty="0" smtClean="0"/>
              <a:t> </a:t>
            </a:r>
            <a:r>
              <a:rPr lang="en-US" b="1" dirty="0" smtClean="0"/>
              <a:t>(328)</a:t>
            </a:r>
            <a:r>
              <a:rPr lang="en-US" b="1" baseline="-25000" dirty="0" smtClean="0"/>
              <a:t>8 </a:t>
            </a:r>
            <a:r>
              <a:rPr lang="mr-IN" dirty="0" smtClean="0">
                <a:solidFill>
                  <a:srgbClr val="FF0000"/>
                </a:solidFill>
              </a:rPr>
              <a:t>या ऑक्टल नंबर ला </a:t>
            </a:r>
            <a:r>
              <a:rPr lang="mr-IN" b="1" dirty="0" smtClean="0"/>
              <a:t>डेसिमल नंबर मध्ये बदलवा.</a:t>
            </a:r>
            <a:r>
              <a:rPr lang="mr-IN" b="1" baseline="-25000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 उत्तर </a:t>
            </a:r>
            <a:r>
              <a:rPr lang="en-US" b="1" dirty="0" smtClean="0"/>
              <a:t>: </a:t>
            </a:r>
            <a:r>
              <a:rPr lang="en-US" b="1" dirty="0" smtClean="0"/>
              <a:t>(328)</a:t>
            </a:r>
            <a:r>
              <a:rPr lang="en-US" b="1" baseline="-25000" dirty="0" smtClean="0"/>
              <a:t>8</a:t>
            </a:r>
            <a:r>
              <a:rPr lang="en-US" b="1" dirty="0" smtClean="0"/>
              <a:t>  = </a:t>
            </a:r>
            <a:r>
              <a:rPr lang="en-US" b="1" dirty="0" smtClean="0"/>
              <a:t>3x8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r>
              <a:rPr lang="mr-IN" b="1" dirty="0" smtClean="0"/>
              <a:t> </a:t>
            </a:r>
            <a:r>
              <a:rPr lang="en-US" b="1" dirty="0" smtClean="0"/>
              <a:t>+2x8</a:t>
            </a:r>
            <a:r>
              <a:rPr lang="en-US" b="1" baseline="30000" dirty="0" smtClean="0"/>
              <a:t>1</a:t>
            </a:r>
            <a:r>
              <a:rPr lang="mr-IN" b="1" baseline="30000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8x 8</a:t>
            </a:r>
            <a:r>
              <a:rPr lang="en-US" b="1" baseline="30000" dirty="0" smtClean="0"/>
              <a:t>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</a:t>
            </a:r>
            <a:r>
              <a:rPr lang="mr-IN" b="1" dirty="0" smtClean="0"/>
              <a:t>  </a:t>
            </a:r>
            <a:r>
              <a:rPr lang="en-US" b="1" dirty="0" smtClean="0"/>
              <a:t>= </a:t>
            </a:r>
            <a:r>
              <a:rPr lang="en-US" b="1" dirty="0" smtClean="0"/>
              <a:t>3 x 64+ 2 x 8 + 8 x 1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</a:t>
            </a:r>
            <a:r>
              <a:rPr lang="mr-IN" b="1" dirty="0" smtClean="0"/>
              <a:t>   </a:t>
            </a:r>
            <a:r>
              <a:rPr lang="en-US" b="1" dirty="0" smtClean="0"/>
              <a:t>= </a:t>
            </a:r>
            <a:r>
              <a:rPr lang="en-US" b="1" dirty="0" smtClean="0"/>
              <a:t>192 </a:t>
            </a:r>
            <a:r>
              <a:rPr lang="mr-IN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16  </a:t>
            </a:r>
            <a:r>
              <a:rPr lang="mr-IN" b="1" dirty="0" smtClean="0"/>
              <a:t> </a:t>
            </a:r>
            <a:r>
              <a:rPr lang="en-US" b="1" dirty="0" smtClean="0"/>
              <a:t>+ </a:t>
            </a:r>
            <a:r>
              <a:rPr lang="en-US" b="1" dirty="0" smtClean="0"/>
              <a:t>8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      </a:t>
            </a:r>
            <a:r>
              <a:rPr lang="mr-IN" b="1" dirty="0" smtClean="0"/>
              <a:t>   </a:t>
            </a:r>
            <a:r>
              <a:rPr lang="en-US" b="1" dirty="0" smtClean="0"/>
              <a:t>= </a:t>
            </a:r>
            <a:r>
              <a:rPr lang="en-US" b="1" dirty="0" smtClean="0"/>
              <a:t>(216)</a:t>
            </a:r>
            <a:r>
              <a:rPr lang="en-US" b="1" baseline="-25000" dirty="0" smtClean="0"/>
              <a:t>10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  </a:t>
            </a:r>
            <a:r>
              <a:rPr lang="mr-IN" b="1" dirty="0" smtClean="0"/>
              <a:t>म्हणून </a:t>
            </a:r>
            <a:r>
              <a:rPr lang="en-US" b="1" dirty="0" smtClean="0"/>
              <a:t>,    </a:t>
            </a:r>
            <a:r>
              <a:rPr lang="en-US" b="1" dirty="0" smtClean="0"/>
              <a:t>(328)</a:t>
            </a:r>
            <a:r>
              <a:rPr lang="en-US" b="1" baseline="-25000" dirty="0" smtClean="0"/>
              <a:t>8</a:t>
            </a:r>
            <a:r>
              <a:rPr lang="en-US" b="1" dirty="0" smtClean="0"/>
              <a:t>  = (216)</a:t>
            </a:r>
            <a:r>
              <a:rPr lang="en-US" b="1" baseline="-25000" dirty="0" smtClean="0"/>
              <a:t>10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mr-IN" sz="2400" dirty="0" smtClean="0">
                <a:solidFill>
                  <a:srgbClr val="FF0000"/>
                </a:solidFill>
              </a:rPr>
              <a:t>बायनरी नंबरला</a:t>
            </a:r>
            <a:r>
              <a:rPr lang="mr-IN" sz="2400" dirty="0" smtClean="0">
                <a:solidFill>
                  <a:srgbClr val="FF0000"/>
                </a:solidFill>
              </a:rPr>
              <a:t> ऑक्टल नंबर मध्ये बदलविणे-</a:t>
            </a:r>
            <a:r>
              <a:rPr lang="mr-IN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b="1" dirty="0" smtClean="0"/>
              <a:t>उदाहरण </a:t>
            </a:r>
            <a:r>
              <a:rPr lang="en-US" b="1" dirty="0" smtClean="0"/>
              <a:t>: (010111)</a:t>
            </a:r>
            <a:r>
              <a:rPr lang="en-US" b="1" baseline="-25000" dirty="0" smtClean="0"/>
              <a:t>2</a:t>
            </a:r>
            <a:r>
              <a:rPr lang="mr-IN" b="1" baseline="-25000" dirty="0" smtClean="0"/>
              <a:t> </a:t>
            </a:r>
            <a:r>
              <a:rPr lang="mr-IN" dirty="0" smtClean="0">
                <a:solidFill>
                  <a:srgbClr val="FF0000"/>
                </a:solidFill>
              </a:rPr>
              <a:t>या </a:t>
            </a:r>
            <a:r>
              <a:rPr lang="mr-IN" dirty="0" smtClean="0">
                <a:solidFill>
                  <a:srgbClr val="FF0000"/>
                </a:solidFill>
              </a:rPr>
              <a:t>बायनरी नंबरला </a:t>
            </a:r>
            <a:r>
              <a:rPr lang="mr-IN" dirty="0" smtClean="0">
                <a:solidFill>
                  <a:srgbClr val="FF0000"/>
                </a:solidFill>
              </a:rPr>
              <a:t>ऑक्टल नंबर मध्ये </a:t>
            </a:r>
            <a:r>
              <a:rPr lang="mr-IN" dirty="0" smtClean="0">
                <a:solidFill>
                  <a:srgbClr val="FF0000"/>
                </a:solidFill>
              </a:rPr>
              <a:t>बदलवा. 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उत्तर </a:t>
            </a:r>
            <a:r>
              <a:rPr lang="en-US" b="1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नियम </a:t>
            </a:r>
            <a:r>
              <a:rPr lang="en-US" b="1" dirty="0" smtClean="0"/>
              <a:t>- </a:t>
            </a:r>
            <a:endParaRPr lang="en-US" dirty="0" smtClean="0"/>
          </a:p>
          <a:p>
            <a:pPr lvl="0">
              <a:buNone/>
            </a:pPr>
            <a:r>
              <a:rPr lang="mr-IN" b="1" dirty="0" smtClean="0"/>
              <a:t>१) कोणताही</a:t>
            </a:r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dirty="0" smtClean="0">
                <a:solidFill>
                  <a:srgbClr val="FF0000"/>
                </a:solidFill>
              </a:rPr>
              <a:t>ऑक्टल </a:t>
            </a:r>
            <a:r>
              <a:rPr lang="mr-IN" dirty="0" smtClean="0">
                <a:solidFill>
                  <a:srgbClr val="FF0000"/>
                </a:solidFill>
              </a:rPr>
              <a:t>नंबर हा तिन बायनरी अंकाच्या ग्रुप मध्ये लिहू शकतो.</a:t>
            </a:r>
            <a:r>
              <a:rPr lang="mr-IN" b="1" dirty="0" smtClean="0"/>
              <a:t> </a:t>
            </a:r>
            <a:endParaRPr lang="en-US" dirty="0" smtClean="0"/>
          </a:p>
          <a:p>
            <a:pPr lvl="0">
              <a:buNone/>
            </a:pPr>
            <a:r>
              <a:rPr lang="mr-IN" b="1" dirty="0" smtClean="0"/>
              <a:t>२) कोणताही</a:t>
            </a:r>
            <a:r>
              <a:rPr lang="mr-IN" dirty="0" smtClean="0">
                <a:solidFill>
                  <a:srgbClr val="FF0000"/>
                </a:solidFill>
              </a:rPr>
              <a:t> हेक्सा डेसिमल नंबर </a:t>
            </a:r>
            <a:r>
              <a:rPr lang="mr-IN" dirty="0" smtClean="0">
                <a:solidFill>
                  <a:srgbClr val="FF0000"/>
                </a:solidFill>
              </a:rPr>
              <a:t>हा </a:t>
            </a:r>
            <a:r>
              <a:rPr lang="mr-IN" dirty="0" smtClean="0">
                <a:solidFill>
                  <a:srgbClr val="FF0000"/>
                </a:solidFill>
              </a:rPr>
              <a:t>चार  </a:t>
            </a:r>
            <a:r>
              <a:rPr lang="mr-IN" dirty="0" smtClean="0">
                <a:solidFill>
                  <a:srgbClr val="FF0000"/>
                </a:solidFill>
              </a:rPr>
              <a:t>बायनरी </a:t>
            </a:r>
            <a:r>
              <a:rPr lang="mr-IN" dirty="0" smtClean="0">
                <a:solidFill>
                  <a:srgbClr val="FF0000"/>
                </a:solidFill>
              </a:rPr>
              <a:t> </a:t>
            </a:r>
            <a:r>
              <a:rPr lang="mr-IN" dirty="0" smtClean="0">
                <a:solidFill>
                  <a:srgbClr val="FF0000"/>
                </a:solidFill>
              </a:rPr>
              <a:t>अंकाच्या ग्रुप मध्ये लिहू शकतो.</a:t>
            </a:r>
            <a:r>
              <a:rPr lang="mr-IN" b="1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mr-IN" b="1" dirty="0" smtClean="0"/>
              <a:t> म्हणून </a:t>
            </a:r>
            <a:r>
              <a:rPr lang="en-US" b="1" dirty="0" smtClean="0"/>
              <a:t>,            </a:t>
            </a:r>
            <a:r>
              <a:rPr lang="en-US" b="1" dirty="0" smtClean="0"/>
              <a:t>010        111</a:t>
            </a:r>
            <a:endParaRPr lang="en-US" dirty="0" smtClean="0"/>
          </a:p>
          <a:p>
            <a:pPr>
              <a:buNone/>
            </a:pPr>
            <a:r>
              <a:rPr lang="mr-IN" b="1" dirty="0" smtClean="0"/>
              <a:t> </a:t>
            </a:r>
            <a:r>
              <a:rPr lang="en-US" b="1" dirty="0" smtClean="0"/>
              <a:t>                   </a:t>
            </a:r>
            <a:r>
              <a:rPr lang="mr-IN" b="1" dirty="0" smtClean="0"/>
              <a:t>     </a:t>
            </a:r>
            <a:r>
              <a:rPr lang="en-US" b="1" dirty="0" smtClean="0"/>
              <a:t>2             7</a:t>
            </a:r>
            <a:endParaRPr lang="mr-IN" b="1" dirty="0" smtClean="0"/>
          </a:p>
          <a:p>
            <a:pPr>
              <a:buNone/>
            </a:pPr>
            <a:r>
              <a:rPr lang="mr-IN" b="1" dirty="0" smtClean="0"/>
              <a:t>  त्यामुळे</a:t>
            </a:r>
            <a:r>
              <a:rPr lang="en-US" b="1" dirty="0" smtClean="0"/>
              <a:t>,</a:t>
            </a:r>
            <a:r>
              <a:rPr lang="mr-IN" b="1" dirty="0" smtClean="0"/>
              <a:t> </a:t>
            </a:r>
            <a:r>
              <a:rPr lang="en-US" b="1" dirty="0" smtClean="0"/>
              <a:t> (</a:t>
            </a:r>
            <a:r>
              <a:rPr lang="en-US" b="1" dirty="0" smtClean="0"/>
              <a:t>010111)</a:t>
            </a:r>
            <a:r>
              <a:rPr lang="en-US" b="1" baseline="-25000" dirty="0" smtClean="0"/>
              <a:t>2 </a:t>
            </a:r>
            <a:r>
              <a:rPr lang="mr-IN" dirty="0" smtClean="0">
                <a:solidFill>
                  <a:srgbClr val="FF0000"/>
                </a:solidFill>
              </a:rPr>
              <a:t>या बायनरी </a:t>
            </a:r>
            <a:r>
              <a:rPr lang="mr-IN" dirty="0" smtClean="0">
                <a:solidFill>
                  <a:srgbClr val="FF0000"/>
                </a:solidFill>
              </a:rPr>
              <a:t>नंबरचा </a:t>
            </a:r>
            <a:r>
              <a:rPr lang="en-US" b="1" dirty="0" smtClean="0"/>
              <a:t>(27)</a:t>
            </a:r>
            <a:r>
              <a:rPr lang="en-US" b="1" baseline="-25000" dirty="0" smtClean="0"/>
              <a:t>8</a:t>
            </a:r>
            <a:r>
              <a:rPr lang="mr-IN" dirty="0" smtClean="0">
                <a:solidFill>
                  <a:srgbClr val="FF0000"/>
                </a:solidFill>
              </a:rPr>
              <a:t> हा </a:t>
            </a:r>
            <a:r>
              <a:rPr lang="mr-IN" dirty="0" smtClean="0">
                <a:solidFill>
                  <a:srgbClr val="FF0000"/>
                </a:solidFill>
              </a:rPr>
              <a:t>ऑक्टल नंबर आहे.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924</Words>
  <Application>Microsoft Office PowerPoint</Application>
  <PresentationFormat>On-screen Show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– 2      (Number systems : Octal, Hexadecimal)  UNIT-II  Subject- Computer Application in Home Science [Seme – III ] Code – 231CA20</vt:lpstr>
      <vt:lpstr>  ऑक्टल नंबर सिस्टम   (Octal number system): - </vt:lpstr>
      <vt:lpstr>Slide 3</vt:lpstr>
      <vt:lpstr>  हेक्सा डेसिमल  नंबर सिस्टम   (Hexadesimal number system):  </vt:lpstr>
      <vt:lpstr>Slide 5</vt:lpstr>
      <vt:lpstr>डेसिमल नंबरला ऑक्टल नंबर मध्ये बदलविणे-</vt:lpstr>
      <vt:lpstr>ऑक्टल नंबर ला डेसिमल नंबर मध्ये बदलविणे-</vt:lpstr>
      <vt:lpstr>Slide 8</vt:lpstr>
      <vt:lpstr>बायनरी नंबरला ऑक्टल नंबर मध्ये बदलविणे- 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– 2      (Number systems : Octal, Hexadecimal)  UNIT-II  Subject- Computer Application in Home Science [Seme – III ] Code – 231CA20</dc:title>
  <dc:creator>DELL</dc:creator>
  <cp:lastModifiedBy>DELL</cp:lastModifiedBy>
  <cp:revision>34</cp:revision>
  <dcterms:created xsi:type="dcterms:W3CDTF">2020-09-05T07:53:14Z</dcterms:created>
  <dcterms:modified xsi:type="dcterms:W3CDTF">2020-09-05T18:28:47Z</dcterms:modified>
</cp:coreProperties>
</file>