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306E29F-3CED-478C-9CC8-ACAB80F5DEDE}" type="datetimeFigureOut">
              <a:rPr lang="en-US" smtClean="0"/>
              <a:pPr/>
              <a:t>07/09/2020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BAD540-0C33-4F17-A108-18375262D6C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06E29F-3CED-478C-9CC8-ACAB80F5DEDE}" type="datetimeFigureOut">
              <a:rPr lang="en-US" smtClean="0"/>
              <a:pPr/>
              <a:t>07/09/2020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BAD540-0C33-4F17-A108-18375262D6C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06E29F-3CED-478C-9CC8-ACAB80F5DEDE}" type="datetimeFigureOut">
              <a:rPr lang="en-US" smtClean="0"/>
              <a:pPr/>
              <a:t>07/09/2020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BAD540-0C33-4F17-A108-18375262D6C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06E29F-3CED-478C-9CC8-ACAB80F5DEDE}" type="datetimeFigureOut">
              <a:rPr lang="en-US" smtClean="0"/>
              <a:pPr/>
              <a:t>07/09/2020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BAD540-0C33-4F17-A108-18375262D6C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06E29F-3CED-478C-9CC8-ACAB80F5DEDE}" type="datetimeFigureOut">
              <a:rPr lang="en-US" smtClean="0"/>
              <a:pPr/>
              <a:t>07/09/2020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BAD540-0C33-4F17-A108-18375262D6C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306E29F-3CED-478C-9CC8-ACAB80F5DEDE}" type="datetimeFigureOut">
              <a:rPr lang="en-US" smtClean="0"/>
              <a:pPr/>
              <a:t>07/09/2020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BAD540-0C33-4F17-A108-18375262D6C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306E29F-3CED-478C-9CC8-ACAB80F5DEDE}" type="datetimeFigureOut">
              <a:rPr lang="en-US" smtClean="0"/>
              <a:pPr/>
              <a:t>07/09/2020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BAD540-0C33-4F17-A108-18375262D6C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306E29F-3CED-478C-9CC8-ACAB80F5DEDE}" type="datetimeFigureOut">
              <a:rPr lang="en-US" smtClean="0"/>
              <a:pPr/>
              <a:t>07/09/2020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BAD540-0C33-4F17-A108-18375262D6C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06E29F-3CED-478C-9CC8-ACAB80F5DEDE}" type="datetimeFigureOut">
              <a:rPr lang="en-US" smtClean="0"/>
              <a:pPr/>
              <a:t>07/09/2020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BAD540-0C33-4F17-A108-18375262D6C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06E29F-3CED-478C-9CC8-ACAB80F5DEDE}" type="datetimeFigureOut">
              <a:rPr lang="en-US" smtClean="0"/>
              <a:pPr/>
              <a:t>07/09/2020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BAD540-0C33-4F17-A108-18375262D6C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06E29F-3CED-478C-9CC8-ACAB80F5DEDE}" type="datetimeFigureOut">
              <a:rPr lang="en-US" smtClean="0"/>
              <a:pPr/>
              <a:t>07/09/2020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BAD540-0C33-4F17-A108-18375262D6C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06E29F-3CED-478C-9CC8-ACAB80F5DEDE}" type="datetimeFigureOut">
              <a:rPr lang="en-US" smtClean="0"/>
              <a:pPr/>
              <a:t>07/09/2020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BAD540-0C33-4F17-A108-18375262D6C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8229600" cy="1924050"/>
          </a:xfrm>
        </p:spPr>
        <p:txBody>
          <a:bodyPr>
            <a:noAutofit/>
          </a:bodyPr>
          <a:lstStyle/>
          <a:p>
            <a:pPr lvl="0" algn="r"/>
            <a:r>
              <a:rPr lang="en-US" sz="2400" dirty="0" smtClean="0">
                <a:solidFill>
                  <a:srgbClr val="7030A0"/>
                </a:solidFill>
                <a:latin typeface="Times New Roman" pitchFamily="18" charset="0"/>
                <a:cs typeface="Times New Roman" pitchFamily="18" charset="0"/>
              </a:rPr>
              <a:t>Lecture –</a:t>
            </a:r>
            <a:r>
              <a:rPr lang="mr-IN" sz="2400" dirty="0" smtClean="0">
                <a:solidFill>
                  <a:srgbClr val="7030A0"/>
                </a:solidFill>
                <a:latin typeface="Times New Roman" pitchFamily="18" charset="0"/>
                <a:cs typeface="Times New Roman" pitchFamily="18" charset="0"/>
              </a:rPr>
              <a:t>३  </a:t>
            </a:r>
            <a:r>
              <a:rPr lang="en-US" sz="2400" dirty="0" smtClean="0">
                <a:solidFill>
                  <a:srgbClr val="7030A0"/>
                </a:solidFill>
                <a:latin typeface="Times New Roman" pitchFamily="18" charset="0"/>
                <a:cs typeface="Times New Roman" pitchFamily="18" charset="0"/>
              </a:rPr>
              <a:t> </a:t>
            </a:r>
            <a:r>
              <a:rPr lang="mr-IN" sz="2400" dirty="0" smtClean="0">
                <a:solidFill>
                  <a:srgbClr val="7030A0"/>
                </a:solidFill>
                <a:latin typeface="Times New Roman" pitchFamily="18" charset="0"/>
                <a:cs typeface="Times New Roman" pitchFamily="18" charset="0"/>
              </a:rPr>
              <a:t>  </a:t>
            </a:r>
            <a:r>
              <a:rPr lang="mr-IN" sz="2400" dirty="0" smtClean="0">
                <a:solidFill>
                  <a:srgbClr val="7030A0"/>
                </a:solidFill>
                <a:latin typeface="Times New Roman" pitchFamily="18" charset="0"/>
              </a:rPr>
              <a:t> </a:t>
            </a:r>
            <a:r>
              <a:rPr lang="en-US" sz="2400" dirty="0" smtClean="0">
                <a:solidFill>
                  <a:srgbClr val="7030A0"/>
                </a:solidFill>
                <a:latin typeface="Times New Roman" pitchFamily="18" charset="0"/>
                <a:cs typeface="Times New Roman" pitchFamily="18" charset="0"/>
              </a:rPr>
              <a:t> </a:t>
            </a:r>
            <a:r>
              <a:rPr lang="mr-IN" sz="2400" dirty="0" smtClean="0">
                <a:solidFill>
                  <a:srgbClr val="7030A0"/>
                </a:solidFill>
                <a:latin typeface="Times New Roman" pitchFamily="18" charset="0"/>
              </a:rPr>
              <a:t> </a:t>
            </a:r>
            <a:r>
              <a:rPr lang="mr-IN" sz="2400" b="1" dirty="0" smtClean="0">
                <a:solidFill>
                  <a:srgbClr val="7030A0"/>
                </a:solidFill>
                <a:latin typeface="Times New Roman" pitchFamily="18" charset="0"/>
                <a:cs typeface="Times New Roman" pitchFamily="18" charset="0"/>
              </a:rPr>
              <a:t> </a:t>
            </a:r>
            <a:r>
              <a:rPr lang="en-US" sz="2400" dirty="0" smtClean="0"/>
              <a:t/>
            </a:r>
            <a:br>
              <a:rPr lang="en-US" sz="2400" dirty="0" smtClean="0"/>
            </a:br>
            <a:r>
              <a:rPr lang="mr-IN" sz="2400" dirty="0" smtClean="0"/>
              <a:t>(</a:t>
            </a:r>
            <a:r>
              <a:rPr lang="en-US" sz="2400" dirty="0" smtClean="0"/>
              <a:t>Character  code</a:t>
            </a:r>
            <a:r>
              <a:rPr lang="mr-IN" sz="2400" dirty="0" smtClean="0"/>
              <a:t>) </a:t>
            </a:r>
            <a:r>
              <a:rPr lang="en-US" sz="2400" dirty="0" smtClean="0">
                <a:solidFill>
                  <a:srgbClr val="FF0000"/>
                </a:solidFill>
                <a:latin typeface="Times New Roman" pitchFamily="18" charset="0"/>
                <a:cs typeface="Times New Roman" pitchFamily="18" charset="0"/>
              </a:rPr>
              <a:t>UNIT-II</a:t>
            </a:r>
            <a:r>
              <a:rPr lang="mr-IN" sz="2400" dirty="0" smtClean="0">
                <a:solidFill>
                  <a:srgbClr val="FF0000"/>
                </a:solidFill>
                <a:latin typeface="Times New Roman" pitchFamily="18" charset="0"/>
              </a:rPr>
              <a:t> </a:t>
            </a:r>
            <a:r>
              <a:rPr lang="en-US" sz="2400" dirty="0" smtClean="0">
                <a:solidFill>
                  <a:srgbClr val="7030A0"/>
                </a:solidFill>
                <a:latin typeface="Times New Roman" pitchFamily="18" charset="0"/>
                <a:cs typeface="Times New Roman" pitchFamily="18" charset="0"/>
              </a:rPr>
              <a:t/>
            </a:r>
            <a:br>
              <a:rPr lang="en-US" sz="2400" dirty="0" smtClean="0">
                <a:solidFill>
                  <a:srgbClr val="7030A0"/>
                </a:solidFill>
                <a:latin typeface="Times New Roman" pitchFamily="18" charset="0"/>
                <a:cs typeface="Times New Roman" pitchFamily="18" charset="0"/>
              </a:rPr>
            </a:br>
            <a:r>
              <a:rPr lang="en-US" sz="2400" dirty="0" smtClean="0">
                <a:solidFill>
                  <a:srgbClr val="7030A0"/>
                </a:solidFill>
                <a:latin typeface="Times New Roman" pitchFamily="18" charset="0"/>
                <a:cs typeface="Times New Roman" pitchFamily="18" charset="0"/>
              </a:rPr>
              <a:t>Subject- Computer Application in Home Science [</a:t>
            </a:r>
            <a:r>
              <a:rPr lang="en-US" sz="2400" dirty="0" err="1" smtClean="0">
                <a:solidFill>
                  <a:srgbClr val="7030A0"/>
                </a:solidFill>
                <a:latin typeface="Times New Roman" pitchFamily="18" charset="0"/>
                <a:cs typeface="Times New Roman" pitchFamily="18" charset="0"/>
              </a:rPr>
              <a:t>Seme</a:t>
            </a:r>
            <a:r>
              <a:rPr lang="en-US" sz="2400" dirty="0" smtClean="0">
                <a:solidFill>
                  <a:srgbClr val="7030A0"/>
                </a:solidFill>
                <a:latin typeface="Times New Roman" pitchFamily="18" charset="0"/>
                <a:cs typeface="Times New Roman" pitchFamily="18" charset="0"/>
              </a:rPr>
              <a:t> – III ]</a:t>
            </a:r>
            <a:br>
              <a:rPr lang="en-US" sz="2400" dirty="0" smtClean="0">
                <a:solidFill>
                  <a:srgbClr val="7030A0"/>
                </a:solidFill>
                <a:latin typeface="Times New Roman" pitchFamily="18" charset="0"/>
                <a:cs typeface="Times New Roman" pitchFamily="18" charset="0"/>
              </a:rPr>
            </a:br>
            <a:r>
              <a:rPr lang="en-US" sz="2400" dirty="0" smtClean="0">
                <a:solidFill>
                  <a:srgbClr val="7030A0"/>
                </a:solidFill>
                <a:latin typeface="Times New Roman" pitchFamily="18" charset="0"/>
                <a:cs typeface="Times New Roman" pitchFamily="18" charset="0"/>
              </a:rPr>
              <a:t>Code – 231CA20</a:t>
            </a:r>
            <a:endParaRPr lang="en-US" sz="2400" dirty="0"/>
          </a:p>
        </p:txBody>
      </p:sp>
      <p:sp>
        <p:nvSpPr>
          <p:cNvPr id="3" name="Subtitle 2"/>
          <p:cNvSpPr>
            <a:spLocks noGrp="1"/>
          </p:cNvSpPr>
          <p:nvPr>
            <p:ph type="subTitle" idx="1"/>
          </p:nvPr>
        </p:nvSpPr>
        <p:spPr>
          <a:xfrm>
            <a:off x="838200" y="4114800"/>
            <a:ext cx="7239000" cy="2133600"/>
          </a:xfrm>
        </p:spPr>
        <p:txBody>
          <a:bodyPr>
            <a:normAutofit fontScale="85000" lnSpcReduction="20000"/>
          </a:bodyPr>
          <a:lstStyle/>
          <a:p>
            <a:r>
              <a:rPr lang="en-US" dirty="0" smtClean="0">
                <a:solidFill>
                  <a:srgbClr val="FF0000"/>
                </a:solidFill>
                <a:latin typeface="Times New Roman" pitchFamily="18" charset="0"/>
                <a:cs typeface="Times New Roman" pitchFamily="18" charset="0"/>
              </a:rPr>
              <a:t>Dr. </a:t>
            </a:r>
            <a:r>
              <a:rPr lang="en-US" dirty="0" err="1" smtClean="0">
                <a:solidFill>
                  <a:srgbClr val="FF0000"/>
                </a:solidFill>
                <a:latin typeface="Times New Roman" pitchFamily="18" charset="0"/>
                <a:cs typeface="Times New Roman" pitchFamily="18" charset="0"/>
              </a:rPr>
              <a:t>Devidas</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Rushiji</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Bambole</a:t>
            </a:r>
            <a:r>
              <a:rPr lang="en-US" dirty="0" smtClean="0">
                <a:solidFill>
                  <a:srgbClr val="FF0000"/>
                </a:solidFill>
                <a:latin typeface="Times New Roman" pitchFamily="18" charset="0"/>
                <a:cs typeface="Times New Roman" pitchFamily="18" charset="0"/>
              </a:rPr>
              <a:t> </a:t>
            </a:r>
          </a:p>
          <a:p>
            <a:r>
              <a:rPr lang="en-US" dirty="0" smtClean="0">
                <a:solidFill>
                  <a:srgbClr val="FF0000"/>
                </a:solidFill>
                <a:latin typeface="Times New Roman" pitchFamily="18" charset="0"/>
                <a:cs typeface="Times New Roman" pitchFamily="18" charset="0"/>
              </a:rPr>
              <a:t>M. Sc. Ph. D. </a:t>
            </a:r>
          </a:p>
          <a:p>
            <a:r>
              <a:rPr lang="en-US" dirty="0" smtClean="0">
                <a:solidFill>
                  <a:srgbClr val="FF0000"/>
                </a:solidFill>
                <a:latin typeface="Times New Roman" pitchFamily="18" charset="0"/>
                <a:cs typeface="Times New Roman" pitchFamily="18" charset="0"/>
              </a:rPr>
              <a:t>Department of Physics </a:t>
            </a:r>
          </a:p>
          <a:p>
            <a:r>
              <a:rPr lang="en-US" dirty="0" err="1" smtClean="0">
                <a:solidFill>
                  <a:srgbClr val="FF0000"/>
                </a:solidFill>
                <a:latin typeface="Times New Roman" pitchFamily="18" charset="0"/>
                <a:cs typeface="Times New Roman" pitchFamily="18" charset="0"/>
              </a:rPr>
              <a:t>Matoshree</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Vimalabai</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Deshmukh</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Mahavidyalaya</a:t>
            </a:r>
            <a:r>
              <a:rPr lang="en-US" dirty="0" smtClean="0">
                <a:solidFill>
                  <a:srgbClr val="FF0000"/>
                </a:solidFill>
                <a:latin typeface="Times New Roman" pitchFamily="18" charset="0"/>
                <a:cs typeface="Times New Roman" pitchFamily="18" charset="0"/>
              </a:rPr>
              <a:t>, Amravati.</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868362"/>
          </a:xfrm>
        </p:spPr>
        <p:txBody>
          <a:bodyPr>
            <a:normAutofit fontScale="90000"/>
          </a:bodyPr>
          <a:lstStyle/>
          <a:p>
            <a:r>
              <a:rPr lang="mr-IN" sz="2800" dirty="0" smtClean="0">
                <a:solidFill>
                  <a:srgbClr val="FF0000"/>
                </a:solidFill>
              </a:rPr>
              <a:t>३) </a:t>
            </a:r>
            <a:r>
              <a:rPr lang="en-US" sz="2800" dirty="0" smtClean="0">
                <a:solidFill>
                  <a:srgbClr val="FF0000"/>
                </a:solidFill>
              </a:rPr>
              <a:t>Extended Binary Coded Decimal Interchange  Code (EBCDIC) ( Binary coding scheme for Numbers 0 to9) </a:t>
            </a:r>
            <a:endParaRPr lang="en-US" sz="2800" dirty="0">
              <a:solidFill>
                <a:srgbClr val="FF0000"/>
              </a:solidFill>
            </a:endParaRPr>
          </a:p>
        </p:txBody>
      </p:sp>
      <p:sp>
        <p:nvSpPr>
          <p:cNvPr id="3" name="Content Placeholder 2"/>
          <p:cNvSpPr>
            <a:spLocks noGrp="1"/>
          </p:cNvSpPr>
          <p:nvPr>
            <p:ph idx="1"/>
          </p:nvPr>
        </p:nvSpPr>
        <p:spPr>
          <a:xfrm>
            <a:off x="152400" y="1219200"/>
            <a:ext cx="8763000" cy="5410200"/>
          </a:xfrm>
        </p:spPr>
        <p:txBody>
          <a:bodyPr/>
          <a:lstStyle/>
          <a:p>
            <a:pPr algn="just">
              <a:buNone/>
            </a:pPr>
            <a:r>
              <a:rPr lang="mr-IN" dirty="0" smtClean="0"/>
              <a:t> </a:t>
            </a:r>
            <a:r>
              <a:rPr lang="mr-IN" sz="2400" dirty="0" smtClean="0"/>
              <a:t>हे आय. बी. एम. (यु. एस. ए.) कंपनीने त्यांच्या ऑपरेटिंग सिस्टम करिता विकसित केलेले अक्षरे आणि अंका  करिता बायनरी कोड आहे. </a:t>
            </a:r>
          </a:p>
          <a:p>
            <a:pPr algn="just">
              <a:buNone/>
            </a:pPr>
            <a:r>
              <a:rPr lang="mr-IN" sz="2400" dirty="0" smtClean="0"/>
              <a:t>    </a:t>
            </a:r>
            <a:r>
              <a:rPr lang="en-US" sz="2400" dirty="0" smtClean="0"/>
              <a:t>EBCDIC</a:t>
            </a:r>
            <a:r>
              <a:rPr lang="mr-IN" sz="2400" dirty="0" smtClean="0"/>
              <a:t> मध्ये प्रत्येक अक्षर आणि अंक हे ८- बीट बायनरी नंबर ने दर्शवितात. ह्यामध्ये</a:t>
            </a:r>
            <a:r>
              <a:rPr lang="en-US" sz="2400" dirty="0" smtClean="0"/>
              <a:t> 2</a:t>
            </a:r>
            <a:r>
              <a:rPr lang="en-US" sz="2400" baseline="30000" dirty="0" smtClean="0"/>
              <a:t>8  </a:t>
            </a:r>
            <a:r>
              <a:rPr lang="en-US" sz="2400" dirty="0" smtClean="0"/>
              <a:t>= 256</a:t>
            </a:r>
            <a:r>
              <a:rPr lang="mr-IN" sz="2400" dirty="0" smtClean="0"/>
              <a:t> कॅरेक्टर ( अक्षर, अंक आणि विशिष्ट कॅरेक्टर) स्पष्ट  केले जातात. </a:t>
            </a:r>
          </a:p>
          <a:p>
            <a:pPr algn="just">
              <a:buNone/>
            </a:pPr>
            <a:r>
              <a:rPr lang="mr-IN" sz="2400" dirty="0" smtClean="0"/>
              <a:t>   या मध्ये ४ डीजीट चे २ ग्रुप्स असतात. प्रत्येक ग्रुप हेक्सा डेसिमल नंबर दर्शवितो, जे बायनरी नंबर करिता शार्टकट नोटेशन म्हणून वापरतात.    </a:t>
            </a:r>
            <a:endParaRPr lang="en-US" sz="2400" dirty="0"/>
          </a:p>
        </p:txBody>
      </p:sp>
      <p:pic>
        <p:nvPicPr>
          <p:cNvPr id="4" name="Picture 3"/>
          <p:cNvPicPr/>
          <p:nvPr/>
        </p:nvPicPr>
        <p:blipFill>
          <a:blip r:embed="rId2"/>
          <a:srcRect/>
          <a:stretch>
            <a:fillRect/>
          </a:stretch>
        </p:blipFill>
        <p:spPr bwMode="auto">
          <a:xfrm>
            <a:off x="3429000" y="4876800"/>
            <a:ext cx="2667000" cy="16764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10600" cy="6248400"/>
          </a:xfrm>
        </p:spPr>
        <p:txBody>
          <a:bodyPr/>
          <a:lstStyle/>
          <a:p>
            <a:pPr>
              <a:buNone/>
            </a:pPr>
            <a:r>
              <a:rPr lang="en-US" dirty="0" smtClean="0">
                <a:solidFill>
                  <a:srgbClr val="FF0000"/>
                </a:solidFill>
              </a:rPr>
              <a:t>EBCDIC</a:t>
            </a:r>
            <a:r>
              <a:rPr lang="mr-IN" dirty="0" smtClean="0">
                <a:solidFill>
                  <a:srgbClr val="FF0000"/>
                </a:solidFill>
              </a:rPr>
              <a:t> कोड-</a:t>
            </a:r>
          </a:p>
          <a:p>
            <a:pPr>
              <a:buNone/>
            </a:pPr>
            <a:r>
              <a:rPr lang="mr-IN" dirty="0" smtClean="0">
                <a:solidFill>
                  <a:srgbClr val="FF0000"/>
                </a:solidFill>
              </a:rPr>
              <a:t> </a:t>
            </a:r>
            <a:r>
              <a:rPr lang="mr-IN" dirty="0" smtClean="0"/>
              <a:t>उदा.- नंबर ३ हे </a:t>
            </a:r>
            <a:r>
              <a:rPr lang="en-US" dirty="0" smtClean="0"/>
              <a:t>EBCDIC</a:t>
            </a:r>
            <a:r>
              <a:rPr lang="mr-IN" dirty="0" smtClean="0"/>
              <a:t> कोड मध्ये ११११००११ ने दर्शवितात. </a:t>
            </a:r>
          </a:p>
          <a:p>
            <a:pPr>
              <a:buNone/>
            </a:pPr>
            <a:endParaRPr lang="mr-IN" dirty="0" smtClean="0">
              <a:solidFill>
                <a:srgbClr val="FF0000"/>
              </a:solidFill>
            </a:endParaRPr>
          </a:p>
          <a:p>
            <a:pPr>
              <a:buNone/>
            </a:pPr>
            <a:endParaRPr lang="en-US" dirty="0"/>
          </a:p>
        </p:txBody>
      </p:sp>
      <p:graphicFrame>
        <p:nvGraphicFramePr>
          <p:cNvPr id="4" name="Table 3"/>
          <p:cNvGraphicFramePr>
            <a:graphicFrameLocks noGrp="1"/>
          </p:cNvGraphicFramePr>
          <p:nvPr/>
        </p:nvGraphicFramePr>
        <p:xfrm>
          <a:off x="609600" y="2514600"/>
          <a:ext cx="7924800" cy="3850640"/>
        </p:xfrm>
        <a:graphic>
          <a:graphicData uri="http://schemas.openxmlformats.org/drawingml/2006/table">
            <a:tbl>
              <a:tblPr firstRow="1" bandRow="1">
                <a:tableStyleId>{5C22544A-7EE6-4342-B048-85BDC9FD1C3A}</a:tableStyleId>
              </a:tblPr>
              <a:tblGrid>
                <a:gridCol w="2641600"/>
                <a:gridCol w="2641600"/>
                <a:gridCol w="2641600"/>
              </a:tblGrid>
              <a:tr h="558800">
                <a:tc>
                  <a:txBody>
                    <a:bodyPr/>
                    <a:lstStyle/>
                    <a:p>
                      <a:pPr marL="0" marR="0" algn="ctr">
                        <a:lnSpc>
                          <a:spcPct val="115000"/>
                        </a:lnSpc>
                        <a:spcBef>
                          <a:spcPts val="0"/>
                        </a:spcBef>
                        <a:spcAft>
                          <a:spcPts val="0"/>
                        </a:spcAft>
                      </a:pPr>
                      <a:r>
                        <a:rPr lang="en-US" sz="2400" b="1" dirty="0">
                          <a:latin typeface="Times New Roman"/>
                          <a:ea typeface="Calibri"/>
                          <a:cs typeface="Mangal"/>
                        </a:rPr>
                        <a:t>Character </a:t>
                      </a:r>
                      <a:endParaRPr lang="en-US" sz="2400" dirty="0">
                        <a:latin typeface="Calibri"/>
                        <a:ea typeface="Calibri"/>
                        <a:cs typeface="Mangal"/>
                      </a:endParaRPr>
                    </a:p>
                  </a:txBody>
                  <a:tcPr marL="68580" marR="68580" marT="0" marB="0"/>
                </a:tc>
                <a:tc>
                  <a:txBody>
                    <a:bodyPr/>
                    <a:lstStyle/>
                    <a:p>
                      <a:pPr marL="0" marR="0" algn="ctr">
                        <a:lnSpc>
                          <a:spcPct val="115000"/>
                        </a:lnSpc>
                        <a:spcBef>
                          <a:spcPts val="0"/>
                        </a:spcBef>
                        <a:spcAft>
                          <a:spcPts val="0"/>
                        </a:spcAft>
                      </a:pPr>
                      <a:r>
                        <a:rPr lang="en-US" sz="2400" b="1">
                          <a:latin typeface="Times New Roman"/>
                          <a:ea typeface="Calibri"/>
                          <a:cs typeface="Mangal"/>
                        </a:rPr>
                        <a:t>Zone </a:t>
                      </a:r>
                      <a:endParaRPr lang="en-US" sz="2400">
                        <a:latin typeface="Calibri"/>
                        <a:ea typeface="Calibri"/>
                        <a:cs typeface="Mangal"/>
                      </a:endParaRPr>
                    </a:p>
                  </a:txBody>
                  <a:tcPr marL="68580" marR="68580" marT="0" marB="0"/>
                </a:tc>
                <a:tc>
                  <a:txBody>
                    <a:bodyPr/>
                    <a:lstStyle/>
                    <a:p>
                      <a:pPr marL="0" marR="0" algn="ctr">
                        <a:lnSpc>
                          <a:spcPct val="115000"/>
                        </a:lnSpc>
                        <a:spcBef>
                          <a:spcPts val="0"/>
                        </a:spcBef>
                        <a:spcAft>
                          <a:spcPts val="0"/>
                        </a:spcAft>
                      </a:pPr>
                      <a:r>
                        <a:rPr lang="en-US" sz="2400" b="1" dirty="0">
                          <a:latin typeface="Times New Roman"/>
                          <a:ea typeface="Calibri"/>
                          <a:cs typeface="Mangal"/>
                        </a:rPr>
                        <a:t>Numeric </a:t>
                      </a:r>
                      <a:endParaRPr lang="en-US" sz="2400" dirty="0">
                        <a:latin typeface="Calibri"/>
                        <a:ea typeface="Calibri"/>
                        <a:cs typeface="Mangal"/>
                      </a:endParaRPr>
                    </a:p>
                  </a:txBody>
                  <a:tcPr marL="68580" marR="68580" marT="0" marB="0"/>
                </a:tc>
              </a:tr>
              <a:tr h="558800">
                <a:tc>
                  <a:txBody>
                    <a:bodyPr/>
                    <a:lstStyle/>
                    <a:p>
                      <a:pPr algn="ctr"/>
                      <a:r>
                        <a:rPr lang="en-US" sz="2400" b="1" kern="1200" dirty="0" smtClean="0">
                          <a:solidFill>
                            <a:schemeClr val="dk1"/>
                          </a:solidFill>
                          <a:latin typeface="+mn-lt"/>
                          <a:ea typeface="+mn-ea"/>
                          <a:cs typeface="+mn-cs"/>
                        </a:rPr>
                        <a:t>A   -    I</a:t>
                      </a:r>
                      <a:endParaRPr lang="en-US" sz="2400" kern="1200" dirty="0" smtClean="0">
                        <a:solidFill>
                          <a:schemeClr val="dk1"/>
                        </a:solidFill>
                        <a:latin typeface="+mn-lt"/>
                        <a:ea typeface="+mn-ea"/>
                        <a:cs typeface="+mn-cs"/>
                      </a:endParaRPr>
                    </a:p>
                    <a:p>
                      <a:pPr algn="ctr"/>
                      <a:r>
                        <a:rPr lang="en-US" sz="2400" b="1" kern="1200" dirty="0" smtClean="0">
                          <a:solidFill>
                            <a:schemeClr val="dk1"/>
                          </a:solidFill>
                          <a:latin typeface="+mn-lt"/>
                          <a:ea typeface="+mn-ea"/>
                          <a:cs typeface="+mn-cs"/>
                        </a:rPr>
                        <a:t>  </a:t>
                      </a:r>
                      <a:endParaRPr lang="en-US" sz="2400" kern="1200" dirty="0" smtClean="0">
                        <a:solidFill>
                          <a:schemeClr val="dk1"/>
                        </a:solidFill>
                        <a:latin typeface="+mn-lt"/>
                        <a:ea typeface="+mn-ea"/>
                        <a:cs typeface="+mn-cs"/>
                      </a:endParaRPr>
                    </a:p>
                  </a:txBody>
                  <a:tcPr/>
                </a:tc>
                <a:tc>
                  <a:txBody>
                    <a:bodyPr/>
                    <a:lstStyle/>
                    <a:p>
                      <a:pPr algn="ctr"/>
                      <a:r>
                        <a:rPr lang="en-US" sz="2400" b="1" kern="1200" dirty="0" smtClean="0">
                          <a:solidFill>
                            <a:schemeClr val="dk1"/>
                          </a:solidFill>
                          <a:latin typeface="+mn-lt"/>
                          <a:ea typeface="+mn-ea"/>
                          <a:cs typeface="+mn-cs"/>
                        </a:rPr>
                        <a:t>1100</a:t>
                      </a:r>
                      <a:endParaRPr lang="en-US" sz="2400" kern="1200" dirty="0" smtClean="0">
                        <a:solidFill>
                          <a:schemeClr val="dk1"/>
                        </a:solidFill>
                        <a:latin typeface="+mn-lt"/>
                        <a:ea typeface="+mn-ea"/>
                        <a:cs typeface="+mn-cs"/>
                      </a:endParaRPr>
                    </a:p>
                  </a:txBody>
                  <a:tcPr/>
                </a:tc>
                <a:tc>
                  <a:txBody>
                    <a:bodyPr/>
                    <a:lstStyle/>
                    <a:p>
                      <a:pPr algn="ctr"/>
                      <a:r>
                        <a:rPr lang="en-US" sz="2400" b="1" kern="1200" dirty="0" smtClean="0">
                          <a:solidFill>
                            <a:schemeClr val="dk1"/>
                          </a:solidFill>
                          <a:latin typeface="+mn-lt"/>
                          <a:ea typeface="+mn-ea"/>
                          <a:cs typeface="+mn-cs"/>
                        </a:rPr>
                        <a:t>0001 to 1001</a:t>
                      </a:r>
                      <a:endParaRPr lang="en-US" sz="2400" kern="1200" dirty="0" smtClean="0">
                        <a:solidFill>
                          <a:schemeClr val="dk1"/>
                        </a:solidFill>
                        <a:latin typeface="+mn-lt"/>
                        <a:ea typeface="+mn-ea"/>
                        <a:cs typeface="+mn-cs"/>
                      </a:endParaRPr>
                    </a:p>
                  </a:txBody>
                  <a:tcPr/>
                </a:tc>
              </a:tr>
              <a:tr h="5588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kern="1200" dirty="0" smtClean="0">
                          <a:solidFill>
                            <a:schemeClr val="dk1"/>
                          </a:solidFill>
                          <a:latin typeface="+mn-lt"/>
                          <a:ea typeface="+mn-ea"/>
                          <a:cs typeface="+mn-cs"/>
                        </a:rPr>
                        <a:t>J    -    R</a:t>
                      </a:r>
                      <a:endParaRPr lang="en-US" sz="2400" kern="1200" dirty="0" smtClean="0">
                        <a:solidFill>
                          <a:schemeClr val="dk1"/>
                        </a:solidFill>
                        <a:latin typeface="+mn-lt"/>
                        <a:ea typeface="+mn-ea"/>
                        <a:cs typeface="+mn-cs"/>
                      </a:endParaRPr>
                    </a:p>
                    <a:p>
                      <a:pPr algn="ctr"/>
                      <a:endParaRPr lang="en-US" sz="2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kern="1200" dirty="0" smtClean="0">
                          <a:solidFill>
                            <a:schemeClr val="dk1"/>
                          </a:solidFill>
                          <a:latin typeface="+mn-lt"/>
                          <a:ea typeface="+mn-ea"/>
                          <a:cs typeface="+mn-cs"/>
                        </a:rPr>
                        <a:t>1101</a:t>
                      </a:r>
                      <a:endParaRPr lang="en-US" sz="2400" kern="1200" dirty="0" smtClean="0">
                        <a:solidFill>
                          <a:schemeClr val="dk1"/>
                        </a:solidFill>
                        <a:latin typeface="+mn-lt"/>
                        <a:ea typeface="+mn-ea"/>
                        <a:cs typeface="+mn-cs"/>
                      </a:endParaRPr>
                    </a:p>
                    <a:p>
                      <a:pPr algn="ctr"/>
                      <a:endParaRPr lang="en-US" sz="2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kern="1200" dirty="0" smtClean="0">
                          <a:solidFill>
                            <a:schemeClr val="dk1"/>
                          </a:solidFill>
                          <a:latin typeface="+mn-lt"/>
                          <a:ea typeface="+mn-ea"/>
                          <a:cs typeface="+mn-cs"/>
                        </a:rPr>
                        <a:t>0001 to 1001</a:t>
                      </a:r>
                      <a:endParaRPr lang="en-US" sz="2400" kern="1200" dirty="0" smtClean="0">
                        <a:solidFill>
                          <a:schemeClr val="dk1"/>
                        </a:solidFill>
                        <a:latin typeface="+mn-lt"/>
                        <a:ea typeface="+mn-ea"/>
                        <a:cs typeface="+mn-cs"/>
                      </a:endParaRPr>
                    </a:p>
                    <a:p>
                      <a:pPr algn="ctr"/>
                      <a:endParaRPr lang="en-US" sz="2400" dirty="0"/>
                    </a:p>
                  </a:txBody>
                  <a:tcPr/>
                </a:tc>
              </a:tr>
              <a:tr h="5588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kern="1200" dirty="0" smtClean="0">
                          <a:solidFill>
                            <a:schemeClr val="dk1"/>
                          </a:solidFill>
                          <a:latin typeface="+mn-lt"/>
                          <a:ea typeface="+mn-ea"/>
                          <a:cs typeface="+mn-cs"/>
                        </a:rPr>
                        <a:t>S  -   Z</a:t>
                      </a:r>
                      <a:endParaRPr lang="en-US" sz="2400" kern="1200" dirty="0" smtClean="0">
                        <a:solidFill>
                          <a:schemeClr val="dk1"/>
                        </a:solidFill>
                        <a:latin typeface="+mn-lt"/>
                        <a:ea typeface="+mn-ea"/>
                        <a:cs typeface="+mn-cs"/>
                      </a:endParaRPr>
                    </a:p>
                    <a:p>
                      <a:pPr algn="ctr"/>
                      <a:endParaRPr lang="en-US" sz="2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kern="1200" dirty="0" smtClean="0">
                          <a:solidFill>
                            <a:schemeClr val="dk1"/>
                          </a:solidFill>
                          <a:latin typeface="+mn-lt"/>
                          <a:ea typeface="+mn-ea"/>
                          <a:cs typeface="+mn-cs"/>
                        </a:rPr>
                        <a:t>1110</a:t>
                      </a:r>
                      <a:endParaRPr lang="en-US" sz="2400" kern="1200" dirty="0" smtClean="0">
                        <a:solidFill>
                          <a:schemeClr val="dk1"/>
                        </a:solidFill>
                        <a:latin typeface="+mn-lt"/>
                        <a:ea typeface="+mn-ea"/>
                        <a:cs typeface="+mn-cs"/>
                      </a:endParaRPr>
                    </a:p>
                    <a:p>
                      <a:pPr algn="ctr"/>
                      <a:endParaRPr lang="en-US" sz="2400" dirty="0"/>
                    </a:p>
                  </a:txBody>
                  <a:tcPr/>
                </a:tc>
                <a:tc>
                  <a:txBody>
                    <a:bodyPr/>
                    <a:lstStyle/>
                    <a:p>
                      <a:pPr algn="ctr"/>
                      <a:r>
                        <a:rPr lang="en-US" sz="2400" b="1" kern="1200" dirty="0" smtClean="0">
                          <a:solidFill>
                            <a:schemeClr val="dk1"/>
                          </a:solidFill>
                          <a:latin typeface="+mn-lt"/>
                          <a:ea typeface="+mn-ea"/>
                          <a:cs typeface="+mn-cs"/>
                        </a:rPr>
                        <a:t>0010 to 1001</a:t>
                      </a:r>
                      <a:endParaRPr lang="en-US" sz="2400" kern="1200" dirty="0" smtClean="0">
                        <a:solidFill>
                          <a:schemeClr val="dk1"/>
                        </a:solidFill>
                        <a:latin typeface="+mn-lt"/>
                        <a:ea typeface="+mn-ea"/>
                        <a:cs typeface="+mn-cs"/>
                      </a:endParaRPr>
                    </a:p>
                  </a:txBody>
                  <a:tcPr/>
                </a:tc>
              </a:tr>
              <a:tr h="5588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kern="1200" dirty="0" smtClean="0">
                          <a:solidFill>
                            <a:schemeClr val="dk1"/>
                          </a:solidFill>
                          <a:latin typeface="+mn-lt"/>
                          <a:ea typeface="+mn-ea"/>
                          <a:cs typeface="+mn-cs"/>
                        </a:rPr>
                        <a:t>0   -   9</a:t>
                      </a:r>
                      <a:endParaRPr lang="en-US" sz="2400" dirty="0" smtClean="0"/>
                    </a:p>
                    <a:p>
                      <a:pPr algn="ctr"/>
                      <a:endParaRPr lang="en-US" sz="2400" dirty="0"/>
                    </a:p>
                  </a:txBody>
                  <a:tcPr/>
                </a:tc>
                <a:tc>
                  <a:txBody>
                    <a:bodyPr/>
                    <a:lstStyle/>
                    <a:p>
                      <a:pPr algn="ctr"/>
                      <a:r>
                        <a:rPr lang="en-US" sz="2400" b="1" kern="1200" dirty="0" smtClean="0">
                          <a:solidFill>
                            <a:schemeClr val="dk1"/>
                          </a:solidFill>
                          <a:latin typeface="+mn-lt"/>
                          <a:ea typeface="+mn-ea"/>
                          <a:cs typeface="+mn-cs"/>
                        </a:rPr>
                        <a:t>1111</a:t>
                      </a:r>
                      <a:endParaRPr lang="en-US" sz="2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kern="1200" dirty="0" smtClean="0">
                          <a:solidFill>
                            <a:schemeClr val="dk1"/>
                          </a:solidFill>
                          <a:latin typeface="+mn-lt"/>
                          <a:ea typeface="+mn-ea"/>
                          <a:cs typeface="+mn-cs"/>
                        </a:rPr>
                        <a:t>0000 to 1001</a:t>
                      </a:r>
                      <a:endParaRPr lang="en-US" sz="2400" dirty="0" smtClean="0"/>
                    </a:p>
                    <a:p>
                      <a:pPr algn="ctr"/>
                      <a:endParaRPr lang="en-US" sz="2400" dirty="0"/>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63562"/>
          </a:xfrm>
        </p:spPr>
        <p:txBody>
          <a:bodyPr/>
          <a:lstStyle/>
          <a:p>
            <a:pPr algn="l"/>
            <a:r>
              <a:rPr lang="mr-IN" sz="2800" dirty="0" smtClean="0"/>
              <a:t>४) युनिकोड (</a:t>
            </a:r>
            <a:r>
              <a:rPr lang="en-US" sz="2800" dirty="0" smtClean="0"/>
              <a:t> Unicode):- </a:t>
            </a:r>
            <a:endParaRPr lang="en-US" sz="2800" dirty="0"/>
          </a:p>
        </p:txBody>
      </p:sp>
      <p:sp>
        <p:nvSpPr>
          <p:cNvPr id="3" name="Content Placeholder 2"/>
          <p:cNvSpPr>
            <a:spLocks noGrp="1"/>
          </p:cNvSpPr>
          <p:nvPr>
            <p:ph idx="1"/>
          </p:nvPr>
        </p:nvSpPr>
        <p:spPr>
          <a:xfrm>
            <a:off x="228600" y="838200"/>
            <a:ext cx="8610600" cy="5562600"/>
          </a:xfrm>
        </p:spPr>
        <p:txBody>
          <a:bodyPr/>
          <a:lstStyle/>
          <a:p>
            <a:pPr>
              <a:buNone/>
            </a:pPr>
            <a:r>
              <a:rPr lang="en-US" dirty="0" smtClean="0"/>
              <a:t> </a:t>
            </a:r>
            <a:r>
              <a:rPr lang="mr-IN" dirty="0" smtClean="0"/>
              <a:t> युनिकोड हे १६ बिट  कोड आहे. जे</a:t>
            </a:r>
            <a:r>
              <a:rPr lang="en-US" dirty="0" smtClean="0"/>
              <a:t> </a:t>
            </a:r>
            <a:r>
              <a:rPr lang="mr-IN" dirty="0" smtClean="0"/>
              <a:t> </a:t>
            </a:r>
            <a:r>
              <a:rPr lang="en-US" dirty="0" smtClean="0"/>
              <a:t>ASCII</a:t>
            </a:r>
            <a:r>
              <a:rPr lang="mr-IN" dirty="0" smtClean="0"/>
              <a:t> आणि </a:t>
            </a:r>
            <a:r>
              <a:rPr lang="en-US" dirty="0" smtClean="0"/>
              <a:t>EBCDIC</a:t>
            </a:r>
            <a:r>
              <a:rPr lang="mr-IN" dirty="0" smtClean="0"/>
              <a:t> या दोन्हीचे समर्थन करतात. हे कोड चीनि आणि जपानी सारख्या आंतर राष्ट्रीय भाषेसाठी देखील वापरतात, कारण या भाषे मध्ये खूप सारे वर्ण (कॅरेक्टर) आहेत.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pPr algn="l"/>
            <a:r>
              <a:rPr lang="mr-IN" sz="2700" dirty="0" smtClean="0">
                <a:solidFill>
                  <a:srgbClr val="FF0000"/>
                </a:solidFill>
              </a:rPr>
              <a:t>संगणकामधील माहितीचे प्रदर्शन </a:t>
            </a:r>
            <a:r>
              <a:rPr lang="en-US" sz="2700" dirty="0" smtClean="0">
                <a:solidFill>
                  <a:srgbClr val="FF0000"/>
                </a:solidFill>
              </a:rPr>
              <a:t>(Representation of information inside a computer ):-</a:t>
            </a:r>
            <a:endParaRPr lang="en-US" sz="2700" dirty="0">
              <a:solidFill>
                <a:srgbClr val="FF0000"/>
              </a:solidFill>
            </a:endParaRPr>
          </a:p>
        </p:txBody>
      </p:sp>
      <p:sp>
        <p:nvSpPr>
          <p:cNvPr id="3" name="Content Placeholder 2"/>
          <p:cNvSpPr>
            <a:spLocks noGrp="1"/>
          </p:cNvSpPr>
          <p:nvPr>
            <p:ph idx="1"/>
          </p:nvPr>
        </p:nvSpPr>
        <p:spPr>
          <a:xfrm>
            <a:off x="381000" y="1066800"/>
            <a:ext cx="8534400" cy="5562600"/>
          </a:xfrm>
        </p:spPr>
        <p:txBody>
          <a:bodyPr>
            <a:normAutofit fontScale="85000" lnSpcReduction="20000"/>
          </a:bodyPr>
          <a:lstStyle/>
          <a:p>
            <a:pPr>
              <a:buNone/>
            </a:pPr>
            <a:r>
              <a:rPr lang="mr-IN" dirty="0" smtClean="0"/>
              <a:t>जेव्हा अंक, शब्द , पिक्चर आणि आ डी ओ स्वरूपातील डाटा संगणकामध्ये टाकल्या जातो तेव्हा तो बायनरी नंबर सिस्टम मध्ये अनुवादित केल्या जातो. त्यामुळे डिजिटल कॉम्प्युटर मध्ये सर्व प्रकारचा डाटा आणि माहिती टाकण्यासाठी बायनरी नंबर सिस्टम चा उपयोग केल्या जातो. बायनरी नंबर सिस्टम हि कॉम्प्युटरची भाषा आहे.</a:t>
            </a:r>
          </a:p>
          <a:p>
            <a:pPr>
              <a:buNone/>
            </a:pPr>
            <a:r>
              <a:rPr lang="mr-IN" dirty="0" smtClean="0"/>
              <a:t> बायनरी नंबर सिस्टम कॉम्प्युटर करिता उपयुक्त आहे. त्याची कारणे खालील प्रमाणे आहेत. </a:t>
            </a:r>
          </a:p>
          <a:p>
            <a:pPr marL="514350" indent="-514350">
              <a:buAutoNum type="hindiNumParenR"/>
            </a:pPr>
            <a:r>
              <a:rPr lang="mr-IN" dirty="0" smtClean="0"/>
              <a:t>डिजिटल कॉम्प्युटर मधील इलेक्ट्रानिक घटक हे दोन अवस्थेत काम करतात. </a:t>
            </a:r>
          </a:p>
          <a:p>
            <a:pPr marL="514350" indent="-514350">
              <a:buNone/>
            </a:pPr>
            <a:r>
              <a:rPr lang="mr-IN" dirty="0" smtClean="0"/>
              <a:t> स्वीच ची अवस्था ऑन म्हणजे १ किंवा ऑफ म्हणजे ० असते.</a:t>
            </a:r>
          </a:p>
          <a:p>
            <a:pPr marL="514350" indent="-514350">
              <a:buNone/>
            </a:pPr>
            <a:r>
              <a:rPr lang="mr-IN" dirty="0" smtClean="0"/>
              <a:t>संगणकातील ट्रॉन्झिस्टर हा वाहक (</a:t>
            </a:r>
            <a:r>
              <a:rPr lang="en-US" dirty="0" smtClean="0"/>
              <a:t>Conducting) </a:t>
            </a:r>
            <a:r>
              <a:rPr lang="mr-IN" dirty="0" smtClean="0"/>
              <a:t>अवस्थेत १ किंवा अवाहक (</a:t>
            </a:r>
            <a:r>
              <a:rPr lang="en-US" dirty="0" smtClean="0"/>
              <a:t> Non-Conducting) </a:t>
            </a:r>
            <a:r>
              <a:rPr lang="mr-IN" dirty="0" smtClean="0"/>
              <a:t>अवस्थेत ० असते, जी बायनरी नंबर सिस्टम ची भाषा आहे.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610600" cy="6553200"/>
          </a:xfrm>
        </p:spPr>
        <p:txBody>
          <a:bodyPr>
            <a:normAutofit fontScale="85000" lnSpcReduction="10000"/>
          </a:bodyPr>
          <a:lstStyle/>
          <a:p>
            <a:pPr marL="514350" indent="-514350">
              <a:buNone/>
            </a:pPr>
            <a:r>
              <a:rPr lang="mr-IN" dirty="0" smtClean="0"/>
              <a:t>२) बायनरी नंबर सिस्टम मुळे कॉम्प्युटर ला डेसिमल नंबर सिस्टम मधील १० अंका ऐवजी फक्त दोन अंक </a:t>
            </a:r>
            <a:r>
              <a:rPr lang="en-US" dirty="0" smtClean="0"/>
              <a:t>(digits) </a:t>
            </a:r>
            <a:r>
              <a:rPr lang="mr-IN" dirty="0" smtClean="0"/>
              <a:t> हाताळावे लागतात. त्यामुळे बायनरी नंबर सिस्टम मुळे कॉम्प्युटर  ची रचना (</a:t>
            </a:r>
            <a:r>
              <a:rPr lang="en-US" dirty="0" smtClean="0"/>
              <a:t>Design) </a:t>
            </a:r>
            <a:r>
              <a:rPr lang="mr-IN" dirty="0" smtClean="0"/>
              <a:t> करणे सोपे जाते, कॉम्प्युटर ची किंमत कमी करते, कॉम्प्युटर च्या स्थिर कार्य क्षमते मध्ये वाढ होते. </a:t>
            </a:r>
          </a:p>
          <a:p>
            <a:pPr marL="514350" indent="-514350">
              <a:buNone/>
            </a:pPr>
            <a:r>
              <a:rPr lang="mr-IN" dirty="0" smtClean="0"/>
              <a:t>३) जे कार्य डेसिमल नंबर सिस्टम मुळे करू शकतो ते सर्व कार्य बायनरी नंबर सिस्टम मुळे सुद्धा करू शकतो. </a:t>
            </a:r>
          </a:p>
          <a:p>
            <a:pPr marL="514350" indent="-514350">
              <a:buNone/>
            </a:pPr>
            <a:endParaRPr lang="mr-IN" dirty="0" smtClean="0"/>
          </a:p>
          <a:p>
            <a:pPr marL="514350" indent="-514350">
              <a:buNone/>
            </a:pPr>
            <a:r>
              <a:rPr lang="en-US" dirty="0" smtClean="0"/>
              <a:t> </a:t>
            </a:r>
            <a:r>
              <a:rPr lang="mr-IN" dirty="0" smtClean="0"/>
              <a:t> बाईट (</a:t>
            </a:r>
            <a:r>
              <a:rPr lang="en-US" dirty="0" smtClean="0"/>
              <a:t>Byte</a:t>
            </a:r>
            <a:r>
              <a:rPr lang="mr-IN" dirty="0" smtClean="0"/>
              <a:t>)</a:t>
            </a:r>
            <a:r>
              <a:rPr lang="en-US" dirty="0" smtClean="0"/>
              <a:t>- </a:t>
            </a:r>
            <a:r>
              <a:rPr lang="mr-IN" dirty="0" smtClean="0"/>
              <a:t> अक्षराला माहितीच्या रुपात कॉम्प्युटर </a:t>
            </a:r>
            <a:r>
              <a:rPr lang="mr-IN" smtClean="0"/>
              <a:t>मध्ये </a:t>
            </a:r>
            <a:r>
              <a:rPr lang="mr-IN" smtClean="0"/>
              <a:t> </a:t>
            </a:r>
            <a:r>
              <a:rPr lang="mr-IN" smtClean="0"/>
              <a:t>टाकण्यासाठी  </a:t>
            </a:r>
            <a:r>
              <a:rPr lang="mr-IN" dirty="0" smtClean="0"/>
              <a:t>बायनरी डीजीटस (</a:t>
            </a:r>
            <a:r>
              <a:rPr lang="en-US" dirty="0" smtClean="0"/>
              <a:t>bits)  </a:t>
            </a:r>
            <a:r>
              <a:rPr lang="mr-IN" dirty="0" smtClean="0"/>
              <a:t> च्या समूहाला बाईट्स म्हणतात. </a:t>
            </a:r>
            <a:endParaRPr lang="en-US" dirty="0" smtClean="0"/>
          </a:p>
          <a:p>
            <a:pPr marL="514350" indent="-514350">
              <a:buNone/>
            </a:pPr>
            <a:r>
              <a:rPr lang="en-US" dirty="0" smtClean="0"/>
              <a:t>                              </a:t>
            </a:r>
            <a:r>
              <a:rPr lang="mr-IN" dirty="0" smtClean="0"/>
              <a:t> बाईट हे ८ बीटस् (० किंवा १) पासून बनलेले असते. </a:t>
            </a:r>
          </a:p>
          <a:p>
            <a:pPr marL="514350" indent="-514350">
              <a:buNone/>
            </a:pPr>
            <a:r>
              <a:rPr lang="mr-IN" dirty="0" smtClean="0"/>
              <a:t>निब्बल (</a:t>
            </a:r>
            <a:r>
              <a:rPr lang="en-US" dirty="0" smtClean="0"/>
              <a:t> Nibble) – </a:t>
            </a:r>
            <a:r>
              <a:rPr lang="mr-IN" dirty="0" smtClean="0"/>
              <a:t>४  बीटस् (० किंवा १) च्या समूहाला निब्बल असे म्हणतात.   </a:t>
            </a:r>
            <a:endParaRPr lang="en-US" dirty="0" smtClean="0"/>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pPr algn="l"/>
            <a:r>
              <a:rPr lang="mr-IN" sz="2400" dirty="0" smtClean="0">
                <a:solidFill>
                  <a:srgbClr val="FF0000"/>
                </a:solidFill>
              </a:rPr>
              <a:t>वर्णांना सांकेतिक भाषेत लिहिणे (</a:t>
            </a:r>
            <a:r>
              <a:rPr lang="en-US" sz="2400" dirty="0" smtClean="0">
                <a:solidFill>
                  <a:srgbClr val="FF0000"/>
                </a:solidFill>
              </a:rPr>
              <a:t> Character code):-</a:t>
            </a:r>
            <a:endParaRPr lang="en-US" sz="2400" dirty="0">
              <a:solidFill>
                <a:srgbClr val="FF0000"/>
              </a:solidFill>
            </a:endParaRPr>
          </a:p>
        </p:txBody>
      </p:sp>
      <p:sp>
        <p:nvSpPr>
          <p:cNvPr id="3" name="Content Placeholder 2"/>
          <p:cNvSpPr>
            <a:spLocks noGrp="1"/>
          </p:cNvSpPr>
          <p:nvPr>
            <p:ph idx="1"/>
          </p:nvPr>
        </p:nvSpPr>
        <p:spPr>
          <a:xfrm>
            <a:off x="304800" y="838200"/>
            <a:ext cx="8610600" cy="5867400"/>
          </a:xfrm>
        </p:spPr>
        <p:txBody>
          <a:bodyPr>
            <a:normAutofit fontScale="70000" lnSpcReduction="20000"/>
          </a:bodyPr>
          <a:lstStyle/>
          <a:p>
            <a:pPr>
              <a:buNone/>
            </a:pPr>
            <a:r>
              <a:rPr lang="mr-IN" dirty="0" smtClean="0"/>
              <a:t>कॉम्प्युटर मध्ये अक्षर आणि अंकाला दर्शविण्यासाठी ० आणि १ या बिट मध्ये ज्या पद्धतीव्दारे केल्या जाते त्याला वर्ण सांकेतिक भाषा (</a:t>
            </a:r>
            <a:r>
              <a:rPr lang="en-US" dirty="0" smtClean="0"/>
              <a:t> Character code)</a:t>
            </a:r>
            <a:r>
              <a:rPr lang="mr-IN" dirty="0" smtClean="0"/>
              <a:t> असे म्हणतात.</a:t>
            </a:r>
          </a:p>
          <a:p>
            <a:pPr>
              <a:buNone/>
            </a:pPr>
            <a:r>
              <a:rPr lang="mr-IN" dirty="0" smtClean="0"/>
              <a:t>   वेगवेगळ्या सॉफ्ट  वेअर प्रोग्राम मुळे कॉम्प्युटर मध्ये  एका आदर्श वर्ण सांकेतिक भाषा चा वापर केल्या जातो. </a:t>
            </a:r>
          </a:p>
          <a:p>
            <a:pPr>
              <a:buNone/>
            </a:pPr>
            <a:r>
              <a:rPr lang="mr-IN" dirty="0" smtClean="0"/>
              <a:t>     उपयोगात येणाऱ्या वर्ण सांकेतिक भाषेचे तिन प्रकार खालील प्रमाणे आहेत. </a:t>
            </a:r>
          </a:p>
          <a:p>
            <a:pPr marL="514350" indent="-514350">
              <a:buAutoNum type="hindiNumParenR"/>
            </a:pPr>
            <a:r>
              <a:rPr lang="mr-IN" b="1" dirty="0" smtClean="0">
                <a:solidFill>
                  <a:srgbClr val="FF0000"/>
                </a:solidFill>
              </a:rPr>
              <a:t>बायनरी कोडेड डेसिमल (</a:t>
            </a:r>
            <a:r>
              <a:rPr lang="en-US" b="1" dirty="0" smtClean="0">
                <a:solidFill>
                  <a:srgbClr val="FF0000"/>
                </a:solidFill>
              </a:rPr>
              <a:t>Binary Coded Decimal) (BCD)-</a:t>
            </a:r>
          </a:p>
          <a:p>
            <a:pPr marL="514350" indent="-514350">
              <a:buNone/>
            </a:pPr>
            <a:r>
              <a:rPr lang="en-US" dirty="0" smtClean="0"/>
              <a:t>BCD </a:t>
            </a:r>
            <a:r>
              <a:rPr lang="mr-IN" dirty="0" smtClean="0"/>
              <a:t> हि डेसिमल डीजीटला बायनरी डीजीट मध्ये दर्शविण्याची पद्धत आहे. ह्यामध्ये, संपूर्ण डेसिमल नंबर  ला बायनरी मध्ये बदलविण्या ऐवजी, डेसिमल नंबर च्या प्रत्येक अंकाला ६ अंकीय बायनरी नंबर ने प्रतिस्थापित (</a:t>
            </a:r>
            <a:r>
              <a:rPr lang="en-US" dirty="0" smtClean="0"/>
              <a:t>Substitute) </a:t>
            </a:r>
            <a:r>
              <a:rPr lang="mr-IN" dirty="0" smtClean="0"/>
              <a:t> केले जाते. त्याला ६ बिट </a:t>
            </a:r>
            <a:r>
              <a:rPr lang="en-US" dirty="0" smtClean="0"/>
              <a:t>BCD</a:t>
            </a:r>
            <a:r>
              <a:rPr lang="mr-IN" dirty="0" smtClean="0"/>
              <a:t> कोड म्हणतात.</a:t>
            </a:r>
          </a:p>
          <a:p>
            <a:pPr marL="514350" indent="-514350">
              <a:buNone/>
            </a:pPr>
            <a:r>
              <a:rPr lang="en-US" dirty="0" smtClean="0"/>
              <a:t>BCD </a:t>
            </a:r>
            <a:r>
              <a:rPr lang="mr-IN" dirty="0" smtClean="0"/>
              <a:t> मध्ये ६ बीटस् चा वापर केल्या जातो आणि </a:t>
            </a:r>
            <a:r>
              <a:rPr lang="en-US" dirty="0" smtClean="0"/>
              <a:t>2</a:t>
            </a:r>
            <a:r>
              <a:rPr lang="en-US" baseline="30000" dirty="0" smtClean="0"/>
              <a:t>6 </a:t>
            </a:r>
            <a:r>
              <a:rPr lang="en-US" dirty="0" smtClean="0"/>
              <a:t> = 64 </a:t>
            </a:r>
            <a:r>
              <a:rPr lang="mr-IN" dirty="0" smtClean="0"/>
              <a:t>कॅरेक्टर ला दर्शवू शकतो. </a:t>
            </a:r>
          </a:p>
          <a:p>
            <a:pPr marL="514350" indent="-514350">
              <a:buNone/>
            </a:pPr>
            <a:r>
              <a:rPr lang="mr-IN" dirty="0" smtClean="0"/>
              <a:t>सुरवातीच्या तिन बीट चा झोन बीटस्</a:t>
            </a:r>
            <a:r>
              <a:rPr lang="en-US" dirty="0" smtClean="0"/>
              <a:t> </a:t>
            </a:r>
            <a:r>
              <a:rPr lang="mr-IN" dirty="0" smtClean="0"/>
              <a:t>(</a:t>
            </a:r>
            <a:r>
              <a:rPr lang="en-US" dirty="0" smtClean="0"/>
              <a:t>Zone bits)</a:t>
            </a:r>
            <a:r>
              <a:rPr lang="mr-IN" dirty="0" smtClean="0"/>
              <a:t> म्हणून उपयोग होतो आणि शेवटचे तिन बीटस् हे अंक (</a:t>
            </a:r>
            <a:r>
              <a:rPr lang="en-US" dirty="0" smtClean="0"/>
              <a:t>Digits)  </a:t>
            </a:r>
            <a:r>
              <a:rPr lang="mr-IN" dirty="0" smtClean="0"/>
              <a:t>दर्शवितात. </a:t>
            </a:r>
          </a:p>
          <a:p>
            <a:pPr marL="514350" indent="-514350">
              <a:buNone/>
            </a:pPr>
            <a:r>
              <a:rPr lang="mr-IN" dirty="0" smtClean="0"/>
              <a:t> </a:t>
            </a:r>
            <a:endParaRPr lang="en-US" dirty="0"/>
          </a:p>
        </p:txBody>
      </p:sp>
      <p:pic>
        <p:nvPicPr>
          <p:cNvPr id="4" name="Picture 3"/>
          <p:cNvPicPr/>
          <p:nvPr/>
        </p:nvPicPr>
        <p:blipFill>
          <a:blip r:embed="rId2"/>
          <a:srcRect/>
          <a:stretch>
            <a:fillRect/>
          </a:stretch>
        </p:blipFill>
        <p:spPr bwMode="auto">
          <a:xfrm>
            <a:off x="3352800" y="5867400"/>
            <a:ext cx="1724025" cy="771525"/>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pPr algn="l"/>
            <a:r>
              <a:rPr lang="mr-IN" sz="2400" dirty="0" smtClean="0">
                <a:solidFill>
                  <a:srgbClr val="FF0000"/>
                </a:solidFill>
              </a:rPr>
              <a:t>२) माहितीच्या अदलाबदलीची अमेरिकन आदर्श कोड भाषा  </a:t>
            </a:r>
            <a:br>
              <a:rPr lang="mr-IN" sz="2400" dirty="0" smtClean="0">
                <a:solidFill>
                  <a:srgbClr val="FF0000"/>
                </a:solidFill>
              </a:rPr>
            </a:br>
            <a:r>
              <a:rPr lang="mr-IN" sz="2400" dirty="0" smtClean="0">
                <a:solidFill>
                  <a:srgbClr val="FF0000"/>
                </a:solidFill>
              </a:rPr>
              <a:t>(</a:t>
            </a:r>
            <a:r>
              <a:rPr lang="en-US" sz="2400" dirty="0" smtClean="0">
                <a:solidFill>
                  <a:srgbClr val="FF0000"/>
                </a:solidFill>
              </a:rPr>
              <a:t> American Standard Code for Information </a:t>
            </a:r>
            <a:r>
              <a:rPr lang="mr-IN" sz="2400" dirty="0" smtClean="0">
                <a:solidFill>
                  <a:srgbClr val="FF0000"/>
                </a:solidFill>
              </a:rPr>
              <a:t> </a:t>
            </a:r>
            <a:r>
              <a:rPr lang="en-US" sz="2400" dirty="0" smtClean="0">
                <a:solidFill>
                  <a:srgbClr val="FF0000"/>
                </a:solidFill>
              </a:rPr>
              <a:t>Interchange ) (ASCII) :- </a:t>
            </a:r>
            <a:endParaRPr lang="en-US" sz="2400" dirty="0">
              <a:solidFill>
                <a:srgbClr val="FF0000"/>
              </a:solidFill>
            </a:endParaRPr>
          </a:p>
        </p:txBody>
      </p:sp>
      <p:sp>
        <p:nvSpPr>
          <p:cNvPr id="3" name="Content Placeholder 2"/>
          <p:cNvSpPr>
            <a:spLocks noGrp="1"/>
          </p:cNvSpPr>
          <p:nvPr>
            <p:ph idx="1"/>
          </p:nvPr>
        </p:nvSpPr>
        <p:spPr>
          <a:xfrm>
            <a:off x="228600" y="1066800"/>
            <a:ext cx="8686800" cy="5562600"/>
          </a:xfrm>
        </p:spPr>
        <p:txBody>
          <a:bodyPr>
            <a:normAutofit fontScale="92500" lnSpcReduction="20000"/>
          </a:bodyPr>
          <a:lstStyle/>
          <a:p>
            <a:pPr>
              <a:buNone/>
            </a:pPr>
            <a:r>
              <a:rPr lang="mr-IN" dirty="0" smtClean="0"/>
              <a:t>कॉम्प्युटर मध्ये</a:t>
            </a:r>
            <a:r>
              <a:rPr lang="en-US" dirty="0" smtClean="0"/>
              <a:t> ASCII</a:t>
            </a:r>
            <a:r>
              <a:rPr lang="mr-IN" dirty="0" smtClean="0"/>
              <a:t> (आस्की)</a:t>
            </a:r>
            <a:r>
              <a:rPr lang="en-US" dirty="0" smtClean="0"/>
              <a:t> </a:t>
            </a:r>
            <a:r>
              <a:rPr lang="mr-IN" dirty="0" smtClean="0"/>
              <a:t> हि  मजकुरा करिता सार्वजनिक स्वरुपाची सांकेतिक भाषा आहे. या मध्ये प्रत्येक अक्षर, अंक किंवा विशिष्ट चिन्हाला ७ बीट बायनरी नंबर ने दाखविल्या जाते. </a:t>
            </a:r>
          </a:p>
          <a:p>
            <a:pPr>
              <a:buNone/>
            </a:pPr>
            <a:r>
              <a:rPr lang="mr-IN" dirty="0" smtClean="0"/>
              <a:t>व्याख्या- एका कॉम्प्युटर च्या वापरकर्त्या कडून दुसऱ्या कॉम्प्युटर च्या वापरकर्त्याला माहितीचे आदान प्रदान करण्याकरिता अमेरिकेने एक प्रमाणित कोड तयार केले जे संपूर्ण जगाला मान्य आहे, त्याला</a:t>
            </a:r>
            <a:r>
              <a:rPr lang="en-US" dirty="0" smtClean="0"/>
              <a:t> ASCII</a:t>
            </a:r>
            <a:r>
              <a:rPr lang="mr-IN" dirty="0" smtClean="0"/>
              <a:t> कोड म्हणतात. </a:t>
            </a:r>
          </a:p>
          <a:p>
            <a:pPr>
              <a:buNone/>
            </a:pPr>
            <a:r>
              <a:rPr lang="mr-IN" dirty="0" smtClean="0"/>
              <a:t>    ह्या मध्ये प्रत्येक वर्णा करिता </a:t>
            </a:r>
            <a:r>
              <a:rPr lang="en-US" dirty="0" smtClean="0"/>
              <a:t>ASCII</a:t>
            </a:r>
            <a:r>
              <a:rPr lang="mr-IN" dirty="0" smtClean="0"/>
              <a:t> कोड हा बीटस् चा एक विशिष्ट नमुना(</a:t>
            </a:r>
            <a:r>
              <a:rPr lang="en-US" dirty="0" smtClean="0"/>
              <a:t> Pattern) </a:t>
            </a:r>
            <a:r>
              <a:rPr lang="mr-IN" dirty="0" smtClean="0"/>
              <a:t> देतो. त्यामुळे </a:t>
            </a:r>
            <a:r>
              <a:rPr lang="en-US" dirty="0" smtClean="0"/>
              <a:t>ASCII</a:t>
            </a:r>
            <a:r>
              <a:rPr lang="mr-IN" dirty="0" smtClean="0"/>
              <a:t> कोड</a:t>
            </a:r>
            <a:r>
              <a:rPr lang="en-US" dirty="0" smtClean="0"/>
              <a:t> </a:t>
            </a:r>
            <a:r>
              <a:rPr lang="mr-IN" dirty="0" smtClean="0"/>
              <a:t>हे काही वर्णांना  प्रदर्शित करतो.</a:t>
            </a:r>
          </a:p>
          <a:p>
            <a:pPr>
              <a:buNone/>
            </a:pPr>
            <a:r>
              <a:rPr lang="mr-IN" dirty="0" smtClean="0"/>
              <a:t> </a:t>
            </a:r>
            <a:r>
              <a:rPr lang="en-US" dirty="0" smtClean="0"/>
              <a:t>ASCII</a:t>
            </a:r>
            <a:r>
              <a:rPr lang="mr-IN" dirty="0" smtClean="0"/>
              <a:t> कोड चे दोन प्रकार आहेत.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pPr algn="l"/>
            <a:r>
              <a:rPr lang="mr-IN" sz="2400" dirty="0" smtClean="0">
                <a:solidFill>
                  <a:srgbClr val="FF0000"/>
                </a:solidFill>
              </a:rPr>
              <a:t>१)</a:t>
            </a:r>
            <a:r>
              <a:rPr lang="en-US" sz="2400" dirty="0" smtClean="0">
                <a:solidFill>
                  <a:srgbClr val="FF0000"/>
                </a:solidFill>
              </a:rPr>
              <a:t> ASCII</a:t>
            </a:r>
            <a:r>
              <a:rPr lang="mr-IN" sz="2400" dirty="0" smtClean="0">
                <a:solidFill>
                  <a:srgbClr val="FF0000"/>
                </a:solidFill>
              </a:rPr>
              <a:t>- ७ कोड :-  </a:t>
            </a:r>
            <a:endParaRPr lang="en-US" sz="2400" dirty="0">
              <a:solidFill>
                <a:srgbClr val="FF0000"/>
              </a:solidFill>
            </a:endParaRPr>
          </a:p>
        </p:txBody>
      </p:sp>
      <p:sp>
        <p:nvSpPr>
          <p:cNvPr id="3" name="Content Placeholder 2"/>
          <p:cNvSpPr>
            <a:spLocks noGrp="1"/>
          </p:cNvSpPr>
          <p:nvPr>
            <p:ph idx="1"/>
          </p:nvPr>
        </p:nvSpPr>
        <p:spPr>
          <a:xfrm>
            <a:off x="304800" y="838200"/>
            <a:ext cx="8610600" cy="5791200"/>
          </a:xfrm>
        </p:spPr>
        <p:txBody>
          <a:bodyPr/>
          <a:lstStyle/>
          <a:p>
            <a:pPr>
              <a:buNone/>
            </a:pPr>
            <a:r>
              <a:rPr lang="mr-IN" dirty="0" smtClean="0"/>
              <a:t>ह्या कोड मध्ये ७ बीटस् चा वापर केल्या जातो म्हणून या कोड ला </a:t>
            </a:r>
            <a:r>
              <a:rPr lang="en-US" dirty="0" smtClean="0"/>
              <a:t>ASCII</a:t>
            </a:r>
            <a:r>
              <a:rPr lang="mr-IN" dirty="0" smtClean="0"/>
              <a:t>- ७ कोड म्हणतात. हा कोड </a:t>
            </a:r>
            <a:r>
              <a:rPr lang="en-US" dirty="0" smtClean="0"/>
              <a:t>2</a:t>
            </a:r>
            <a:r>
              <a:rPr lang="en-US" baseline="30000" dirty="0" smtClean="0"/>
              <a:t>7  </a:t>
            </a:r>
            <a:r>
              <a:rPr lang="en-US" dirty="0" smtClean="0"/>
              <a:t>= 128   </a:t>
            </a:r>
            <a:r>
              <a:rPr lang="mr-IN" dirty="0" smtClean="0"/>
              <a:t>कॅरेक्टर ला दर्शवू शकतो.</a:t>
            </a:r>
            <a:endParaRPr lang="en-US" dirty="0" smtClean="0"/>
          </a:p>
          <a:p>
            <a:pPr>
              <a:buNone/>
            </a:pPr>
            <a:r>
              <a:rPr lang="mr-IN" dirty="0" smtClean="0"/>
              <a:t> सुरवातीच्या तिन बीट चा झोन बीटस्</a:t>
            </a:r>
            <a:r>
              <a:rPr lang="en-US" dirty="0" smtClean="0"/>
              <a:t> </a:t>
            </a:r>
            <a:r>
              <a:rPr lang="mr-IN" dirty="0" smtClean="0"/>
              <a:t>(</a:t>
            </a:r>
            <a:r>
              <a:rPr lang="en-US" dirty="0" smtClean="0"/>
              <a:t>Zone bits)</a:t>
            </a:r>
            <a:r>
              <a:rPr lang="mr-IN" dirty="0" smtClean="0"/>
              <a:t> म्हणून उपयोग होतो आणि शेवटचे  चार  बीटस् हे अंक (</a:t>
            </a:r>
            <a:r>
              <a:rPr lang="en-US" dirty="0" smtClean="0"/>
              <a:t>Digits)  </a:t>
            </a:r>
            <a:r>
              <a:rPr lang="mr-IN" dirty="0" smtClean="0"/>
              <a:t>दर्शवितात. </a:t>
            </a:r>
          </a:p>
          <a:p>
            <a:pPr>
              <a:buNone/>
            </a:pPr>
            <a:r>
              <a:rPr lang="mr-IN" dirty="0" smtClean="0"/>
              <a:t>    तसेच मेमरी डम्प च्या शार्टकट नोटेशन साठी हेक्सा डेसिमल नंबर्स चा उपयोग करतात. </a:t>
            </a:r>
          </a:p>
          <a:p>
            <a:pPr>
              <a:buNone/>
            </a:pPr>
            <a:endParaRPr lang="mr-IN" dirty="0" smtClean="0"/>
          </a:p>
          <a:p>
            <a:pPr>
              <a:buNone/>
            </a:pPr>
            <a:r>
              <a:rPr lang="mr-IN" dirty="0" smtClean="0"/>
              <a:t> </a:t>
            </a:r>
            <a:endParaRPr lang="en-US" dirty="0"/>
          </a:p>
        </p:txBody>
      </p:sp>
      <p:pic>
        <p:nvPicPr>
          <p:cNvPr id="4" name="Picture 3"/>
          <p:cNvPicPr/>
          <p:nvPr/>
        </p:nvPicPr>
        <p:blipFill>
          <a:blip r:embed="rId2"/>
          <a:srcRect/>
          <a:stretch>
            <a:fillRect/>
          </a:stretch>
        </p:blipFill>
        <p:spPr bwMode="auto">
          <a:xfrm>
            <a:off x="3124200" y="5105400"/>
            <a:ext cx="2590800" cy="12192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a:bodyPr>
          <a:lstStyle/>
          <a:p>
            <a:pPr algn="l"/>
            <a:r>
              <a:rPr lang="mr-IN" sz="2400" dirty="0" smtClean="0">
                <a:solidFill>
                  <a:srgbClr val="FF0000"/>
                </a:solidFill>
              </a:rPr>
              <a:t>१)</a:t>
            </a:r>
            <a:r>
              <a:rPr lang="en-US" sz="2400" dirty="0" smtClean="0">
                <a:solidFill>
                  <a:srgbClr val="FF0000"/>
                </a:solidFill>
              </a:rPr>
              <a:t> ASCII</a:t>
            </a:r>
            <a:r>
              <a:rPr lang="mr-IN" sz="2400" dirty="0" smtClean="0">
                <a:solidFill>
                  <a:srgbClr val="FF0000"/>
                </a:solidFill>
              </a:rPr>
              <a:t>- ८  कोड :- </a:t>
            </a:r>
            <a:endParaRPr lang="en-US" sz="2400" dirty="0"/>
          </a:p>
        </p:txBody>
      </p:sp>
      <p:sp>
        <p:nvSpPr>
          <p:cNvPr id="3" name="Content Placeholder 2"/>
          <p:cNvSpPr>
            <a:spLocks noGrp="1"/>
          </p:cNvSpPr>
          <p:nvPr>
            <p:ph idx="1"/>
          </p:nvPr>
        </p:nvSpPr>
        <p:spPr>
          <a:xfrm>
            <a:off x="228600" y="762000"/>
            <a:ext cx="8686800" cy="5867400"/>
          </a:xfrm>
        </p:spPr>
        <p:txBody>
          <a:bodyPr/>
          <a:lstStyle/>
          <a:p>
            <a:pPr>
              <a:buNone/>
            </a:pPr>
            <a:r>
              <a:rPr lang="mr-IN" dirty="0" smtClean="0"/>
              <a:t>ह्या कोड मध्ये ८ बीटस् चा वापर केल्या जातो म्हणून या कोड ला </a:t>
            </a:r>
            <a:r>
              <a:rPr lang="en-US" dirty="0" smtClean="0"/>
              <a:t>ASCII</a:t>
            </a:r>
            <a:r>
              <a:rPr lang="mr-IN" dirty="0" smtClean="0"/>
              <a:t>- ८ कोड म्हणतात. </a:t>
            </a:r>
          </a:p>
          <a:p>
            <a:pPr>
              <a:buNone/>
            </a:pPr>
            <a:r>
              <a:rPr lang="mr-IN" dirty="0" smtClean="0"/>
              <a:t>  हा कोड </a:t>
            </a:r>
            <a:r>
              <a:rPr lang="en-US" dirty="0" smtClean="0"/>
              <a:t>2</a:t>
            </a:r>
            <a:r>
              <a:rPr lang="en-US" baseline="30000" dirty="0" smtClean="0"/>
              <a:t>8  </a:t>
            </a:r>
            <a:r>
              <a:rPr lang="en-US" dirty="0" smtClean="0"/>
              <a:t>= 256   </a:t>
            </a:r>
            <a:r>
              <a:rPr lang="mr-IN" dirty="0" smtClean="0"/>
              <a:t>कॅरेक्टर ला दर्शवू शकतो.</a:t>
            </a:r>
            <a:endParaRPr lang="en-US" dirty="0" smtClean="0"/>
          </a:p>
          <a:p>
            <a:pPr>
              <a:buNone/>
            </a:pPr>
            <a:r>
              <a:rPr lang="mr-IN" dirty="0" smtClean="0">
                <a:solidFill>
                  <a:srgbClr val="FF0000"/>
                </a:solidFill>
              </a:rPr>
              <a:t> </a:t>
            </a:r>
            <a:r>
              <a:rPr lang="mr-IN" dirty="0" smtClean="0"/>
              <a:t>सुरवातीच्या चार  बीट चा झोन बीटस्</a:t>
            </a:r>
            <a:r>
              <a:rPr lang="en-US" dirty="0" smtClean="0"/>
              <a:t> </a:t>
            </a:r>
            <a:r>
              <a:rPr lang="mr-IN" dirty="0" smtClean="0"/>
              <a:t>(</a:t>
            </a:r>
            <a:r>
              <a:rPr lang="en-US" dirty="0" smtClean="0"/>
              <a:t>Zone bits)</a:t>
            </a:r>
            <a:r>
              <a:rPr lang="mr-IN" dirty="0" smtClean="0"/>
              <a:t> म्हणून उपयोग होतो आणि शेवटचे  चार  बीटस् हे अंक (</a:t>
            </a:r>
            <a:r>
              <a:rPr lang="en-US" dirty="0" smtClean="0"/>
              <a:t>Digits)  </a:t>
            </a:r>
            <a:r>
              <a:rPr lang="mr-IN" dirty="0" smtClean="0"/>
              <a:t>दर्शवितात.                           </a:t>
            </a:r>
          </a:p>
          <a:p>
            <a:pPr>
              <a:buNone/>
            </a:pPr>
            <a:endParaRPr lang="en-US" dirty="0"/>
          </a:p>
        </p:txBody>
      </p:sp>
      <p:pic>
        <p:nvPicPr>
          <p:cNvPr id="4" name="Picture 3"/>
          <p:cNvPicPr/>
          <p:nvPr/>
        </p:nvPicPr>
        <p:blipFill>
          <a:blip r:embed="rId2"/>
          <a:srcRect/>
          <a:stretch>
            <a:fillRect/>
          </a:stretch>
        </p:blipFill>
        <p:spPr bwMode="auto">
          <a:xfrm>
            <a:off x="2895600" y="4114800"/>
            <a:ext cx="3124200" cy="12192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77000"/>
          </a:xfrm>
        </p:spPr>
        <p:txBody>
          <a:bodyPr>
            <a:normAutofit fontScale="85000" lnSpcReduction="10000"/>
          </a:bodyPr>
          <a:lstStyle/>
          <a:p>
            <a:pPr algn="just">
              <a:buNone/>
            </a:pPr>
            <a:r>
              <a:rPr lang="mr-IN" dirty="0" smtClean="0"/>
              <a:t>कॉम्प्युटर च्या की-बोर्ड मध्ये असलेल्या प्रत्येक कॅरेक्टर ला एक विशेष</a:t>
            </a:r>
            <a:r>
              <a:rPr lang="en-US" dirty="0" smtClean="0"/>
              <a:t> ASCII</a:t>
            </a:r>
            <a:r>
              <a:rPr lang="mr-IN" dirty="0" smtClean="0"/>
              <a:t> कोड निश्चित केला गेला आहे. ह्या मध्ये ७ किंवा ८ बीटस् एका कॅरेक्टर करिता वापरतात. </a:t>
            </a:r>
          </a:p>
          <a:p>
            <a:pPr algn="just">
              <a:buNone/>
            </a:pPr>
            <a:r>
              <a:rPr lang="mr-IN" dirty="0" smtClean="0"/>
              <a:t> </a:t>
            </a:r>
            <a:r>
              <a:rPr lang="en-US" dirty="0" smtClean="0"/>
              <a:t>ASCII</a:t>
            </a:r>
            <a:r>
              <a:rPr lang="mr-IN" dirty="0" smtClean="0"/>
              <a:t>- ७ कोड किंवा</a:t>
            </a:r>
            <a:r>
              <a:rPr lang="en-US" dirty="0" smtClean="0"/>
              <a:t> ASCII</a:t>
            </a:r>
            <a:r>
              <a:rPr lang="mr-IN" dirty="0" smtClean="0"/>
              <a:t>- ८  कोड वापरून अक्षर किंवा ० ते ९ या अंकांना खालील तक्त्यात दाखविल्या प्रमाणे दर्शवितात. </a:t>
            </a:r>
          </a:p>
          <a:p>
            <a:pPr algn="just">
              <a:buNone/>
            </a:pPr>
            <a:r>
              <a:rPr lang="mr-IN" dirty="0" smtClean="0"/>
              <a:t>उदाहरणार्थ- १) </a:t>
            </a:r>
            <a:r>
              <a:rPr lang="en-US" dirty="0" smtClean="0"/>
              <a:t>ASCII</a:t>
            </a:r>
            <a:r>
              <a:rPr lang="mr-IN" dirty="0" smtClean="0"/>
              <a:t>  डेसिमल नंबर हे बायनरी नंबर पासून तयार केल्या जातात. जी सर्व कॉम्प्युटर ची भाषा आहे.</a:t>
            </a:r>
          </a:p>
          <a:p>
            <a:pPr algn="just">
              <a:buNone/>
            </a:pPr>
            <a:r>
              <a:rPr lang="mr-IN" dirty="0" smtClean="0"/>
              <a:t>    लहान इंग्रजी अक्षर </a:t>
            </a:r>
            <a:r>
              <a:rPr lang="en-US" dirty="0" smtClean="0"/>
              <a:t>‘h’ </a:t>
            </a:r>
            <a:r>
              <a:rPr lang="mr-IN" dirty="0" smtClean="0"/>
              <a:t> ची डेसिमल व्हॅल्यू  १०४ आहे, ज्याचे  बायनरी मध्ये</a:t>
            </a:r>
            <a:r>
              <a:rPr lang="en-US" dirty="0" smtClean="0"/>
              <a:t> ASCII</a:t>
            </a:r>
            <a:r>
              <a:rPr lang="mr-IN" dirty="0" smtClean="0"/>
              <a:t> कोड  ०११०१००० आहे.</a:t>
            </a:r>
          </a:p>
          <a:p>
            <a:pPr algn="just">
              <a:buNone/>
            </a:pPr>
            <a:r>
              <a:rPr lang="mr-IN" dirty="0" smtClean="0"/>
              <a:t>२) ३ हा अंक </a:t>
            </a:r>
            <a:r>
              <a:rPr lang="en-US" dirty="0" smtClean="0"/>
              <a:t>ASCII</a:t>
            </a:r>
            <a:r>
              <a:rPr lang="mr-IN" dirty="0" smtClean="0"/>
              <a:t> कोड मध्ये ००११ ००११ ने दर्शवितात.</a:t>
            </a:r>
          </a:p>
          <a:p>
            <a:pPr algn="just">
              <a:buNone/>
            </a:pPr>
            <a:r>
              <a:rPr lang="mr-IN" dirty="0" smtClean="0"/>
              <a:t>अन्य कॅरेक्टर हे खाली दिलेल्या तक्त्यात दाखविल्या प्रमाणे दर्शवितात.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28600" y="649399"/>
          <a:ext cx="8686801" cy="4556760"/>
        </p:xfrm>
        <a:graphic>
          <a:graphicData uri="http://schemas.openxmlformats.org/drawingml/2006/table">
            <a:tbl>
              <a:tblPr firstRow="1" bandRow="1">
                <a:tableStyleId>{7DF18680-E054-41AD-8BC1-D1AEF772440D}</a:tableStyleId>
              </a:tblPr>
              <a:tblGrid>
                <a:gridCol w="1229989"/>
                <a:gridCol w="1844984"/>
                <a:gridCol w="2640028"/>
                <a:gridCol w="2971800"/>
              </a:tblGrid>
              <a:tr h="350876">
                <a:tc>
                  <a:txBody>
                    <a:bodyPr/>
                    <a:lstStyle/>
                    <a:p>
                      <a:endParaRPr lang="en-US" dirty="0"/>
                    </a:p>
                  </a:txBody>
                  <a:tcPr/>
                </a:tc>
                <a:tc>
                  <a:txBody>
                    <a:bodyPr/>
                    <a:lstStyle/>
                    <a:p>
                      <a:endParaRPr lang="en-US"/>
                    </a:p>
                  </a:txBody>
                  <a:tcPr/>
                </a:tc>
                <a:tc>
                  <a:txBody>
                    <a:bodyPr/>
                    <a:lstStyle/>
                    <a:p>
                      <a:r>
                        <a:rPr lang="en-US" sz="1800" kern="1200" dirty="0" smtClean="0"/>
                        <a:t>ASCII-7 Code</a:t>
                      </a:r>
                      <a:endParaRPr lang="en-US" dirty="0"/>
                    </a:p>
                  </a:txBody>
                  <a:tcPr/>
                </a:tc>
                <a:tc>
                  <a:txBody>
                    <a:bodyPr/>
                    <a:lstStyle/>
                    <a:p>
                      <a:r>
                        <a:rPr lang="en-US" sz="1800" kern="1200" dirty="0" smtClean="0"/>
                        <a:t>ASCII-8 Code</a:t>
                      </a:r>
                      <a:endParaRPr lang="en-US" dirty="0"/>
                    </a:p>
                  </a:txBody>
                  <a:tcPr/>
                </a:tc>
              </a:tr>
              <a:tr h="344722">
                <a:tc>
                  <a:txBody>
                    <a:bodyPr/>
                    <a:lstStyle/>
                    <a:p>
                      <a:pPr marL="0" marR="0">
                        <a:lnSpc>
                          <a:spcPct val="115000"/>
                        </a:lnSpc>
                        <a:spcBef>
                          <a:spcPts val="0"/>
                        </a:spcBef>
                        <a:spcAft>
                          <a:spcPts val="0"/>
                        </a:spcAft>
                      </a:pPr>
                      <a:r>
                        <a:rPr lang="en-US" sz="2000" dirty="0"/>
                        <a:t>Character </a:t>
                      </a:r>
                      <a:endParaRPr lang="en-US" sz="2000" dirty="0">
                        <a:latin typeface="Calibri"/>
                        <a:ea typeface="Calibri"/>
                        <a:cs typeface="Mangal"/>
                      </a:endParaRPr>
                    </a:p>
                  </a:txBody>
                  <a:tcPr marL="68580" marR="68580" marT="0" marB="0"/>
                </a:tc>
                <a:tc>
                  <a:txBody>
                    <a:bodyPr/>
                    <a:lstStyle/>
                    <a:p>
                      <a:pPr marL="0" marR="0">
                        <a:lnSpc>
                          <a:spcPct val="115000"/>
                        </a:lnSpc>
                        <a:spcBef>
                          <a:spcPts val="0"/>
                        </a:spcBef>
                        <a:spcAft>
                          <a:spcPts val="0"/>
                        </a:spcAft>
                      </a:pPr>
                      <a:r>
                        <a:rPr lang="en-US" sz="2000" dirty="0"/>
                        <a:t>     Decimal code</a:t>
                      </a:r>
                      <a:endParaRPr lang="en-US" sz="2000" dirty="0">
                        <a:latin typeface="Calibri"/>
                        <a:ea typeface="Calibri"/>
                        <a:cs typeface="Mangal"/>
                      </a:endParaRPr>
                    </a:p>
                  </a:txBody>
                  <a:tcPr marL="68580" marR="68580" marT="0" marB="0"/>
                </a:tc>
                <a:tc>
                  <a:txBody>
                    <a:bodyPr/>
                    <a:lstStyle/>
                    <a:p>
                      <a:pPr marL="0" marR="0">
                        <a:lnSpc>
                          <a:spcPct val="115000"/>
                        </a:lnSpc>
                        <a:spcBef>
                          <a:spcPts val="0"/>
                        </a:spcBef>
                        <a:spcAft>
                          <a:spcPts val="0"/>
                        </a:spcAft>
                      </a:pPr>
                      <a:r>
                        <a:rPr lang="en-US" sz="2000" dirty="0"/>
                        <a:t> Zone              Numeric</a:t>
                      </a:r>
                      <a:endParaRPr lang="en-US" sz="2000" dirty="0">
                        <a:latin typeface="Calibri"/>
                        <a:ea typeface="Calibri"/>
                        <a:cs typeface="Mangal"/>
                      </a:endParaRPr>
                    </a:p>
                  </a:txBody>
                  <a:tcPr marL="68580" marR="68580" marT="0" marB="0"/>
                </a:tc>
                <a:tc>
                  <a:txBody>
                    <a:bodyPr/>
                    <a:lstStyle/>
                    <a:p>
                      <a:pPr marL="0" marR="0">
                        <a:lnSpc>
                          <a:spcPct val="115000"/>
                        </a:lnSpc>
                        <a:spcBef>
                          <a:spcPts val="0"/>
                        </a:spcBef>
                        <a:spcAft>
                          <a:spcPts val="0"/>
                        </a:spcAft>
                      </a:pPr>
                      <a:r>
                        <a:rPr lang="mr-IN" sz="2000" dirty="0" smtClean="0"/>
                        <a:t> </a:t>
                      </a:r>
                      <a:r>
                        <a:rPr lang="en-US" sz="2000" dirty="0" smtClean="0"/>
                        <a:t>Zone              </a:t>
                      </a:r>
                      <a:r>
                        <a:rPr lang="en-US" sz="2000" dirty="0"/>
                        <a:t>Numeric</a:t>
                      </a:r>
                      <a:endParaRPr lang="en-US" sz="2000" dirty="0">
                        <a:latin typeface="Calibri"/>
                        <a:ea typeface="Calibri"/>
                        <a:cs typeface="Mangal"/>
                      </a:endParaRPr>
                    </a:p>
                  </a:txBody>
                  <a:tcPr marL="68580" marR="68580" marT="0" marB="0"/>
                </a:tc>
              </a:tr>
              <a:tr h="1403506">
                <a:tc>
                  <a:txBody>
                    <a:bodyPr/>
                    <a:lstStyle/>
                    <a:p>
                      <a:pPr algn="ctr"/>
                      <a:r>
                        <a:rPr lang="en-US" sz="1800" b="1" kern="1200" dirty="0" smtClean="0">
                          <a:solidFill>
                            <a:schemeClr val="dk1"/>
                          </a:solidFill>
                          <a:latin typeface="+mn-lt"/>
                          <a:ea typeface="+mn-ea"/>
                          <a:cs typeface="+mn-cs"/>
                        </a:rPr>
                        <a:t>A to 0</a:t>
                      </a:r>
                      <a:endParaRPr lang="en-US" sz="1800" kern="1200" dirty="0" smtClean="0">
                        <a:solidFill>
                          <a:schemeClr val="dk1"/>
                        </a:solidFill>
                        <a:latin typeface="+mn-lt"/>
                        <a:ea typeface="+mn-ea"/>
                        <a:cs typeface="+mn-cs"/>
                      </a:endParaRPr>
                    </a:p>
                    <a:p>
                      <a:pPr algn="ctr"/>
                      <a:endParaRPr lang="en-US" sz="1800" kern="1200" dirty="0" smtClean="0">
                        <a:solidFill>
                          <a:schemeClr val="dk1"/>
                        </a:solidFill>
                        <a:latin typeface="+mn-lt"/>
                        <a:ea typeface="+mn-ea"/>
                        <a:cs typeface="+mn-cs"/>
                      </a:endParaRPr>
                    </a:p>
                  </a:txBody>
                  <a:tcPr/>
                </a:tc>
                <a:tc>
                  <a:txBody>
                    <a:bodyPr/>
                    <a:lstStyle/>
                    <a:p>
                      <a:pPr algn="ctr"/>
                      <a:r>
                        <a:rPr lang="en-US" sz="1800" b="1" kern="1200" dirty="0" smtClean="0">
                          <a:solidFill>
                            <a:schemeClr val="dk1"/>
                          </a:solidFill>
                          <a:latin typeface="+mn-lt"/>
                          <a:ea typeface="+mn-ea"/>
                          <a:cs typeface="+mn-cs"/>
                        </a:rPr>
                        <a:t>65- 79</a:t>
                      </a:r>
                      <a:endParaRPr lang="en-US" sz="1800" kern="1200" dirty="0" smtClean="0">
                        <a:solidFill>
                          <a:schemeClr val="dk1"/>
                        </a:solidFill>
                        <a:latin typeface="+mn-lt"/>
                        <a:ea typeface="+mn-ea"/>
                        <a:cs typeface="+mn-cs"/>
                      </a:endParaRPr>
                    </a:p>
                    <a:p>
                      <a:pPr algn="ctr"/>
                      <a:r>
                        <a:rPr lang="en-US" sz="1800" b="1" kern="1200" dirty="0" smtClean="0">
                          <a:solidFill>
                            <a:schemeClr val="dk1"/>
                          </a:solidFill>
                          <a:latin typeface="+mn-lt"/>
                          <a:ea typeface="+mn-ea"/>
                          <a:cs typeface="+mn-cs"/>
                        </a:rPr>
                        <a:t> </a:t>
                      </a:r>
                      <a:endParaRPr lang="en-US" sz="1800" kern="1200" dirty="0" smtClean="0">
                        <a:solidFill>
                          <a:schemeClr val="dk1"/>
                        </a:solidFill>
                        <a:latin typeface="+mn-lt"/>
                        <a:ea typeface="+mn-ea"/>
                        <a:cs typeface="+mn-cs"/>
                      </a:endParaRPr>
                    </a:p>
                    <a:p>
                      <a:pPr algn="ctr"/>
                      <a:r>
                        <a:rPr lang="en-US" sz="1800" b="1" kern="1200" dirty="0" smtClean="0">
                          <a:solidFill>
                            <a:schemeClr val="dk1"/>
                          </a:solidFill>
                          <a:latin typeface="+mn-lt"/>
                          <a:ea typeface="+mn-ea"/>
                          <a:cs typeface="+mn-cs"/>
                        </a:rPr>
                        <a:t> </a:t>
                      </a:r>
                      <a:endParaRPr lang="en-US" sz="1800" kern="1200" dirty="0" smtClean="0">
                        <a:solidFill>
                          <a:schemeClr val="dk1"/>
                        </a:solidFill>
                        <a:latin typeface="+mn-lt"/>
                        <a:ea typeface="+mn-ea"/>
                        <a:cs typeface="+mn-cs"/>
                      </a:endParaRPr>
                    </a:p>
                  </a:txBody>
                  <a:tcPr/>
                </a:tc>
                <a:tc>
                  <a:txBody>
                    <a:bodyPr/>
                    <a:lstStyle/>
                    <a:p>
                      <a:pPr algn="ctr"/>
                      <a:r>
                        <a:rPr lang="en-US" sz="1800" b="1" kern="1200" dirty="0" smtClean="0">
                          <a:solidFill>
                            <a:schemeClr val="dk1"/>
                          </a:solidFill>
                          <a:latin typeface="+mn-lt"/>
                          <a:ea typeface="+mn-ea"/>
                          <a:cs typeface="+mn-cs"/>
                        </a:rPr>
                        <a:t>100              0001 to 1111</a:t>
                      </a:r>
                      <a:endParaRPr lang="en-US" sz="1800" kern="1200" dirty="0" smtClean="0">
                        <a:solidFill>
                          <a:schemeClr val="dk1"/>
                        </a:solidFill>
                        <a:latin typeface="+mn-lt"/>
                        <a:ea typeface="+mn-ea"/>
                        <a:cs typeface="+mn-cs"/>
                      </a:endParaRPr>
                    </a:p>
                    <a:p>
                      <a:pPr algn="ctr"/>
                      <a:r>
                        <a:rPr lang="en-US" sz="1800" b="1" kern="1200" dirty="0" smtClean="0">
                          <a:solidFill>
                            <a:schemeClr val="dk1"/>
                          </a:solidFill>
                          <a:latin typeface="+mn-lt"/>
                          <a:ea typeface="+mn-ea"/>
                          <a:cs typeface="+mn-cs"/>
                        </a:rPr>
                        <a:t>  </a:t>
                      </a:r>
                      <a:endParaRPr lang="en-US" sz="1800" kern="1200" dirty="0" smtClean="0">
                        <a:solidFill>
                          <a:schemeClr val="dk1"/>
                        </a:solidFill>
                        <a:latin typeface="+mn-lt"/>
                        <a:ea typeface="+mn-ea"/>
                        <a:cs typeface="+mn-cs"/>
                      </a:endParaRPr>
                    </a:p>
                    <a:p>
                      <a:pPr algn="ctr"/>
                      <a:r>
                        <a:rPr lang="en-US" sz="1800" b="1" kern="1200" dirty="0" smtClean="0">
                          <a:solidFill>
                            <a:schemeClr val="dk1"/>
                          </a:solidFill>
                          <a:latin typeface="+mn-lt"/>
                          <a:ea typeface="+mn-ea"/>
                          <a:cs typeface="+mn-cs"/>
                        </a:rPr>
                        <a:t> </a:t>
                      </a:r>
                      <a:endParaRPr lang="en-US" sz="1800" kern="1200" dirty="0" smtClean="0">
                        <a:solidFill>
                          <a:schemeClr val="dk1"/>
                        </a:solidFill>
                        <a:latin typeface="+mn-lt"/>
                        <a:ea typeface="+mn-ea"/>
                        <a:cs typeface="+mn-cs"/>
                      </a:endParaRPr>
                    </a:p>
                    <a:p>
                      <a:pPr algn="ctr"/>
                      <a:r>
                        <a:rPr lang="en-US" sz="1800" b="1" kern="1200" dirty="0" smtClean="0">
                          <a:solidFill>
                            <a:schemeClr val="dk1"/>
                          </a:solidFill>
                          <a:latin typeface="+mn-lt"/>
                          <a:ea typeface="+mn-ea"/>
                          <a:cs typeface="+mn-cs"/>
                        </a:rPr>
                        <a:t> </a:t>
                      </a:r>
                      <a:endParaRPr lang="en-US" sz="1800" kern="1200" dirty="0" smtClean="0">
                        <a:solidFill>
                          <a:schemeClr val="dk1"/>
                        </a:solidFill>
                        <a:latin typeface="+mn-lt"/>
                        <a:ea typeface="+mn-ea"/>
                        <a:cs typeface="+mn-cs"/>
                      </a:endParaRPr>
                    </a:p>
                    <a:p>
                      <a:pPr algn="ctr"/>
                      <a:r>
                        <a:rPr lang="en-US" sz="1800" b="1" kern="1200" dirty="0" smtClean="0">
                          <a:solidFill>
                            <a:schemeClr val="dk1"/>
                          </a:solidFill>
                          <a:latin typeface="+mn-lt"/>
                          <a:ea typeface="+mn-ea"/>
                          <a:cs typeface="+mn-cs"/>
                        </a:rPr>
                        <a:t>  </a:t>
                      </a:r>
                      <a:endParaRPr lang="en-US" dirty="0"/>
                    </a:p>
                  </a:txBody>
                  <a:tcPr/>
                </a:tc>
                <a:tc>
                  <a:txBody>
                    <a:bodyPr/>
                    <a:lstStyle/>
                    <a:p>
                      <a:pPr algn="ctr"/>
                      <a:r>
                        <a:rPr lang="en-US" sz="1800" b="1" kern="1200" dirty="0" smtClean="0">
                          <a:solidFill>
                            <a:schemeClr val="dk1"/>
                          </a:solidFill>
                          <a:latin typeface="+mn-lt"/>
                          <a:ea typeface="+mn-ea"/>
                          <a:cs typeface="+mn-cs"/>
                        </a:rPr>
                        <a:t>0100              0001 to 1111</a:t>
                      </a:r>
                      <a:endParaRPr lang="en-US" sz="1800" kern="1200" dirty="0" smtClean="0">
                        <a:solidFill>
                          <a:schemeClr val="dk1"/>
                        </a:solidFill>
                        <a:latin typeface="+mn-lt"/>
                        <a:ea typeface="+mn-ea"/>
                        <a:cs typeface="+mn-cs"/>
                      </a:endParaRPr>
                    </a:p>
                    <a:p>
                      <a:pPr algn="ctr"/>
                      <a:endParaRPr lang="en-US" sz="1800" kern="1200" dirty="0" smtClean="0">
                        <a:solidFill>
                          <a:schemeClr val="dk1"/>
                        </a:solidFill>
                        <a:latin typeface="+mn-lt"/>
                        <a:ea typeface="+mn-ea"/>
                        <a:cs typeface="+mn-cs"/>
                      </a:endParaRPr>
                    </a:p>
                    <a:p>
                      <a:pPr algn="ctr"/>
                      <a:r>
                        <a:rPr lang="en-US" sz="1800" b="1" kern="1200" dirty="0" smtClean="0">
                          <a:solidFill>
                            <a:schemeClr val="dk1"/>
                          </a:solidFill>
                          <a:latin typeface="+mn-lt"/>
                          <a:ea typeface="+mn-ea"/>
                          <a:cs typeface="+mn-cs"/>
                        </a:rPr>
                        <a:t> </a:t>
                      </a:r>
                      <a:endParaRPr lang="en-US" sz="1800" kern="1200" dirty="0" smtClean="0">
                        <a:solidFill>
                          <a:schemeClr val="dk1"/>
                        </a:solidFill>
                        <a:latin typeface="+mn-lt"/>
                        <a:ea typeface="+mn-ea"/>
                        <a:cs typeface="+mn-cs"/>
                      </a:endParaRPr>
                    </a:p>
                    <a:p>
                      <a:pPr algn="ctr"/>
                      <a:r>
                        <a:rPr lang="en-US" sz="1800" b="1" kern="1200" dirty="0" smtClean="0">
                          <a:solidFill>
                            <a:schemeClr val="dk1"/>
                          </a:solidFill>
                          <a:latin typeface="+mn-lt"/>
                          <a:ea typeface="+mn-ea"/>
                          <a:cs typeface="+mn-cs"/>
                        </a:rPr>
                        <a:t> </a:t>
                      </a:r>
                      <a:endParaRPr lang="en-US" sz="1800" kern="1200" dirty="0" smtClean="0">
                        <a:solidFill>
                          <a:schemeClr val="dk1"/>
                        </a:solidFill>
                        <a:latin typeface="+mn-lt"/>
                        <a:ea typeface="+mn-ea"/>
                        <a:cs typeface="+mn-cs"/>
                      </a:endParaRPr>
                    </a:p>
                  </a:txBody>
                  <a:tcPr/>
                </a:tc>
              </a:tr>
              <a:tr h="614034">
                <a:tc>
                  <a:txBody>
                    <a:bodyPr/>
                    <a:lstStyle/>
                    <a:p>
                      <a:pPr algn="ctr"/>
                      <a:r>
                        <a:rPr lang="en-US" sz="1800" b="1" kern="1200" dirty="0" smtClean="0">
                          <a:solidFill>
                            <a:schemeClr val="dk1"/>
                          </a:solidFill>
                          <a:latin typeface="+mn-lt"/>
                          <a:ea typeface="+mn-ea"/>
                          <a:cs typeface="+mn-cs"/>
                        </a:rPr>
                        <a:t>P  to Z </a:t>
                      </a:r>
                      <a:endParaRPr lang="en-US" sz="1800" kern="1200" dirty="0" smtClean="0">
                        <a:solidFill>
                          <a:schemeClr val="dk1"/>
                        </a:solidFill>
                        <a:latin typeface="+mn-lt"/>
                        <a:ea typeface="+mn-ea"/>
                        <a:cs typeface="+mn-cs"/>
                      </a:endParaRPr>
                    </a:p>
                    <a:p>
                      <a:pPr algn="ctr"/>
                      <a:r>
                        <a:rPr lang="en-US" sz="1800" b="1" kern="1200" dirty="0" smtClean="0">
                          <a:solidFill>
                            <a:schemeClr val="dk1"/>
                          </a:solidFill>
                          <a:latin typeface="+mn-lt"/>
                          <a:ea typeface="+mn-ea"/>
                          <a:cs typeface="+mn-cs"/>
                        </a:rPr>
                        <a:t> </a:t>
                      </a:r>
                      <a:endParaRPr lang="en-US" sz="1800" kern="1200" dirty="0" smtClean="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dk1"/>
                          </a:solidFill>
                          <a:latin typeface="+mn-lt"/>
                          <a:ea typeface="+mn-ea"/>
                          <a:cs typeface="+mn-cs"/>
                        </a:rPr>
                        <a:t>80-90</a:t>
                      </a:r>
                      <a:endParaRPr lang="en-US" sz="1800" kern="1200" dirty="0" smtClean="0">
                        <a:solidFill>
                          <a:schemeClr val="dk1"/>
                        </a:solidFill>
                        <a:latin typeface="+mn-lt"/>
                        <a:ea typeface="+mn-ea"/>
                        <a:cs typeface="+mn-cs"/>
                      </a:endParaRPr>
                    </a:p>
                    <a:p>
                      <a:pPr algn="ctr"/>
                      <a:endParaRPr lang="en-US" dirty="0"/>
                    </a:p>
                  </a:txBody>
                  <a:tcPr/>
                </a:tc>
                <a:tc>
                  <a:txBody>
                    <a:bodyPr/>
                    <a:lstStyle/>
                    <a:p>
                      <a:pPr algn="ctr"/>
                      <a:r>
                        <a:rPr lang="en-US" sz="1800" b="1" kern="1200" dirty="0" smtClean="0">
                          <a:solidFill>
                            <a:schemeClr val="dk1"/>
                          </a:solidFill>
                          <a:latin typeface="+mn-lt"/>
                          <a:ea typeface="+mn-ea"/>
                          <a:cs typeface="+mn-cs"/>
                        </a:rPr>
                        <a:t>101              0000 to 1010</a:t>
                      </a:r>
                      <a:endParaRPr lang="en-US" dirty="0"/>
                    </a:p>
                  </a:txBody>
                  <a:tcPr/>
                </a:tc>
                <a:tc>
                  <a:txBody>
                    <a:bodyPr/>
                    <a:lstStyle/>
                    <a:p>
                      <a:pPr algn="ctr"/>
                      <a:r>
                        <a:rPr lang="en-US" sz="1800" b="1" kern="1200" dirty="0" smtClean="0">
                          <a:solidFill>
                            <a:schemeClr val="dk1"/>
                          </a:solidFill>
                          <a:latin typeface="+mn-lt"/>
                          <a:ea typeface="+mn-ea"/>
                          <a:cs typeface="+mn-cs"/>
                        </a:rPr>
                        <a:t>0101              0000 to 1010</a:t>
                      </a:r>
                      <a:endParaRPr lang="en-US" dirty="0"/>
                    </a:p>
                  </a:txBody>
                  <a:tcPr/>
                </a:tc>
              </a:tr>
              <a:tr h="350876">
                <a:tc>
                  <a:txBody>
                    <a:bodyPr/>
                    <a:lstStyle/>
                    <a:p>
                      <a:pPr algn="ctr"/>
                      <a:endParaRPr lang="en-US"/>
                    </a:p>
                  </a:txBody>
                  <a:tcPr/>
                </a:tc>
                <a:tc>
                  <a:txBody>
                    <a:bodyPr/>
                    <a:lstStyle/>
                    <a:p>
                      <a:pPr algn="ctr"/>
                      <a:endParaRPr lang="en-US" dirty="0"/>
                    </a:p>
                  </a:txBody>
                  <a:tcPr/>
                </a:tc>
                <a:tc>
                  <a:txBody>
                    <a:bodyPr/>
                    <a:lstStyle/>
                    <a:p>
                      <a:pPr algn="ctr"/>
                      <a:endParaRPr lang="en-US" dirty="0"/>
                    </a:p>
                  </a:txBody>
                  <a:tcPr/>
                </a:tc>
                <a:tc>
                  <a:txBody>
                    <a:bodyPr/>
                    <a:lstStyle/>
                    <a:p>
                      <a:pPr algn="ctr"/>
                      <a:endParaRPr lang="en-US"/>
                    </a:p>
                  </a:txBody>
                  <a:tcPr/>
                </a:tc>
              </a:tr>
              <a:tr h="350876">
                <a:tc>
                  <a:txBody>
                    <a:bodyPr/>
                    <a:lstStyle/>
                    <a:p>
                      <a:pPr algn="ctr"/>
                      <a:endParaRPr lang="en-US"/>
                    </a:p>
                  </a:txBody>
                  <a:tcPr/>
                </a:tc>
                <a:tc>
                  <a:txBody>
                    <a:bodyPr/>
                    <a:lstStyle/>
                    <a:p>
                      <a:pPr algn="ctr"/>
                      <a:endParaRPr lang="en-US"/>
                    </a:p>
                  </a:txBody>
                  <a:tcPr/>
                </a:tc>
                <a:tc>
                  <a:txBody>
                    <a:bodyPr/>
                    <a:lstStyle/>
                    <a:p>
                      <a:pPr algn="ctr"/>
                      <a:endParaRPr lang="en-US" dirty="0"/>
                    </a:p>
                  </a:txBody>
                  <a:tcPr/>
                </a:tc>
                <a:tc>
                  <a:txBody>
                    <a:bodyPr/>
                    <a:lstStyle/>
                    <a:p>
                      <a:pPr algn="ctr"/>
                      <a:endParaRPr lang="en-US"/>
                    </a:p>
                  </a:txBody>
                  <a:tcPr/>
                </a:tc>
              </a:tr>
              <a:tr h="350876">
                <a:tc>
                  <a:txBody>
                    <a:bodyPr/>
                    <a:lstStyle/>
                    <a:p>
                      <a:pPr algn="ctr"/>
                      <a:endParaRPr lang="en-US"/>
                    </a:p>
                  </a:txBody>
                  <a:tcPr/>
                </a:tc>
                <a:tc>
                  <a:txBody>
                    <a:bodyPr/>
                    <a:lstStyle/>
                    <a:p>
                      <a:pPr algn="ctr"/>
                      <a:endParaRPr lang="en-US"/>
                    </a:p>
                  </a:txBody>
                  <a:tcPr/>
                </a:tc>
                <a:tc>
                  <a:txBody>
                    <a:bodyPr/>
                    <a:lstStyle/>
                    <a:p>
                      <a:pPr algn="ctr"/>
                      <a:endParaRPr lang="en-US" dirty="0"/>
                    </a:p>
                  </a:txBody>
                  <a:tcPr/>
                </a:tc>
                <a:tc>
                  <a:txBody>
                    <a:bodyPr/>
                    <a:lstStyle/>
                    <a:p>
                      <a:pPr algn="ctr"/>
                      <a:endParaRPr lang="en-US"/>
                    </a:p>
                  </a:txBody>
                  <a:tcPr/>
                </a:tc>
              </a:tr>
              <a:tr h="61403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dk1"/>
                          </a:solidFill>
                          <a:latin typeface="+mn-lt"/>
                          <a:ea typeface="+mn-ea"/>
                          <a:cs typeface="+mn-cs"/>
                        </a:rPr>
                        <a:t>0 to 9 </a:t>
                      </a:r>
                      <a:endParaRPr lang="en-US" dirty="0" smtClean="0"/>
                    </a:p>
                    <a:p>
                      <a:pPr algn="ct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dk1"/>
                          </a:solidFill>
                          <a:latin typeface="+mn-lt"/>
                          <a:ea typeface="+mn-ea"/>
                          <a:cs typeface="+mn-cs"/>
                        </a:rPr>
                        <a:t>48-57</a:t>
                      </a:r>
                      <a:endParaRPr lang="en-US" dirty="0" smtClean="0"/>
                    </a:p>
                    <a:p>
                      <a:pPr algn="ct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dk1"/>
                          </a:solidFill>
                          <a:latin typeface="+mn-lt"/>
                          <a:ea typeface="+mn-ea"/>
                          <a:cs typeface="+mn-cs"/>
                        </a:rPr>
                        <a:t>011               0000 to 1001</a:t>
                      </a:r>
                      <a:endParaRPr lang="en-US" dirty="0" smtClean="0"/>
                    </a:p>
                    <a:p>
                      <a:pPr algn="ct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dk1"/>
                          </a:solidFill>
                          <a:latin typeface="+mn-lt"/>
                          <a:ea typeface="+mn-ea"/>
                          <a:cs typeface="+mn-cs"/>
                        </a:rPr>
                        <a:t>0011               0000 to 1001</a:t>
                      </a:r>
                      <a:endParaRPr lang="en-US" dirty="0" smtClean="0"/>
                    </a:p>
                    <a:p>
                      <a:pPr algn="ctr"/>
                      <a:endParaRPr lang="en-US" dirty="0"/>
                    </a:p>
                  </a:txBody>
                  <a:tcPr/>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702</TotalTime>
  <Words>1064</Words>
  <Application>Microsoft Office PowerPoint</Application>
  <PresentationFormat>On-screen Show (4:3)</PresentationFormat>
  <Paragraphs>99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Lecture –३          (Character  code) UNIT-II  Subject- Computer Application in Home Science [Seme – III ] Code – 231CA20</vt:lpstr>
      <vt:lpstr>संगणकामधील माहितीचे प्रदर्शन (Representation of information inside a computer ):-</vt:lpstr>
      <vt:lpstr>Slide 3</vt:lpstr>
      <vt:lpstr>वर्णांना सांकेतिक भाषेत लिहिणे ( Character code):-</vt:lpstr>
      <vt:lpstr>२) माहितीच्या अदलाबदलीची अमेरिकन आदर्श कोड भाषा   ( American Standard Code for Information  Interchange ) (ASCII) :- </vt:lpstr>
      <vt:lpstr>१) ASCII- ७ कोड :-  </vt:lpstr>
      <vt:lpstr>१) ASCII- ८  कोड :- </vt:lpstr>
      <vt:lpstr>Slide 8</vt:lpstr>
      <vt:lpstr>Slide 9</vt:lpstr>
      <vt:lpstr>३) Extended Binary Coded Decimal Interchange  Code (EBCDIC) ( Binary coding scheme for Numbers 0 to9) </vt:lpstr>
      <vt:lpstr>Slide 11</vt:lpstr>
      <vt:lpstr>४) युनिकोड ( Unicode):-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–३          (Character  code) UNIT-II  Subject- Computer Application in Home Science [Seme – III ] Code – 231CA20</dc:title>
  <dc:creator>DELL</dc:creator>
  <cp:lastModifiedBy>DELL</cp:lastModifiedBy>
  <cp:revision>59</cp:revision>
  <dcterms:created xsi:type="dcterms:W3CDTF">2020-09-05T18:17:57Z</dcterms:created>
  <dcterms:modified xsi:type="dcterms:W3CDTF">2020-09-06T20:13:23Z</dcterms:modified>
</cp:coreProperties>
</file>