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8" r:id="rId9"/>
    <p:sldId id="267" r:id="rId10"/>
    <p:sldId id="263" r:id="rId11"/>
    <p:sldId id="264" r:id="rId12"/>
    <p:sldId id="269" r:id="rId13"/>
    <p:sldId id="271" r:id="rId14"/>
    <p:sldId id="265" r:id="rId15"/>
    <p:sldId id="272" r:id="rId16"/>
    <p:sldId id="266"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9DF45F6-786F-424D-AEA1-D95F3D88770E}" type="datetimeFigureOut">
              <a:rPr lang="en-US" smtClean="0"/>
              <a:pPr/>
              <a:t>19/08/2020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6F997B0-D011-4742-9BB2-7A640C6156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F997B0-D011-4742-9BB2-7A640C6156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F997B0-D011-4742-9BB2-7A640C6156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F997B0-D011-4742-9BB2-7A640C6156F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F997B0-D011-4742-9BB2-7A640C6156F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F997B0-D011-4742-9BB2-7A640C6156F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6F997B0-D011-4742-9BB2-7A640C6156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6F997B0-D011-4742-9BB2-7A640C6156F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9DF45F6-786F-424D-AEA1-D95F3D88770E}" type="datetimeFigureOut">
              <a:rPr lang="en-US" smtClean="0"/>
              <a:pPr/>
              <a:t>19/08/2020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6F997B0-D011-4742-9BB2-7A640C6156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9DF45F6-786F-424D-AEA1-D95F3D88770E}"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F997B0-D011-4742-9BB2-7A640C6156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9DF45F6-786F-424D-AEA1-D95F3D88770E}" type="datetimeFigureOut">
              <a:rPr lang="en-US" smtClean="0"/>
              <a:pPr/>
              <a:t>19/08/2020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6F997B0-D011-4742-9BB2-7A640C6156F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9DF45F6-786F-424D-AEA1-D95F3D88770E}" type="datetimeFigureOut">
              <a:rPr lang="en-US" smtClean="0"/>
              <a:pPr/>
              <a:t>19/08/2020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6F997B0-D011-4742-9BB2-7A640C6156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82000" cy="1981199"/>
          </a:xfrm>
        </p:spPr>
        <p:txBody>
          <a:bodyPr>
            <a:noAutofit/>
          </a:bodyPr>
          <a:lstStyle/>
          <a:p>
            <a:r>
              <a:rPr lang="en-US" sz="2400" dirty="0" smtClean="0">
                <a:solidFill>
                  <a:srgbClr val="0070C0"/>
                </a:solidFill>
              </a:rPr>
              <a:t>Lecture – 2</a:t>
            </a:r>
            <a:br>
              <a:rPr lang="en-US" sz="2400" dirty="0" smtClean="0">
                <a:solidFill>
                  <a:srgbClr val="0070C0"/>
                </a:solidFill>
              </a:rPr>
            </a:br>
            <a:r>
              <a:rPr lang="en-US" sz="2400" dirty="0" smtClean="0">
                <a:solidFill>
                  <a:srgbClr val="FF0000"/>
                </a:solidFill>
              </a:rPr>
              <a:t>(Mouse , Scanner)</a:t>
            </a:r>
            <a:r>
              <a:rPr lang="en-US" sz="2400" dirty="0" smtClean="0">
                <a:solidFill>
                  <a:srgbClr val="0070C0"/>
                </a:solidFill>
              </a:rPr>
              <a:t/>
            </a:r>
            <a:br>
              <a:rPr lang="en-US" sz="2400" dirty="0" smtClean="0">
                <a:solidFill>
                  <a:srgbClr val="0070C0"/>
                </a:solidFill>
              </a:rPr>
            </a:br>
            <a:r>
              <a:rPr lang="en-US" sz="2400" dirty="0" smtClean="0"/>
              <a:t>Subject- Computer Application in Home Science [ </a:t>
            </a:r>
            <a:r>
              <a:rPr lang="en-US" sz="2400" dirty="0" err="1" smtClean="0"/>
              <a:t>Seme</a:t>
            </a:r>
            <a:r>
              <a:rPr lang="en-US" sz="2400" dirty="0" smtClean="0"/>
              <a:t> – III ]</a:t>
            </a:r>
            <a:br>
              <a:rPr lang="en-US" sz="2400" dirty="0" smtClean="0"/>
            </a:br>
            <a:r>
              <a:rPr lang="en-US" sz="2400" dirty="0" smtClean="0"/>
              <a:t>Code – 231CA20</a:t>
            </a:r>
            <a:endParaRPr lang="en-US" sz="2400" dirty="0"/>
          </a:p>
        </p:txBody>
      </p:sp>
      <p:sp>
        <p:nvSpPr>
          <p:cNvPr id="3" name="Subtitle 2"/>
          <p:cNvSpPr>
            <a:spLocks noGrp="1"/>
          </p:cNvSpPr>
          <p:nvPr>
            <p:ph type="subTitle" idx="1"/>
          </p:nvPr>
        </p:nvSpPr>
        <p:spPr/>
        <p:txBody>
          <a:bodyPr>
            <a:normAutofit fontScale="70000" lnSpcReduction="2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2</a:t>
            </a:r>
            <a:r>
              <a:rPr lang="en-US" dirty="0" smtClean="0"/>
              <a:t>) </a:t>
            </a:r>
            <a:r>
              <a:rPr lang="mr-IN" dirty="0" smtClean="0"/>
              <a:t>बार कोड</a:t>
            </a:r>
            <a:r>
              <a:rPr lang="mr-IN" i="1" dirty="0" smtClean="0"/>
              <a:t> स्कॅनर रीडर : </a:t>
            </a:r>
            <a:br>
              <a:rPr lang="mr-IN" i="1" dirty="0" smtClean="0"/>
            </a:br>
            <a:r>
              <a:rPr lang="mr-IN" sz="2200" i="1" dirty="0" smtClean="0"/>
              <a:t>एखाद्या मोठ्या दुकानात ,  शॉपिंग मॉल  किंवा लायब्ररी मध्ये </a:t>
            </a:r>
            <a:r>
              <a:rPr lang="mr-IN" sz="2400" dirty="0" smtClean="0"/>
              <a:t>बार कोड</a:t>
            </a:r>
            <a:r>
              <a:rPr lang="mr-IN" sz="2400" i="1" dirty="0" smtClean="0"/>
              <a:t> स्कॅनर रीडर असतात. ह्या </a:t>
            </a:r>
            <a:r>
              <a:rPr lang="mr-IN" sz="2000" i="1" dirty="0" smtClean="0"/>
              <a:t>स्कॅनर ला हातात धरून वस्तूवरील </a:t>
            </a:r>
            <a:r>
              <a:rPr lang="mr-IN" sz="2000" dirty="0" smtClean="0"/>
              <a:t>बार कोड</a:t>
            </a:r>
            <a:r>
              <a:rPr lang="mr-IN" sz="2000" i="1" dirty="0" smtClean="0"/>
              <a:t> </a:t>
            </a:r>
            <a:r>
              <a:rPr lang="mr-IN" sz="2400" i="1" dirty="0" smtClean="0"/>
              <a:t>स्कॅन केले जाते. </a:t>
            </a:r>
            <a:r>
              <a:rPr lang="mr-IN" sz="2000" dirty="0" smtClean="0"/>
              <a:t>बार कोड</a:t>
            </a:r>
            <a:r>
              <a:rPr lang="mr-IN" sz="2000" i="1" dirty="0" smtClean="0"/>
              <a:t>  हा  वेगवेगळ्या जाडीच्या आणि आकाराच्या उभ्या रेषांनी बनलेला असतो. </a:t>
            </a:r>
            <a:endParaRPr lang="en-US" sz="2200" dirty="0"/>
          </a:p>
        </p:txBody>
      </p:sp>
      <p:pic>
        <p:nvPicPr>
          <p:cNvPr id="4" name="Content Placeholder 3" descr="G:\Matoshree vimalabai deshmukh colle. amvt\C. A. SEME -III BOOK\Bar code reader.jpg"/>
          <p:cNvPicPr>
            <a:picLocks noGrp="1"/>
          </p:cNvPicPr>
          <p:nvPr>
            <p:ph idx="1"/>
          </p:nvPr>
        </p:nvPicPr>
        <p:blipFill>
          <a:blip r:embed="rId2"/>
          <a:srcRect/>
          <a:stretch>
            <a:fillRect/>
          </a:stretch>
        </p:blipFill>
        <p:spPr bwMode="auto">
          <a:xfrm>
            <a:off x="2209800" y="1676400"/>
            <a:ext cx="3605213" cy="2432844"/>
          </a:xfrm>
          <a:prstGeom prst="rect">
            <a:avLst/>
          </a:prstGeom>
          <a:noFill/>
          <a:ln w="9525">
            <a:noFill/>
            <a:miter lim="800000"/>
            <a:headEnd/>
            <a:tailEnd/>
          </a:ln>
        </p:spPr>
      </p:pic>
      <p:sp>
        <p:nvSpPr>
          <p:cNvPr id="5" name="Rectangle 4"/>
          <p:cNvSpPr/>
          <p:nvPr/>
        </p:nvSpPr>
        <p:spPr>
          <a:xfrm>
            <a:off x="2286000" y="4800600"/>
            <a:ext cx="2720617" cy="369332"/>
          </a:xfrm>
          <a:prstGeom prst="rect">
            <a:avLst/>
          </a:prstGeom>
        </p:spPr>
        <p:txBody>
          <a:bodyPr wrap="none">
            <a:spAutoFit/>
          </a:bodyPr>
          <a:lstStyle/>
          <a:p>
            <a:r>
              <a:rPr lang="mr-IN" dirty="0" smtClean="0">
                <a:latin typeface="Times New Roman" pitchFamily="18" charset="0"/>
                <a:ea typeface="Calibri" pitchFamily="34" charset="0"/>
                <a:cs typeface="Times New Roman" pitchFamily="18" charset="0"/>
              </a:rPr>
              <a:t> आकृती :</a:t>
            </a:r>
            <a:r>
              <a:rPr lang="mr-IN" dirty="0" smtClean="0"/>
              <a:t> बार कोड</a:t>
            </a:r>
            <a:r>
              <a:rPr lang="mr-IN" i="1" dirty="0" smtClean="0"/>
              <a:t> स्कॅनर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mr-IN" b="1" dirty="0" smtClean="0"/>
              <a:t>ह्या</a:t>
            </a:r>
            <a:r>
              <a:rPr lang="mr-IN" i="1" dirty="0" smtClean="0"/>
              <a:t> स्कॅनर चा </a:t>
            </a:r>
            <a:r>
              <a:rPr lang="mr-IN" dirty="0" smtClean="0"/>
              <a:t>अक्षरे आणि चिन्ह ओळखण्यासाठी उपयोग होतो. </a:t>
            </a:r>
          </a:p>
          <a:p>
            <a:pPr>
              <a:buNone/>
            </a:pPr>
            <a:r>
              <a:rPr lang="mr-IN" dirty="0" smtClean="0"/>
              <a:t>बँकेमध्ये चेक वर ची अक्षरे ओळखण्यासाठी</a:t>
            </a:r>
            <a:r>
              <a:rPr lang="mr-IN" i="1" dirty="0" smtClean="0"/>
              <a:t>, तसेच पेन्सिल ने केलेली खून हि स्पर्धा परीक्षे मधील पेपर मध्ये अनेक पर्यायामधून निवडली आहे कि नाही , त्या नुसार गुण मोजणी साठी ह्या स्कॅनर चा </a:t>
            </a:r>
            <a:r>
              <a:rPr lang="mr-IN" dirty="0" smtClean="0"/>
              <a:t> उपयोग होतो.</a:t>
            </a:r>
            <a:r>
              <a:rPr lang="mr-IN" i="1" dirty="0" smtClean="0"/>
              <a:t> </a:t>
            </a:r>
          </a:p>
          <a:p>
            <a:pPr>
              <a:buNone/>
            </a:pPr>
            <a:r>
              <a:rPr lang="mr-IN" b="1" dirty="0" smtClean="0"/>
              <a:t> </a:t>
            </a:r>
            <a:endParaRPr lang="en-US" b="1" dirty="0" smtClean="0"/>
          </a:p>
          <a:p>
            <a:endParaRPr lang="en-US" dirty="0"/>
          </a:p>
        </p:txBody>
      </p:sp>
      <p:sp>
        <p:nvSpPr>
          <p:cNvPr id="3" name="Title 2"/>
          <p:cNvSpPr>
            <a:spLocks noGrp="1"/>
          </p:cNvSpPr>
          <p:nvPr>
            <p:ph type="title"/>
          </p:nvPr>
        </p:nvSpPr>
        <p:spPr/>
        <p:txBody>
          <a:bodyPr>
            <a:normAutofit fontScale="90000"/>
          </a:bodyPr>
          <a:lstStyle/>
          <a:p>
            <a:r>
              <a:rPr lang="en-US" dirty="0" smtClean="0"/>
              <a:t>3)</a:t>
            </a:r>
            <a:r>
              <a:rPr lang="mr-IN" dirty="0" smtClean="0"/>
              <a:t>अक्षरे आणि चिन्ह ओळखणारे</a:t>
            </a:r>
            <a:r>
              <a:rPr lang="mr-IN" i="1" dirty="0" smtClean="0"/>
              <a:t> स्कॅनर </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096962"/>
          </a:xfrm>
        </p:spPr>
        <p:txBody>
          <a:bodyPr>
            <a:normAutofit fontScale="90000"/>
          </a:bodyPr>
          <a:lstStyle/>
          <a:p>
            <a:r>
              <a:rPr lang="en-US" dirty="0" smtClean="0"/>
              <a:t/>
            </a:r>
            <a:br>
              <a:rPr lang="en-US" dirty="0" smtClean="0"/>
            </a:br>
            <a:r>
              <a:rPr lang="mr-IN" dirty="0" smtClean="0"/>
              <a:t>अक्षरे आणि चिन्ह ओळखणाऱ्या</a:t>
            </a:r>
            <a:r>
              <a:rPr lang="mr-IN" i="1" dirty="0" smtClean="0"/>
              <a:t> स्कॅनर चे प्रकार :</a:t>
            </a:r>
            <a:br>
              <a:rPr lang="mr-IN" i="1" dirty="0" smtClean="0"/>
            </a:br>
            <a:r>
              <a:rPr lang="mr-IN" i="1" dirty="0" smtClean="0"/>
              <a:t>१) </a:t>
            </a:r>
            <a:r>
              <a:rPr lang="mr-IN" sz="2200" dirty="0" smtClean="0"/>
              <a:t>चिन्ह ओळखणारे </a:t>
            </a:r>
            <a:r>
              <a:rPr lang="mr-IN" sz="2200" i="1" dirty="0" smtClean="0"/>
              <a:t>स्कॅनर </a:t>
            </a:r>
            <a:r>
              <a:rPr lang="en-US" sz="2200" dirty="0" smtClean="0"/>
              <a:t>(Optical Mark Reader</a:t>
            </a:r>
            <a:r>
              <a:rPr lang="mr-IN" sz="2200" dirty="0" smtClean="0"/>
              <a:t>) (</a:t>
            </a:r>
            <a:r>
              <a:rPr lang="en-US" sz="2200" dirty="0" smtClean="0"/>
              <a:t>OMR</a:t>
            </a:r>
            <a:r>
              <a:rPr lang="mr-IN" sz="2200" dirty="0" smtClean="0"/>
              <a:t>)</a:t>
            </a:r>
            <a:r>
              <a:rPr lang="en-US" sz="2200" dirty="0" smtClean="0"/>
              <a:t> </a:t>
            </a:r>
            <a:r>
              <a:rPr lang="mr-IN" sz="2200" dirty="0" smtClean="0"/>
              <a:t>-</a:t>
            </a:r>
            <a:endParaRPr lang="en-US" sz="2200" dirty="0"/>
          </a:p>
        </p:txBody>
      </p:sp>
      <p:pic>
        <p:nvPicPr>
          <p:cNvPr id="4" name="Content Placeholder 3" descr="G:\Matoshree vimalabai deshmukh colle. amvt\C. A. SEME -III BOOK\OMR.jpg"/>
          <p:cNvPicPr>
            <a:picLocks noGrp="1"/>
          </p:cNvPicPr>
          <p:nvPr>
            <p:ph idx="1"/>
          </p:nvPr>
        </p:nvPicPr>
        <p:blipFill>
          <a:blip r:embed="rId2"/>
          <a:srcRect/>
          <a:stretch>
            <a:fillRect/>
          </a:stretch>
        </p:blipFill>
        <p:spPr bwMode="auto">
          <a:xfrm>
            <a:off x="2514600" y="4495800"/>
            <a:ext cx="2809875" cy="1628775"/>
          </a:xfrm>
          <a:prstGeom prst="rect">
            <a:avLst/>
          </a:prstGeom>
          <a:noFill/>
          <a:ln w="9525">
            <a:noFill/>
            <a:miter lim="800000"/>
            <a:headEnd/>
            <a:tailEnd/>
          </a:ln>
        </p:spPr>
      </p:pic>
      <p:sp>
        <p:nvSpPr>
          <p:cNvPr id="5" name="Rectangle 4"/>
          <p:cNvSpPr/>
          <p:nvPr/>
        </p:nvSpPr>
        <p:spPr>
          <a:xfrm>
            <a:off x="2438400" y="6096000"/>
            <a:ext cx="3437159" cy="369332"/>
          </a:xfrm>
          <a:prstGeom prst="rect">
            <a:avLst/>
          </a:prstGeom>
        </p:spPr>
        <p:txBody>
          <a:bodyPr wrap="none">
            <a:spAutoFit/>
          </a:bodyPr>
          <a:lstStyle/>
          <a:p>
            <a:r>
              <a:rPr lang="mr-IN" dirty="0" smtClean="0">
                <a:latin typeface="Times New Roman" pitchFamily="18" charset="0"/>
                <a:ea typeface="Calibri" pitchFamily="34" charset="0"/>
                <a:cs typeface="Times New Roman" pitchFamily="18" charset="0"/>
              </a:rPr>
              <a:t>आकृती :</a:t>
            </a:r>
            <a:r>
              <a:rPr lang="mr-IN" dirty="0" smtClean="0"/>
              <a:t> चिन्ह ओळखणारे </a:t>
            </a:r>
            <a:r>
              <a:rPr lang="mr-IN" i="1" dirty="0" smtClean="0"/>
              <a:t>स्कॅनर </a:t>
            </a:r>
            <a:endParaRPr lang="en-US" dirty="0"/>
          </a:p>
        </p:txBody>
      </p:sp>
      <p:sp>
        <p:nvSpPr>
          <p:cNvPr id="3073" name="Rectangle 1"/>
          <p:cNvSpPr>
            <a:spLocks noChangeArrowheads="1"/>
          </p:cNvSpPr>
          <p:nvPr/>
        </p:nvSpPr>
        <p:spPr bwMode="auto">
          <a:xfrm>
            <a:off x="0" y="1524000"/>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ओ.एम. आर. एक असा डिव्हाईस आहे जो एखाद्या कागदावर पेन्सील किंवा पेन ने बनविलेल्या चिन्हाची उपस्थिती आणि   अनुपस्थिती चे परीक्षण करतो. </a:t>
            </a:r>
          </a:p>
          <a:p>
            <a:pPr marL="0" marR="0" lvl="0" indent="0" algn="just" defTabSz="914400" rtl="0" eaLnBrk="0" fontAlgn="base" latinLnBrk="0" hangingPunct="0">
              <a:lnSpc>
                <a:spcPct val="100000"/>
              </a:lnSpc>
              <a:spcBef>
                <a:spcPct val="0"/>
              </a:spcBef>
              <a:spcAft>
                <a:spcPct val="0"/>
              </a:spcAft>
              <a:buClrTx/>
              <a:buSzTx/>
              <a:buFontTx/>
              <a:buNone/>
              <a:tabLst/>
            </a:pPr>
            <a:r>
              <a:rPr lang="mr-IN" sz="2400" dirty="0" smtClean="0">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यामध्ये चिन्हित कागदावर प्रकाश टाकल्या जातो आणि परावर्तीत प्रकाशाचे परीक्षण केल्या जाते . जिथे चिन्ह उपस्थित असेल त्या भागावरून परावर्तीत होणाऱ्या प्रकाशाची तीव्रता कमी असते. त्यामुळे ओ. एम. आर. वैकल्पिक  प्रश्नपत्रिकेच्या उत्तरपत्रिका तपासण्यासाठी वापरल्या जातो.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229600" cy="6324600"/>
          </a:xfrm>
        </p:spPr>
        <p:txBody>
          <a:bodyPr/>
          <a:lstStyle/>
          <a:p>
            <a:pPr marL="0" lvl="0" indent="0" algn="just" eaLnBrk="0" fontAlgn="base" hangingPunct="0">
              <a:spcBef>
                <a:spcPct val="0"/>
              </a:spcBef>
              <a:spcAft>
                <a:spcPct val="0"/>
              </a:spcAft>
              <a:buClrTx/>
              <a:buSzTx/>
              <a:buNone/>
            </a:pPr>
            <a:r>
              <a:rPr lang="mr-IN" sz="2800" dirty="0" smtClean="0">
                <a:latin typeface="DVB-TTYogeshEN" pitchFamily="82" charset="0"/>
                <a:ea typeface="Calibri" pitchFamily="34" charset="0"/>
                <a:cs typeface="Times New Roman" pitchFamily="18" charset="0"/>
              </a:rPr>
              <a:t>परंतु  ओ. एम. आर. शीट वरील  बॅाक्स  चांगल्या तऱ्हेने भरलेले नसतील किंवा फिक्कट  मार्किंग केलेले </a:t>
            </a:r>
            <a:r>
              <a:rPr lang="mr-IN" sz="2800" dirty="0" smtClean="0">
                <a:latin typeface="DVB-TTYogeshEN" pitchFamily="82" charset="0"/>
                <a:ea typeface="Calibri" pitchFamily="34" charset="0"/>
                <a:cs typeface="Times New Roman" pitchFamily="18" charset="0"/>
              </a:rPr>
              <a:t>असतील तर</a:t>
            </a:r>
          </a:p>
          <a:p>
            <a:pPr marL="0" lvl="0" indent="0" algn="just" eaLnBrk="0" fontAlgn="base" hangingPunct="0">
              <a:spcBef>
                <a:spcPct val="0"/>
              </a:spcBef>
              <a:spcAft>
                <a:spcPct val="0"/>
              </a:spcAft>
              <a:buClrTx/>
              <a:buSzTx/>
              <a:buNone/>
            </a:pPr>
            <a:r>
              <a:rPr lang="mr-IN" sz="2800" dirty="0" smtClean="0">
                <a:latin typeface="DVB-TTYogeshEN" pitchFamily="82" charset="0"/>
                <a:ea typeface="Calibri" pitchFamily="34" charset="0"/>
                <a:cs typeface="Times New Roman" pitchFamily="18" charset="0"/>
              </a:rPr>
              <a:t> </a:t>
            </a:r>
            <a:r>
              <a:rPr lang="mr-IN" sz="2800" dirty="0" smtClean="0">
                <a:latin typeface="DVB-TTYogeshEN" pitchFamily="82" charset="0"/>
                <a:ea typeface="Calibri" pitchFamily="34" charset="0"/>
                <a:cs typeface="Times New Roman" pitchFamily="18" charset="0"/>
              </a:rPr>
              <a:t>ओ. एम. आर. </a:t>
            </a:r>
            <a:r>
              <a:rPr lang="mr-IN" sz="2800" dirty="0" smtClean="0">
                <a:latin typeface="DVB-TTYogeshEN" pitchFamily="82" charset="0"/>
                <a:ea typeface="Calibri" pitchFamily="34" charset="0"/>
                <a:cs typeface="Times New Roman" pitchFamily="18" charset="0"/>
              </a:rPr>
              <a:t>डिव्हाइस त्यांना ओळखू शकत नाही. हा ह्या डिव्हाइस चा तोटा आहे.  </a:t>
            </a:r>
            <a:endParaRPr lang="en-US" sz="2800" dirty="0" smtClean="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en-US" dirty="0" smtClean="0"/>
              <a:t>2) </a:t>
            </a:r>
            <a:r>
              <a:rPr lang="mr-IN" dirty="0" smtClean="0"/>
              <a:t>अक्षर ओळखणारे</a:t>
            </a:r>
            <a:r>
              <a:rPr lang="mr-IN" i="1" dirty="0" smtClean="0"/>
              <a:t> स्कॅनर </a:t>
            </a:r>
            <a:r>
              <a:rPr lang="en-US" dirty="0" smtClean="0"/>
              <a:t>(Optical Character Recognition) </a:t>
            </a:r>
            <a:r>
              <a:rPr lang="mr-IN" dirty="0" smtClean="0"/>
              <a:t>(</a:t>
            </a:r>
            <a:r>
              <a:rPr lang="en-US" dirty="0" smtClean="0"/>
              <a:t>OCR</a:t>
            </a:r>
            <a:r>
              <a:rPr lang="mr-IN" dirty="0" smtClean="0"/>
              <a:t>)</a:t>
            </a:r>
            <a:r>
              <a:rPr lang="en-US" dirty="0" smtClean="0"/>
              <a:t> </a:t>
            </a:r>
            <a:r>
              <a:rPr lang="mr-IN" dirty="0" smtClean="0"/>
              <a:t>:</a:t>
            </a:r>
            <a:r>
              <a:rPr lang="en-US" dirty="0" smtClean="0"/>
              <a:t>-</a:t>
            </a:r>
            <a:endParaRPr lang="en-US" dirty="0"/>
          </a:p>
        </p:txBody>
      </p:sp>
      <p:pic>
        <p:nvPicPr>
          <p:cNvPr id="4" name="Content Placeholder 3"/>
          <p:cNvPicPr>
            <a:picLocks noGrp="1"/>
          </p:cNvPicPr>
          <p:nvPr>
            <p:ph idx="1"/>
          </p:nvPr>
        </p:nvPicPr>
        <p:blipFill>
          <a:blip r:embed="rId2"/>
          <a:srcRect/>
          <a:stretch>
            <a:fillRect/>
          </a:stretch>
        </p:blipFill>
        <p:spPr bwMode="auto">
          <a:xfrm>
            <a:off x="2590800" y="4572000"/>
            <a:ext cx="2438399" cy="1676400"/>
          </a:xfrm>
          <a:prstGeom prst="rect">
            <a:avLst/>
          </a:prstGeom>
          <a:noFill/>
          <a:ln w="9525">
            <a:noFill/>
            <a:miter lim="800000"/>
            <a:headEnd/>
            <a:tailEnd/>
          </a:ln>
        </p:spPr>
      </p:pic>
      <p:sp>
        <p:nvSpPr>
          <p:cNvPr id="2049" name="Rectangle 1"/>
          <p:cNvSpPr>
            <a:spLocks noChangeArrowheads="1"/>
          </p:cNvSpPr>
          <p:nvPr/>
        </p:nvSpPr>
        <p:spPr bwMode="auto">
          <a:xfrm>
            <a:off x="304800" y="1447800"/>
            <a:ext cx="8042586" cy="280076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OCR (Optimal Character Recognition) :- µÖÖ ŸÖÓ¡Ö–ÖÖ­ÖÖ“ÖÖ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उपयोग</a:t>
            </a:r>
          </a:p>
          <a:p>
            <a:pPr marL="0" marR="0" lvl="0" indent="0" algn="just" defTabSz="914400" rtl="0" eaLnBrk="0" fontAlgn="base" latinLnBrk="0" hangingPunct="0">
              <a:lnSpc>
                <a:spcPct val="10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विशेष प्रकारचे</a:t>
            </a: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चिन्ह , अक्षर, किंवा नंबर वाचण्यासाठी केल्या जातो. </a:t>
            </a:r>
            <a:endPar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या </a:t>
            </a:r>
            <a:r>
              <a:rPr lang="mr-IN" sz="2400" dirty="0" smtClean="0">
                <a:latin typeface="DVB-TTYogeshEN" pitchFamily="82" charset="0"/>
                <a:ea typeface="Calibri" pitchFamily="34" charset="0"/>
                <a:cs typeface="Times New Roman" pitchFamily="18" charset="0"/>
              </a:rPr>
              <a:t> कॅरेक्टराना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प्रकाश</a:t>
            </a: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Ã¡ÖÖêŸÖÖ«üÖ¸êü</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¾ÖÖ“Ö»Öê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ÖÖŸÖê</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OCR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उपकरण </a:t>
            </a:r>
            <a:endParaRPr lang="mr-IN" sz="2400" dirty="0" smtClean="0">
              <a:latin typeface="DVB-TTYogeshEN" pitchFamily="82" charset="0"/>
              <a:ea typeface="Calibri" pitchFamily="34" charset="0"/>
              <a:cs typeface="Times New Roman" pitchFamily="18" charset="0"/>
            </a:endParaRPr>
          </a:p>
          <a:p>
            <a:pPr lvl="0" algn="just"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üÖ</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Ö¸üÖ</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ü¸ü</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üÖ¸êü</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ûÖ¯Ö»Öê»Öê</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lang="mr-IN" sz="2400" dirty="0" smtClean="0">
                <a:latin typeface="DVB-TTYogeshEN" pitchFamily="82" charset="0"/>
                <a:ea typeface="Calibri" pitchFamily="34" charset="0"/>
                <a:cs typeface="Times New Roman" pitchFamily="18" charset="0"/>
              </a:rPr>
              <a:t> अक्षर</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कॅश रजिस्टर चे </a:t>
            </a:r>
            <a:r>
              <a:rPr lang="mr-IN" sz="2400" dirty="0" smtClean="0">
                <a:latin typeface="DVB-TTYogeshEN" pitchFamily="82" charset="0"/>
                <a:ea typeface="Calibri" pitchFamily="34" charset="0"/>
                <a:cs typeface="Times New Roman" pitchFamily="18" charset="0"/>
              </a:rPr>
              <a:t>अक्षर आणि  </a:t>
            </a:r>
          </a:p>
          <a:p>
            <a:pPr lvl="0" algn="just" eaLnBrk="0" fontAlgn="base" hangingPunct="0">
              <a:spcBef>
                <a:spcPct val="0"/>
              </a:spcBef>
              <a:spcAft>
                <a:spcPct val="0"/>
              </a:spcAft>
            </a:pPr>
            <a:r>
              <a:rPr lang="mr-IN" sz="2400" dirty="0" smtClean="0">
                <a:latin typeface="DVB-TTYogeshEN" pitchFamily="82" charset="0"/>
                <a:ea typeface="Calibri" pitchFamily="34" charset="0"/>
                <a:cs typeface="Times New Roman" pitchFamily="18" charset="0"/>
              </a:rPr>
              <a:t>क्रेडीट  कार्ड </a:t>
            </a:r>
            <a:r>
              <a:rPr lang="en-US" sz="2400" dirty="0" smtClean="0">
                <a:latin typeface="DVB-TTYogeshEN" pitchFamily="82" charset="0"/>
                <a:ea typeface="Calibri" pitchFamily="34" charset="0"/>
                <a:cs typeface="Times New Roman" pitchFamily="18" charset="0"/>
              </a:rPr>
              <a:t> </a:t>
            </a:r>
            <a:r>
              <a:rPr lang="mr-IN" sz="2400" dirty="0" smtClean="0">
                <a:latin typeface="DVB-TTYogeshEN" pitchFamily="82" charset="0"/>
                <a:ea typeface="Calibri" pitchFamily="34" charset="0"/>
                <a:cs typeface="Times New Roman" pitchFamily="18" charset="0"/>
              </a:rPr>
              <a:t> च्या अक्षराला    वाचू शकतो.</a:t>
            </a:r>
            <a:endPar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†Öê.ÃÖß.†Ö¸ü.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Öê</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फा</a:t>
            </a:r>
            <a:r>
              <a:rPr lang="mr-IN" sz="2400" dirty="0" smtClean="0">
                <a:latin typeface="DVB-TTYogeshEN" pitchFamily="82" charset="0"/>
                <a:ea typeface="Calibri" pitchFamily="34" charset="0"/>
                <a:cs typeface="Times New Roman" pitchFamily="18" charset="0"/>
              </a:rPr>
              <a:t>ँ</a:t>
            </a: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ट</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ú</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संगणकात </a:t>
            </a:r>
            <a:r>
              <a:rPr lang="mr-IN" sz="2400" dirty="0" smtClean="0">
                <a:latin typeface="DVB-TTYogeshEN" pitchFamily="82"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साठवलेले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†ÃÖŸÖÖŸÖ</a:t>
            </a: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ŸµÖÖÓ­ÖÖ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Öê.ÃÖß.†Ö¸ü</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Ã™Ñü›ü›Ôü</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ÃÖê</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म्हणतात.</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6019800"/>
          </a:xfrm>
        </p:spPr>
        <p:txBody>
          <a:bodyPr>
            <a:normAutofit/>
          </a:bodyPr>
          <a:lstStyle/>
          <a:p>
            <a:pPr>
              <a:buNone/>
            </a:pPr>
            <a:r>
              <a:rPr lang="mr-IN" dirty="0" smtClean="0"/>
              <a:t>ओ. सी. आर. हा प्रत्येक अक्षर स्कॅन करतो आणि त्या अक्षराचि डिजिटल प्रतिमा तयार करतो. नंतर कॅरेक्टर रिकग्निशन साफ्टवेअर (</a:t>
            </a:r>
            <a:r>
              <a:rPr lang="en-US" dirty="0" smtClean="0"/>
              <a:t>OCR Software) </a:t>
            </a:r>
            <a:r>
              <a:rPr lang="en-US" dirty="0" smtClean="0"/>
              <a:t> </a:t>
            </a:r>
            <a:r>
              <a:rPr lang="mr-IN" dirty="0" smtClean="0"/>
              <a:t> </a:t>
            </a:r>
            <a:r>
              <a:rPr lang="mr-IN" dirty="0" smtClean="0"/>
              <a:t>त्याचे विश्लेषण करून त्या </a:t>
            </a:r>
            <a:r>
              <a:rPr lang="mr-IN" dirty="0" smtClean="0"/>
              <a:t>डिजिटल </a:t>
            </a:r>
            <a:r>
              <a:rPr lang="mr-IN" dirty="0" smtClean="0"/>
              <a:t>प्रतिमेला संगणकाला समजणाऱ्या भाष्येच्या कॅरेक्टर कोड ( उदा. – </a:t>
            </a:r>
            <a:r>
              <a:rPr lang="en-US" dirty="0" smtClean="0"/>
              <a:t>ASCII Code) </a:t>
            </a:r>
            <a:r>
              <a:rPr lang="mr-IN" dirty="0" smtClean="0"/>
              <a:t>मध्ये रुपांतरीत करतो आणि ती संगणका मध्ये साठविल्या जाते. नंतर संगणकाव्दारे प्रोसेस केल्या जाते. </a:t>
            </a:r>
          </a:p>
          <a:p>
            <a:pPr>
              <a:buNone/>
            </a:pPr>
            <a:r>
              <a:rPr lang="mr-IN" dirty="0" smtClean="0"/>
              <a:t>या </a:t>
            </a:r>
            <a:r>
              <a:rPr lang="mr-IN" dirty="0" smtClean="0"/>
              <a:t>ओ. सी. आर</a:t>
            </a:r>
            <a:r>
              <a:rPr lang="mr-IN" dirty="0" smtClean="0"/>
              <a:t>. तंत्रज्ञानामध्ये स्कॅन पेपर डाक्युमेंट, पी. डी. एफ. फाईल आणि डिजिटल कॅमेराव्दरे काढलेल्या टेक्स्ट चा फोटो ह्यांचे  बदलविता येऊ शकणाऱ्या डाटा मध्ये रुपांतरीत करता येते. त्यामुळे तो डाक्युमेंट पुन्हा टाईप करावा लागत नाही. त्यामुळे डाटा संगणका  मध्ये वेगाने टाकता येतो.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fontScale="90000"/>
          </a:bodyPr>
          <a:lstStyle/>
          <a:p>
            <a:pPr lvl="0"/>
            <a:r>
              <a:rPr lang="en-US" sz="2400" dirty="0" smtClean="0"/>
              <a:t>3) </a:t>
            </a:r>
            <a:r>
              <a:rPr lang="mr-IN" sz="2400" dirty="0" smtClean="0"/>
              <a:t>चुंबकीय शाईचे अंक ओळखणारे</a:t>
            </a:r>
            <a:r>
              <a:rPr lang="mr-IN" sz="2400" i="1" dirty="0" smtClean="0"/>
              <a:t> स्कॅनर </a:t>
            </a:r>
            <a:r>
              <a:rPr lang="en-US" sz="2400" dirty="0" smtClean="0"/>
              <a:t>MICR (Magnetic Ink Character Recognition )</a:t>
            </a:r>
            <a:r>
              <a:rPr lang="mr-IN" sz="2400" dirty="0" smtClean="0"/>
              <a:t> :-</a:t>
            </a:r>
            <a:endParaRPr lang="en-US" sz="2400" dirty="0"/>
          </a:p>
        </p:txBody>
      </p:sp>
      <p:pic>
        <p:nvPicPr>
          <p:cNvPr id="4" name="Content Placeholder 3"/>
          <p:cNvPicPr>
            <a:picLocks noGrp="1"/>
          </p:cNvPicPr>
          <p:nvPr>
            <p:ph idx="1"/>
          </p:nvPr>
        </p:nvPicPr>
        <p:blipFill>
          <a:blip r:embed="rId2"/>
          <a:srcRect/>
          <a:stretch>
            <a:fillRect/>
          </a:stretch>
        </p:blipFill>
        <p:spPr bwMode="auto">
          <a:xfrm>
            <a:off x="3200400" y="3962400"/>
            <a:ext cx="2057400" cy="2034504"/>
          </a:xfrm>
          <a:prstGeom prst="rect">
            <a:avLst/>
          </a:prstGeom>
          <a:noFill/>
          <a:ln w="9525">
            <a:noFill/>
            <a:miter lim="800000"/>
            <a:headEnd/>
            <a:tailEnd/>
          </a:ln>
        </p:spPr>
      </p:pic>
      <p:sp>
        <p:nvSpPr>
          <p:cNvPr id="18433" name="Rectangle 1"/>
          <p:cNvSpPr>
            <a:spLocks noChangeArrowheads="1"/>
          </p:cNvSpPr>
          <p:nvPr/>
        </p:nvSpPr>
        <p:spPr bwMode="auto">
          <a:xfrm>
            <a:off x="2209800" y="5943600"/>
            <a:ext cx="5144357"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kumimoji="0" lang="mr-IN" sz="2000" b="0" i="0" u="none" strike="noStrike" cap="none" normalizeH="0" baseline="0" dirty="0" smtClean="0">
                <a:ln>
                  <a:noFill/>
                </a:ln>
                <a:solidFill>
                  <a:schemeClr val="tx1"/>
                </a:solidFill>
                <a:effectLst/>
                <a:latin typeface="Arial" pitchFamily="34" charset="0"/>
                <a:cs typeface="Arial" pitchFamily="34" charset="0"/>
              </a:rPr>
              <a:t>आकृती:</a:t>
            </a:r>
            <a:r>
              <a:rPr lang="mr-IN" sz="2000" dirty="0" smtClean="0"/>
              <a:t> चुंबकीय शाईचे अंक ओळखणारे</a:t>
            </a:r>
            <a:r>
              <a:rPr lang="mr-IN" sz="2000" i="1" dirty="0" smtClean="0"/>
              <a:t> स्कॅनर</a:t>
            </a:r>
            <a:r>
              <a:rPr kumimoji="0" lang="mr-IN" sz="2000" b="0" i="0" u="none" strike="noStrike" cap="none" normalizeH="0" baseline="0" dirty="0" smtClean="0">
                <a:ln>
                  <a:noFill/>
                </a:ln>
                <a:solidFill>
                  <a:schemeClr val="tx1"/>
                </a:solidFill>
                <a:effectLst/>
                <a:latin typeface="Arial"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G:\Matoshree vimalabai deshmukh colle. amvt\C. A. SEME -III BOOK\MICR.jpg"/>
          <p:cNvPicPr/>
          <p:nvPr/>
        </p:nvPicPr>
        <p:blipFill>
          <a:blip r:embed="rId3"/>
          <a:srcRect/>
          <a:stretch>
            <a:fillRect/>
          </a:stretch>
        </p:blipFill>
        <p:spPr bwMode="auto">
          <a:xfrm>
            <a:off x="1828800" y="1295400"/>
            <a:ext cx="4800600" cy="2209800"/>
          </a:xfrm>
          <a:prstGeom prst="rect">
            <a:avLst/>
          </a:prstGeom>
          <a:noFill/>
          <a:ln w="9525">
            <a:noFill/>
            <a:miter lim="800000"/>
            <a:headEnd/>
            <a:tailEnd/>
          </a:ln>
        </p:spPr>
      </p:pic>
      <p:sp>
        <p:nvSpPr>
          <p:cNvPr id="6" name="Rectangle 5"/>
          <p:cNvSpPr/>
          <p:nvPr/>
        </p:nvSpPr>
        <p:spPr>
          <a:xfrm>
            <a:off x="1752600" y="3657600"/>
            <a:ext cx="5486400" cy="369332"/>
          </a:xfrm>
          <a:prstGeom prst="rect">
            <a:avLst/>
          </a:prstGeom>
        </p:spPr>
        <p:txBody>
          <a:bodyPr wrap="square">
            <a:spAutoFit/>
          </a:bodyPr>
          <a:lstStyle/>
          <a:p>
            <a:r>
              <a:rPr lang="mr-IN" dirty="0" smtClean="0"/>
              <a:t>आकृती : चुंबकीय शाईने लिहिलेले चेक वरील   अंक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28600" y="152400"/>
            <a:ext cx="8686800" cy="79098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lnSpc>
                <a:spcPct val="200000"/>
              </a:lnSpc>
              <a:spcBef>
                <a:spcPct val="0"/>
              </a:spcBef>
              <a:spcAft>
                <a:spcPct val="0"/>
              </a:spcAft>
            </a:pPr>
            <a:r>
              <a:rPr lang="mr-IN" sz="2000" dirty="0" smtClean="0">
                <a:latin typeface="DVB-TTYogeshEN" pitchFamily="82" charset="0"/>
                <a:ea typeface="Calibri" pitchFamily="34" charset="0"/>
                <a:cs typeface="Times New Roman" pitchFamily="18" charset="0"/>
              </a:rPr>
              <a:t>व्याख्या- “</a:t>
            </a:r>
            <a:r>
              <a:rPr lang="mr-IN" sz="2000" dirty="0" smtClean="0"/>
              <a:t>चुंबकीय </a:t>
            </a:r>
            <a:r>
              <a:rPr lang="mr-IN" sz="2000" dirty="0" smtClean="0"/>
              <a:t>शाईचा उपयोग करून लिहिलेल्या आकड्यांना ओळखणाऱ्या तंत्राला एम. आय. सी. आर. (</a:t>
            </a:r>
            <a:r>
              <a:rPr lang="en-US" sz="2000" dirty="0" smtClean="0"/>
              <a:t>MICR) </a:t>
            </a:r>
            <a:r>
              <a:rPr lang="mr-IN" sz="2000" dirty="0" smtClean="0"/>
              <a:t>म्हणतात. </a:t>
            </a:r>
            <a:endParaRPr lang="mr-IN" sz="2000" dirty="0" smtClean="0">
              <a:latin typeface="DVB-TTYogeshEN" pitchFamily="82" charset="0"/>
              <a:ea typeface="Calibri" pitchFamily="34" charset="0"/>
              <a:cs typeface="Times New Roman" pitchFamily="18" charset="0"/>
            </a:endParaRPr>
          </a:p>
          <a:p>
            <a:pPr lvl="0" eaLnBrk="0" fontAlgn="base" hangingPunct="0">
              <a:lnSpc>
                <a:spcPct val="200000"/>
              </a:lnSpc>
              <a:spcBef>
                <a:spcPct val="0"/>
              </a:spcBef>
              <a:spcAft>
                <a:spcPct val="0"/>
              </a:spcAft>
            </a:pPr>
            <a:r>
              <a:rPr lang="mr-IN" sz="2000" dirty="0" smtClean="0"/>
              <a:t>चुंबकीय </a:t>
            </a:r>
            <a:r>
              <a:rPr lang="mr-IN" sz="2000" dirty="0" smtClean="0"/>
              <a:t>शाईचे अंक ओळखणाऱ्या </a:t>
            </a:r>
            <a:r>
              <a:rPr lang="mr-IN" sz="2000" i="1" dirty="0" smtClean="0"/>
              <a:t> स्कॅनर</a:t>
            </a:r>
            <a:r>
              <a:rPr lang="mr-IN" sz="2000" dirty="0" smtClean="0">
                <a:latin typeface="DVB-TTYogeshEN" pitchFamily="82" charset="0"/>
                <a:ea typeface="Calibri" pitchFamily="34" charset="0"/>
                <a:cs typeface="Times New Roman" pitchFamily="18" charset="0"/>
              </a:rPr>
              <a:t>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“ÖÖ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उपयोग बँकेमध्ये  केल्या  जातो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•µÖÖ </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ठिकाणी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00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ŸÖê£Öß»Ö</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लोकांना  खूप मोठ्या प्रमाणात चेक सोबत</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काम करावे लागते. या एम</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en-US" sz="200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ÖµÖ.ÃÖß.†Ö¸ü</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.“ÖÖ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वापर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चुंबकीय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¿ÖÖ‡Ô (Magnetic Ink)</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ने छापलेल्या  अंकांना   वाचण्यासाठी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के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»µÖÖ •ÖÖŸÖÖê. </a:t>
            </a:r>
            <a:r>
              <a:rPr kumimoji="0" lang="en-US" sz="200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Æüß</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म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en-US" sz="200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Öß­Ö</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00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ŸÖê•Ö</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व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lang="mr-IN" sz="2000" dirty="0" smtClean="0">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स्वयंचलित</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00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ÃÖŸÖê</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00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ŸÖÃÖê“Ö</a:t>
            </a:r>
            <a:r>
              <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त्यामध्ये  चुका होण्याचे प्रमाण नगण्य  असते</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त्यामुळे</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lang="mr-IN" sz="2000" dirty="0" smtClean="0">
                <a:latin typeface="DVB-TTYogeshEN" pitchFamily="82" charset="0"/>
                <a:ea typeface="Calibri" pitchFamily="34" charset="0"/>
                <a:cs typeface="Times New Roman" pitchFamily="18" charset="0"/>
              </a:rPr>
              <a:t>बँकेमध्ये  फसवणूक होऊ शकत नाही. </a:t>
            </a:r>
          </a:p>
          <a:p>
            <a:pPr lvl="0" eaLnBrk="0" fontAlgn="base" hangingPunct="0">
              <a:lnSpc>
                <a:spcPct val="200000"/>
              </a:lnSpc>
              <a:spcBef>
                <a:spcPct val="0"/>
              </a:spcBef>
              <a:spcAft>
                <a:spcPct val="0"/>
              </a:spcAft>
            </a:pPr>
            <a:r>
              <a:rPr lang="mr-IN" sz="2000" dirty="0" smtClean="0">
                <a:latin typeface="DVB-TTYogeshEN" pitchFamily="82" charset="0"/>
                <a:ea typeface="Calibri" pitchFamily="34" charset="0"/>
                <a:cs typeface="Times New Roman" pitchFamily="18" charset="0"/>
              </a:rPr>
              <a:t>बँक  चेक च्या खालच्या भागात  चेक नंबर , सिटी  कोड (बँकेची शाखा असलेले शहर ),</a:t>
            </a:r>
            <a:r>
              <a:rPr lang="mr-IN" sz="2000" dirty="0" smtClean="0">
                <a:latin typeface="DVB-TTYogeshEN" pitchFamily="82" charset="0"/>
                <a:ea typeface="Calibri" pitchFamily="34" charset="0"/>
                <a:cs typeface="Times New Roman" pitchFamily="18" charset="0"/>
              </a:rPr>
              <a:t> </a:t>
            </a:r>
            <a:r>
              <a:rPr lang="mr-IN" sz="2000" dirty="0" smtClean="0">
                <a:latin typeface="DVB-TTYogeshEN" pitchFamily="82" charset="0"/>
                <a:ea typeface="Calibri" pitchFamily="34" charset="0"/>
                <a:cs typeface="Times New Roman" pitchFamily="18" charset="0"/>
              </a:rPr>
              <a:t>बँक कोड  आणि  ब्रॅंच  कोड हे </a:t>
            </a:r>
            <a:r>
              <a:rPr lang="mr-IN" sz="2000" dirty="0" smtClean="0"/>
              <a:t>चुंबकीय </a:t>
            </a:r>
            <a:r>
              <a:rPr lang="mr-IN" sz="2000" dirty="0" smtClean="0"/>
              <a:t>शाई ने छापलेले असतात. जेव्हा हा चेक</a:t>
            </a:r>
            <a:r>
              <a:rPr lang="mr-IN" sz="2000" dirty="0" smtClean="0"/>
              <a:t> एम. आय. सी. आर.</a:t>
            </a:r>
            <a:r>
              <a:rPr lang="mr-IN" sz="2000" dirty="0" smtClean="0"/>
              <a:t> मशीन मधून पास होतो तेव्हा हि माहिती </a:t>
            </a:r>
            <a:r>
              <a:rPr lang="mr-IN" sz="2000" dirty="0" smtClean="0"/>
              <a:t>एम. आय. सी. आर. </a:t>
            </a:r>
            <a:r>
              <a:rPr lang="mr-IN" sz="2000" dirty="0" smtClean="0"/>
              <a:t>व्दारे स्कॅन केली जाते. आणि हि माहिती संगणकामध्ये साठवली जाते.  </a:t>
            </a:r>
            <a:endParaRPr lang="mr-IN" sz="2000" dirty="0" smtClean="0">
              <a:latin typeface="DVB-TTYogeshEN" pitchFamily="82" charset="0"/>
              <a:ea typeface="Calibri" pitchFamily="34" charset="0"/>
              <a:cs typeface="Times New Roman" pitchFamily="18" charset="0"/>
            </a:endParaRPr>
          </a:p>
          <a:p>
            <a:pPr lvl="0" eaLnBrk="0" fontAlgn="base" hangingPunct="0">
              <a:lnSpc>
                <a:spcPct val="200000"/>
              </a:lnSpc>
              <a:spcBef>
                <a:spcPct val="0"/>
              </a:spcBef>
              <a:spcAft>
                <a:spcPct val="0"/>
              </a:spcAft>
            </a:pPr>
            <a:endParaRPr kumimoji="0" lang="en-US" sz="20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en-US" dirty="0" smtClean="0"/>
              <a:t> </a:t>
            </a:r>
            <a:br>
              <a:rPr lang="en-US" dirty="0" smtClean="0"/>
            </a:br>
            <a:r>
              <a:rPr lang="en-US" dirty="0" smtClean="0"/>
              <a:t/>
            </a:r>
            <a:br>
              <a:rPr lang="en-US" dirty="0" smtClean="0"/>
            </a:br>
            <a:r>
              <a:rPr lang="en-US" dirty="0" smtClean="0"/>
              <a:t/>
            </a:r>
            <a:br>
              <a:rPr lang="en-US" dirty="0" smtClean="0"/>
            </a:br>
            <a:r>
              <a:rPr lang="en-US" dirty="0" smtClean="0"/>
              <a:t>2) Mouse: </a:t>
            </a:r>
            <a:r>
              <a:rPr lang="mr-IN" dirty="0" smtClean="0"/>
              <a:t/>
            </a:r>
            <a:br>
              <a:rPr lang="mr-IN" dirty="0" smtClean="0"/>
            </a:br>
            <a:r>
              <a:rPr lang="mr-IN" sz="2000" dirty="0" smtClean="0"/>
              <a:t>माउस हे दर्शक उपकरण आहे.</a:t>
            </a:r>
            <a:br>
              <a:rPr lang="mr-IN" sz="2000" dirty="0" smtClean="0"/>
            </a:br>
            <a:r>
              <a:rPr lang="mr-IN" sz="2000" dirty="0" smtClean="0"/>
              <a:t> माउस मानिटर वर प्रदर्शित पॉइंटर नियंत्रित करतो.  </a:t>
            </a:r>
            <a:r>
              <a:rPr lang="en-US" dirty="0" smtClean="0"/>
              <a:t/>
            </a:r>
            <a:br>
              <a:rPr lang="en-US" dirty="0" smtClean="0"/>
            </a:br>
            <a:r>
              <a:rPr lang="en-US" dirty="0" smtClean="0"/>
              <a:t/>
            </a:r>
            <a:br>
              <a:rPr lang="en-US" dirty="0" smtClean="0"/>
            </a:br>
            <a:r>
              <a:rPr lang="en-US" dirty="0" smtClean="0"/>
              <a:t> </a:t>
            </a:r>
            <a:br>
              <a:rPr lang="en-US" dirty="0" smtClean="0"/>
            </a:br>
            <a:endParaRPr lang="en-US" dirty="0"/>
          </a:p>
        </p:txBody>
      </p:sp>
      <p:pic>
        <p:nvPicPr>
          <p:cNvPr id="4" name="Content Placeholder 3"/>
          <p:cNvPicPr>
            <a:picLocks noGrp="1"/>
          </p:cNvPicPr>
          <p:nvPr>
            <p:ph idx="1"/>
          </p:nvPr>
        </p:nvPicPr>
        <p:blipFill>
          <a:blip r:embed="rId2"/>
          <a:srcRect/>
          <a:stretch>
            <a:fillRect/>
          </a:stretch>
        </p:blipFill>
        <p:spPr bwMode="auto">
          <a:xfrm>
            <a:off x="2514600" y="1752600"/>
            <a:ext cx="2971800" cy="2209800"/>
          </a:xfrm>
          <a:prstGeom prst="rect">
            <a:avLst/>
          </a:prstGeom>
          <a:noFill/>
          <a:ln w="9525">
            <a:noFill/>
            <a:miter lim="800000"/>
            <a:headEnd/>
            <a:tailEnd/>
          </a:ln>
        </p:spPr>
      </p:pic>
      <p:sp>
        <p:nvSpPr>
          <p:cNvPr id="5" name="Rectangle 4"/>
          <p:cNvSpPr/>
          <p:nvPr/>
        </p:nvSpPr>
        <p:spPr>
          <a:xfrm>
            <a:off x="838200" y="4343400"/>
            <a:ext cx="8077200" cy="1754326"/>
          </a:xfrm>
          <a:prstGeom prst="rect">
            <a:avLst/>
          </a:prstGeom>
        </p:spPr>
        <p:txBody>
          <a:bodyPr wrap="square">
            <a:spAutoFit/>
          </a:bodyPr>
          <a:lstStyle/>
          <a:p>
            <a:r>
              <a:rPr lang="mr-IN" dirty="0" smtClean="0"/>
              <a:t> साधारण माउसला तिन बटन असतात.</a:t>
            </a:r>
            <a:endParaRPr lang="en-US" dirty="0" smtClean="0"/>
          </a:p>
          <a:p>
            <a:r>
              <a:rPr lang="en-US" dirty="0" smtClean="0"/>
              <a:t>1</a:t>
            </a:r>
            <a:r>
              <a:rPr lang="en-US" b="1" dirty="0" smtClean="0"/>
              <a:t>) </a:t>
            </a:r>
            <a:r>
              <a:rPr lang="mr-IN" b="1" dirty="0" smtClean="0"/>
              <a:t>डावी</a:t>
            </a:r>
            <a:r>
              <a:rPr lang="en-US" b="1" dirty="0" smtClean="0"/>
              <a:t> </a:t>
            </a:r>
            <a:r>
              <a:rPr lang="mr-IN" b="1" dirty="0" smtClean="0"/>
              <a:t>बटन </a:t>
            </a:r>
            <a:r>
              <a:rPr lang="en-US" dirty="0" smtClean="0"/>
              <a:t>–</a:t>
            </a:r>
            <a:r>
              <a:rPr lang="mr-IN" dirty="0" smtClean="0"/>
              <a:t> ऑब्जेकट  निवडण्यासाठी ह्या बटणाचा उपयोग होतो. आणि हे बटन दोनदा दाबले तर प्रोग्राम फाईल उघडता येते.</a:t>
            </a:r>
            <a:endParaRPr lang="en-US" dirty="0" smtClean="0"/>
          </a:p>
          <a:p>
            <a:r>
              <a:rPr lang="en-US" dirty="0" smtClean="0"/>
              <a:t>2) </a:t>
            </a:r>
            <a:r>
              <a:rPr lang="mr-IN" b="1" dirty="0" smtClean="0"/>
              <a:t>उजवी बटन </a:t>
            </a:r>
            <a:r>
              <a:rPr lang="en-US" b="1" dirty="0" smtClean="0"/>
              <a:t> </a:t>
            </a:r>
            <a:r>
              <a:rPr lang="en-US" dirty="0" smtClean="0"/>
              <a:t>–</a:t>
            </a:r>
            <a:r>
              <a:rPr lang="mr-IN" dirty="0" smtClean="0"/>
              <a:t> पर्याय यादी निवडण्यासाठी ह्या बटणाचा उपयोग होतो.</a:t>
            </a:r>
            <a:endParaRPr lang="en-US" dirty="0" smtClean="0"/>
          </a:p>
          <a:p>
            <a:r>
              <a:rPr lang="en-US" dirty="0" smtClean="0"/>
              <a:t>3) </a:t>
            </a:r>
            <a:r>
              <a:rPr lang="mr-IN" dirty="0" smtClean="0"/>
              <a:t> </a:t>
            </a:r>
            <a:r>
              <a:rPr lang="mr-IN" b="1" dirty="0" smtClean="0"/>
              <a:t>स्क्रोल व्हील </a:t>
            </a:r>
            <a:r>
              <a:rPr lang="en-US" dirty="0" smtClean="0"/>
              <a:t>- </a:t>
            </a:r>
            <a:r>
              <a:rPr lang="mr-IN" dirty="0" smtClean="0"/>
              <a:t> ह्या बटणाचा उपयोग  पान वर आणि खाली सरकावण्यासाठी होतो. </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lstStyle/>
          <a:p>
            <a:pPr marL="624078" lvl="0" indent="-514350">
              <a:buAutoNum type="arabicParenR"/>
            </a:pPr>
            <a:r>
              <a:rPr lang="mr-IN" dirty="0" smtClean="0"/>
              <a:t>मेकॅनिकल</a:t>
            </a:r>
            <a:r>
              <a:rPr lang="mr-IN" i="1" dirty="0" smtClean="0"/>
              <a:t> माउस</a:t>
            </a:r>
            <a:r>
              <a:rPr lang="mr-IN" dirty="0" smtClean="0"/>
              <a:t> </a:t>
            </a:r>
            <a:r>
              <a:rPr lang="en-US" dirty="0" smtClean="0"/>
              <a:t>:</a:t>
            </a:r>
            <a:r>
              <a:rPr lang="mr-IN" dirty="0" smtClean="0"/>
              <a:t> </a:t>
            </a:r>
          </a:p>
          <a:p>
            <a:pPr marL="624078" lvl="0" indent="-514350">
              <a:buNone/>
            </a:pPr>
            <a:r>
              <a:rPr lang="mr-IN" sz="2000" dirty="0" smtClean="0"/>
              <a:t>मेकॅनिकल</a:t>
            </a:r>
            <a:r>
              <a:rPr lang="mr-IN" sz="2000" i="1" dirty="0" smtClean="0"/>
              <a:t> माउस हा सुरवातीचा प्रकार आहे. ह्याच्या खालच्या भागाला एक लहानशा गोटीच्या आकाराचा बॅाल असतो , जो माउस सोबत फिरत असतो. जेव्हा माउस ला सपाट जागेवर फिरवितात, तेव्हा आतील गोल फिरतो. त्यामुळे आतील सेन्सार्स कॅाम्पुटरला संकेत देतात आणि स्क्रीन वरील </a:t>
            </a:r>
            <a:r>
              <a:rPr lang="mr-IN" sz="2000" dirty="0" smtClean="0"/>
              <a:t>पॉइंटर नियंत्रित होतो.</a:t>
            </a:r>
            <a:endParaRPr lang="en-US" sz="2000" dirty="0" smtClean="0"/>
          </a:p>
          <a:p>
            <a:r>
              <a:rPr lang="mr-IN" dirty="0" smtClean="0"/>
              <a:t> </a:t>
            </a:r>
            <a:endParaRPr lang="en-US" dirty="0"/>
          </a:p>
        </p:txBody>
      </p:sp>
      <p:sp>
        <p:nvSpPr>
          <p:cNvPr id="3" name="Title 2"/>
          <p:cNvSpPr>
            <a:spLocks noGrp="1"/>
          </p:cNvSpPr>
          <p:nvPr>
            <p:ph type="title"/>
          </p:nvPr>
        </p:nvSpPr>
        <p:spPr/>
        <p:txBody>
          <a:bodyPr>
            <a:normAutofit fontScale="90000"/>
          </a:bodyPr>
          <a:lstStyle/>
          <a:p>
            <a:r>
              <a:rPr lang="mr-IN" i="1" dirty="0" smtClean="0"/>
              <a:t>माउस चे  प्रकार </a:t>
            </a:r>
            <a:r>
              <a:rPr lang="en-US" i="1" dirty="0" smtClean="0">
                <a:sym typeface="Wingdings" pitchFamily="2" charset="2"/>
              </a:rPr>
              <a:t>: (</a:t>
            </a:r>
            <a:r>
              <a:rPr lang="en-US" i="1" dirty="0" smtClean="0"/>
              <a:t>Types </a:t>
            </a:r>
            <a:r>
              <a:rPr lang="en-US" i="1" smtClean="0"/>
              <a:t>of mouse)</a:t>
            </a:r>
            <a:endParaRPr lang="en-US" dirty="0"/>
          </a:p>
        </p:txBody>
      </p:sp>
      <p:pic>
        <p:nvPicPr>
          <p:cNvPr id="4" name="Picture 3" descr="G:\Matoshree vimalabai deshmukh colle. amvt\C. A. SEME -III BOOK\Mechanical mouse.jpg"/>
          <p:cNvPicPr/>
          <p:nvPr/>
        </p:nvPicPr>
        <p:blipFill>
          <a:blip r:embed="rId2"/>
          <a:srcRect/>
          <a:stretch>
            <a:fillRect/>
          </a:stretch>
        </p:blipFill>
        <p:spPr bwMode="auto">
          <a:xfrm>
            <a:off x="3124200" y="3429000"/>
            <a:ext cx="3352800" cy="2590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mr-IN" dirty="0" smtClean="0"/>
              <a:t/>
            </a:r>
            <a:br>
              <a:rPr lang="mr-IN" dirty="0" smtClean="0"/>
            </a:br>
            <a:r>
              <a:rPr lang="en-US" dirty="0" smtClean="0"/>
              <a:t>2) </a:t>
            </a:r>
            <a:r>
              <a:rPr lang="mr-IN" dirty="0" smtClean="0"/>
              <a:t>ऑप्टीकल माउस (प्रकाशकीय माउस )</a:t>
            </a:r>
            <a:r>
              <a:rPr lang="en-US" dirty="0" smtClean="0"/>
              <a:t>:</a:t>
            </a:r>
            <a:r>
              <a:rPr lang="mr-IN" dirty="0" smtClean="0"/>
              <a:t/>
            </a:r>
            <a:br>
              <a:rPr lang="mr-IN" dirty="0" smtClean="0"/>
            </a:br>
            <a:r>
              <a:rPr lang="mr-IN" dirty="0" smtClean="0"/>
              <a:t/>
            </a:r>
            <a:br>
              <a:rPr lang="mr-IN" dirty="0" smtClean="0"/>
            </a:br>
            <a:endParaRPr lang="en-US" dirty="0"/>
          </a:p>
        </p:txBody>
      </p:sp>
      <p:pic>
        <p:nvPicPr>
          <p:cNvPr id="4" name="Content Placeholder 3" descr="G:\Matoshree vimalabai deshmukh colle. amvt\C. A. SEME -III BOOK\Optical mouse.jpg"/>
          <p:cNvPicPr>
            <a:picLocks noGrp="1"/>
          </p:cNvPicPr>
          <p:nvPr>
            <p:ph idx="1"/>
          </p:nvPr>
        </p:nvPicPr>
        <p:blipFill>
          <a:blip r:embed="rId2"/>
          <a:srcRect/>
          <a:stretch>
            <a:fillRect/>
          </a:stretch>
        </p:blipFill>
        <p:spPr bwMode="auto">
          <a:xfrm>
            <a:off x="3733800" y="2971800"/>
            <a:ext cx="3352800" cy="2057400"/>
          </a:xfrm>
          <a:prstGeom prst="rect">
            <a:avLst/>
          </a:prstGeom>
          <a:noFill/>
          <a:ln w="9525">
            <a:noFill/>
            <a:miter lim="800000"/>
            <a:headEnd/>
            <a:tailEnd/>
          </a:ln>
        </p:spPr>
      </p:pic>
      <p:sp>
        <p:nvSpPr>
          <p:cNvPr id="1025" name="Rectangle 1"/>
          <p:cNvSpPr>
            <a:spLocks noChangeArrowheads="1"/>
          </p:cNvSpPr>
          <p:nvPr/>
        </p:nvSpPr>
        <p:spPr bwMode="auto">
          <a:xfrm>
            <a:off x="3276600" y="5181600"/>
            <a:ext cx="401263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kumimoji="0" lang="mr-IN"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आकृती : </a:t>
            </a:r>
            <a:r>
              <a:rPr lang="mr-IN" sz="2800" dirty="0" smtClean="0"/>
              <a:t>प्रकाशकीय माउस</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609600" y="1447800"/>
            <a:ext cx="7162800" cy="369332"/>
          </a:xfrm>
          <a:prstGeom prst="rect">
            <a:avLst/>
          </a:prstGeom>
        </p:spPr>
        <p:txBody>
          <a:bodyPr wrap="square">
            <a:spAutoFit/>
          </a:bodyPr>
          <a:lstStyle/>
          <a:p>
            <a:r>
              <a:rPr lang="mr-IN" dirty="0" smtClean="0"/>
              <a:t>    </a:t>
            </a:r>
            <a:endParaRPr lang="en-US" dirty="0"/>
          </a:p>
        </p:txBody>
      </p:sp>
      <p:sp>
        <p:nvSpPr>
          <p:cNvPr id="6" name="Rectangle 5"/>
          <p:cNvSpPr/>
          <p:nvPr/>
        </p:nvSpPr>
        <p:spPr>
          <a:xfrm>
            <a:off x="237075" y="1143000"/>
            <a:ext cx="8906925" cy="1754326"/>
          </a:xfrm>
          <a:prstGeom prst="rect">
            <a:avLst/>
          </a:prstGeom>
        </p:spPr>
        <p:txBody>
          <a:bodyPr wrap="none">
            <a:spAutoFit/>
          </a:bodyPr>
          <a:lstStyle/>
          <a:p>
            <a:pPr marL="624078" lvl="0" indent="-514350"/>
            <a:r>
              <a:rPr lang="mr-IN" dirty="0" smtClean="0"/>
              <a:t>प्रकाशकीय माउस हा नॉन मेकॅनिकल</a:t>
            </a:r>
            <a:r>
              <a:rPr lang="mr-IN" i="1" dirty="0" smtClean="0"/>
              <a:t> माउस</a:t>
            </a:r>
            <a:r>
              <a:rPr lang="mr-IN" dirty="0" smtClean="0"/>
              <a:t>  आहे. या माउस मध्ये प्रकाश किरण खालच्या </a:t>
            </a:r>
          </a:p>
          <a:p>
            <a:pPr marL="624078" lvl="0" indent="-514350"/>
            <a:r>
              <a:rPr lang="mr-IN" dirty="0" smtClean="0"/>
              <a:t>भागातून उत्सर्जित होतात. हा माउस च्या बाहेर पडणारा  सेन्सिंग </a:t>
            </a:r>
          </a:p>
          <a:p>
            <a:pPr marL="624078" lvl="0" indent="-514350"/>
            <a:r>
              <a:rPr lang="mr-IN" dirty="0" smtClean="0"/>
              <a:t>प्रकाश माउस च्या हालचालीवर नियंत्रण ठेवतो. ऑप्टीकल माउस जवळ </a:t>
            </a:r>
          </a:p>
          <a:p>
            <a:pPr marL="624078" lvl="0" indent="-514350"/>
            <a:r>
              <a:rPr lang="mr-IN" dirty="0" smtClean="0"/>
              <a:t>जवळ कोणत्याही पृष्ठभागावर अधिक अचूकतेसह वापरला जाऊ </a:t>
            </a:r>
          </a:p>
          <a:p>
            <a:pPr marL="624078" lvl="0" indent="-514350"/>
            <a:r>
              <a:rPr lang="mr-IN" dirty="0" smtClean="0"/>
              <a:t>शकतो. तसेच त्याला नियमितपणे साफसफाई ची आवश्यकता नाही. </a:t>
            </a:r>
          </a:p>
          <a:p>
            <a:pPr marL="624078" lvl="0" indent="-514350"/>
            <a:r>
              <a:rPr lang="mr-IN" dirty="0" smtClean="0"/>
              <a:t>हे याचे फायदे आहेत.</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3048000"/>
          </a:xfrm>
        </p:spPr>
        <p:txBody>
          <a:bodyPr>
            <a:normAutofit/>
          </a:bodyPr>
          <a:lstStyle/>
          <a:p>
            <a:pPr lvl="0"/>
            <a:r>
              <a:rPr lang="en-US" dirty="0" smtClean="0"/>
              <a:t>3) </a:t>
            </a:r>
            <a:r>
              <a:rPr lang="mr-IN" dirty="0" smtClean="0"/>
              <a:t>कार्डलेस माउस</a:t>
            </a:r>
            <a:r>
              <a:rPr lang="en-US" dirty="0" smtClean="0"/>
              <a:t>:</a:t>
            </a:r>
            <a:r>
              <a:rPr lang="mr-IN" dirty="0" smtClean="0"/>
              <a:t/>
            </a:r>
            <a:br>
              <a:rPr lang="mr-IN" dirty="0" smtClean="0"/>
            </a:br>
            <a:r>
              <a:rPr lang="mr-IN" sz="2000" dirty="0" smtClean="0"/>
              <a:t>ह्या प्रकारचा माउस बॅटरी वर चालतो. हा माउस सी.पी.यु. सोबत बिना वायरने </a:t>
            </a:r>
            <a:br>
              <a:rPr lang="mr-IN" sz="2000" dirty="0" smtClean="0"/>
            </a:br>
            <a:r>
              <a:rPr lang="mr-IN" sz="2000" dirty="0" smtClean="0"/>
              <a:t>चालतो. हा रेदिओ फ्रिक्वेन्सी तंत्रज्ञानाच्या मदतीने कार्य करतो. या </a:t>
            </a:r>
            <a:r>
              <a:rPr lang="mr-IN" sz="1800" dirty="0" smtClean="0"/>
              <a:t>कार्डलेस माउस मध्ये माउस कार्ड ला वगळलेले आहे. त्यामुळे डेस्क वरची जागा मोकळी होते. </a:t>
            </a:r>
            <a:r>
              <a:rPr lang="mr-IN" sz="1600" dirty="0" smtClean="0"/>
              <a:t>हे याचे फायदे आहेत</a:t>
            </a:r>
            <a:r>
              <a:rPr lang="mr-IN" sz="1800" dirty="0" smtClean="0"/>
              <a:t> </a:t>
            </a:r>
            <a:r>
              <a:rPr lang="mr-IN" sz="2000" dirty="0" smtClean="0"/>
              <a:t> </a:t>
            </a:r>
            <a:endParaRPr lang="en-US" sz="2000" dirty="0"/>
          </a:p>
        </p:txBody>
      </p:sp>
      <p:pic>
        <p:nvPicPr>
          <p:cNvPr id="4" name="Content Placeholder 3" descr="G:\Matoshree vimalabai deshmukh colle. amvt\C. A. SEME -III BOOK\Cordless mouse.jpg"/>
          <p:cNvPicPr>
            <a:picLocks noGrp="1"/>
          </p:cNvPicPr>
          <p:nvPr>
            <p:ph idx="1"/>
          </p:nvPr>
        </p:nvPicPr>
        <p:blipFill>
          <a:blip r:embed="rId2"/>
          <a:srcRect/>
          <a:stretch>
            <a:fillRect/>
          </a:stretch>
        </p:blipFill>
        <p:spPr bwMode="auto">
          <a:xfrm>
            <a:off x="2819400" y="3200400"/>
            <a:ext cx="3062288" cy="2615406"/>
          </a:xfrm>
          <a:prstGeom prst="rect">
            <a:avLst/>
          </a:prstGeom>
          <a:noFill/>
          <a:ln w="9525">
            <a:noFill/>
            <a:miter lim="800000"/>
            <a:headEnd/>
            <a:tailEnd/>
          </a:ln>
        </p:spPr>
      </p:pic>
      <p:sp>
        <p:nvSpPr>
          <p:cNvPr id="17409" name="Rectangle 1"/>
          <p:cNvSpPr>
            <a:spLocks noChangeArrowheads="1"/>
          </p:cNvSpPr>
          <p:nvPr/>
        </p:nvSpPr>
        <p:spPr bwMode="auto">
          <a:xfrm>
            <a:off x="3048000" y="5943600"/>
            <a:ext cx="382188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mr-IN" sz="2800" dirty="0" smtClean="0">
                <a:latin typeface="Times New Roman" pitchFamily="18" charset="0"/>
                <a:ea typeface="Calibri" pitchFamily="34" charset="0"/>
                <a:cs typeface="Times New Roman" pitchFamily="18" charset="0"/>
              </a:rPr>
              <a:t>आकृती :</a:t>
            </a:r>
            <a:r>
              <a:rPr lang="mr-IN" sz="2800" dirty="0" smtClean="0"/>
              <a:t> कार्डलेस माउस</a:t>
            </a:r>
            <a:r>
              <a:rPr lang="mr-IN" sz="2800" dirty="0" smtClean="0">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858962"/>
          </a:xfrm>
        </p:spPr>
        <p:txBody>
          <a:bodyPr>
            <a:normAutofit fontScale="90000"/>
          </a:bodyPr>
          <a:lstStyle/>
          <a:p>
            <a:r>
              <a:rPr lang="mr-IN" i="1" dirty="0" smtClean="0"/>
              <a:t/>
            </a:r>
            <a:br>
              <a:rPr lang="mr-IN" i="1" dirty="0" smtClean="0"/>
            </a:br>
            <a:r>
              <a:rPr lang="mr-IN" i="1" dirty="0" smtClean="0"/>
              <a:t/>
            </a:r>
            <a:br>
              <a:rPr lang="mr-IN" i="1" dirty="0" smtClean="0"/>
            </a:br>
            <a:r>
              <a:rPr lang="mr-IN" i="1" dirty="0" smtClean="0"/>
              <a:t/>
            </a:r>
            <a:br>
              <a:rPr lang="mr-IN" i="1" dirty="0" smtClean="0"/>
            </a:br>
            <a:r>
              <a:rPr lang="en-US" i="1" dirty="0" smtClean="0"/>
              <a:t>3) </a:t>
            </a:r>
            <a:r>
              <a:rPr lang="mr-IN" i="1" dirty="0" smtClean="0"/>
              <a:t>स्कॅनर</a:t>
            </a:r>
            <a:r>
              <a:rPr lang="en-US" i="1" dirty="0" smtClean="0"/>
              <a:t>:</a:t>
            </a:r>
            <a:r>
              <a:rPr lang="mr-IN" i="1" dirty="0" smtClean="0"/>
              <a:t> </a:t>
            </a:r>
            <a:br>
              <a:rPr lang="mr-IN" i="1" dirty="0" smtClean="0"/>
            </a:br>
            <a:r>
              <a:rPr lang="en-US" i="1" dirty="0" smtClean="0"/>
              <a:t> </a:t>
            </a:r>
            <a:r>
              <a:rPr lang="mr-IN" sz="2200" i="1" dirty="0" smtClean="0"/>
              <a:t>स्कॅनर हे मल्टीमेडीया उपकरण आहे. त्या मध्ये टेस्क्ट , चित्रे  आणि  बार कोड सारखी छापील माहिती वाचण्यासाठी  प्रकाशाचा  उपयोग केला जातो.</a:t>
            </a:r>
            <a:br>
              <a:rPr lang="mr-IN" sz="2200" i="1" dirty="0" smtClean="0"/>
            </a:br>
            <a:r>
              <a:rPr lang="mr-IN" sz="2200" i="1" dirty="0" smtClean="0"/>
              <a:t>आणि त्या माहितीचे  डिजिटल स्वरुपात संगणकावर  रुपांतरीत करण्यासाठी उपयोग केला जातो. या प्रक्रियेला  </a:t>
            </a:r>
            <a:r>
              <a:rPr lang="mr-IN" sz="2000" i="1" dirty="0" smtClean="0"/>
              <a:t>स्कॅ</a:t>
            </a:r>
            <a:r>
              <a:rPr lang="mr-IN" sz="2200" i="1" dirty="0" smtClean="0"/>
              <a:t>निंग  असे म्हणतात. </a:t>
            </a:r>
            <a:br>
              <a:rPr lang="mr-IN" sz="2200" i="1" dirty="0" smtClean="0"/>
            </a:br>
            <a:r>
              <a:rPr lang="mr-IN" sz="2200" i="1" dirty="0" smtClean="0"/>
              <a:t>         स्कॅन केलेली माहिती आणि तिची प्रतिमा </a:t>
            </a:r>
            <a:r>
              <a:rPr lang="mr-IN" sz="2400" dirty="0" smtClean="0"/>
              <a:t>सी.पी.यु. मध्ये प्रक्रिया </a:t>
            </a:r>
            <a:br>
              <a:rPr lang="mr-IN" sz="2400" dirty="0" smtClean="0"/>
            </a:br>
            <a:r>
              <a:rPr lang="mr-IN" sz="2400" dirty="0" smtClean="0"/>
              <a:t>करू शकेल अश्या भाषेत </a:t>
            </a:r>
            <a:r>
              <a:rPr lang="mr-IN" sz="2200" i="1" dirty="0" smtClean="0"/>
              <a:t>रुपांतरीत  करण्याचे काम </a:t>
            </a:r>
            <a:r>
              <a:rPr lang="mr-IN" sz="2000" i="1" dirty="0" smtClean="0"/>
              <a:t>स्कॅनर करते. </a:t>
            </a:r>
            <a:br>
              <a:rPr lang="mr-IN" sz="2000" i="1" dirty="0" smtClean="0"/>
            </a:br>
            <a:r>
              <a:rPr lang="mr-IN" sz="2200" i="1" dirty="0" smtClean="0"/>
              <a:t/>
            </a:r>
            <a:br>
              <a:rPr lang="mr-IN" sz="2200" i="1" dirty="0" smtClean="0"/>
            </a:br>
            <a:r>
              <a:rPr lang="mr-IN" sz="2200" i="1" dirty="0" smtClean="0"/>
              <a:t>    </a:t>
            </a:r>
            <a:endParaRPr lang="en-US" sz="2200" dirty="0"/>
          </a:p>
        </p:txBody>
      </p:sp>
      <p:pic>
        <p:nvPicPr>
          <p:cNvPr id="23553" name="Picture 1"/>
          <p:cNvPicPr>
            <a:picLocks noGrp="1" noChangeAspect="1" noChangeArrowheads="1"/>
          </p:cNvPicPr>
          <p:nvPr>
            <p:ph idx="1"/>
          </p:nvPr>
        </p:nvPicPr>
        <p:blipFill>
          <a:blip r:embed="rId2" cstate="print"/>
          <a:srcRect/>
          <a:stretch>
            <a:fillRect/>
          </a:stretch>
        </p:blipFill>
        <p:spPr bwMode="auto">
          <a:xfrm>
            <a:off x="2743200" y="3657600"/>
            <a:ext cx="3200400" cy="2159203"/>
          </a:xfrm>
          <a:prstGeom prst="rect">
            <a:avLst/>
          </a:prstGeom>
          <a:noFill/>
          <a:ln w="9525">
            <a:noFill/>
            <a:miter lim="800000"/>
            <a:headEnd/>
            <a:tailEnd/>
          </a:ln>
          <a:effectLst/>
        </p:spPr>
      </p:pic>
      <p:sp>
        <p:nvSpPr>
          <p:cNvPr id="6" name="Rectangle 5"/>
          <p:cNvSpPr/>
          <p:nvPr/>
        </p:nvSpPr>
        <p:spPr>
          <a:xfrm>
            <a:off x="3733800" y="6096000"/>
            <a:ext cx="1697901" cy="369332"/>
          </a:xfrm>
          <a:prstGeom prst="rect">
            <a:avLst/>
          </a:prstGeom>
        </p:spPr>
        <p:txBody>
          <a:bodyPr wrap="none">
            <a:spAutoFit/>
          </a:bodyPr>
          <a:lstStyle/>
          <a:p>
            <a:r>
              <a:rPr lang="mr-IN" dirty="0" smtClean="0">
                <a:latin typeface="Times New Roman" pitchFamily="18" charset="0"/>
                <a:ea typeface="Calibri" pitchFamily="34" charset="0"/>
                <a:cs typeface="Times New Roman" pitchFamily="18" charset="0"/>
              </a:rPr>
              <a:t>आकृती : </a:t>
            </a:r>
            <a:r>
              <a:rPr lang="mr-IN" i="1" dirty="0" smtClean="0"/>
              <a:t>स्कॅनर</a:t>
            </a:r>
            <a:r>
              <a:rPr lang="mr-IN" dirty="0" smtClean="0">
                <a:latin typeface="Times New Roman" pitchFamily="18" charset="0"/>
                <a:ea typeface="Calibri" pitchFamily="34" charset="0"/>
                <a:cs typeface="Times New Roman" pitchFamily="18" charset="0"/>
              </a:rPr>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077200" cy="2544762"/>
          </a:xfrm>
        </p:spPr>
        <p:txBody>
          <a:bodyPr>
            <a:normAutofit fontScale="90000"/>
          </a:bodyPr>
          <a:lstStyle/>
          <a:p>
            <a:r>
              <a:rPr lang="mr-IN" i="1" dirty="0" smtClean="0"/>
              <a:t/>
            </a:r>
            <a:br>
              <a:rPr lang="mr-IN" i="1" dirty="0" smtClean="0"/>
            </a:br>
            <a:r>
              <a:rPr lang="mr-IN" i="1" dirty="0" smtClean="0"/>
              <a:t/>
            </a:r>
            <a:br>
              <a:rPr lang="mr-IN" i="1" dirty="0" smtClean="0"/>
            </a:br>
            <a:r>
              <a:rPr lang="mr-IN" i="1" dirty="0" smtClean="0"/>
              <a:t>स्कॅनर चे प्रकार </a:t>
            </a:r>
            <a:r>
              <a:rPr lang="mr-IN" dirty="0" smtClean="0"/>
              <a:t> </a:t>
            </a:r>
            <a:r>
              <a:rPr lang="en-US" dirty="0" smtClean="0"/>
              <a:t>:</a:t>
            </a:r>
            <a:br>
              <a:rPr lang="en-US" dirty="0" smtClean="0"/>
            </a:br>
            <a:r>
              <a:rPr lang="mr-IN" sz="2200" i="1" dirty="0" smtClean="0"/>
              <a:t> </a:t>
            </a:r>
            <a:r>
              <a:rPr lang="mr-IN" sz="2200" dirty="0" smtClean="0"/>
              <a:t>  </a:t>
            </a:r>
            <a:r>
              <a:rPr lang="en-US" dirty="0" smtClean="0"/>
              <a:t/>
            </a:r>
            <a:br>
              <a:rPr lang="en-US" dirty="0" smtClean="0"/>
            </a:br>
            <a:endParaRPr lang="en-US" dirty="0" smtClean="0"/>
          </a:p>
        </p:txBody>
      </p:sp>
      <p:sp>
        <p:nvSpPr>
          <p:cNvPr id="9" name="Content Placeholder 8"/>
          <p:cNvSpPr>
            <a:spLocks noGrp="1"/>
          </p:cNvSpPr>
          <p:nvPr>
            <p:ph idx="1"/>
          </p:nvPr>
        </p:nvSpPr>
        <p:spPr>
          <a:xfrm>
            <a:off x="304800" y="685800"/>
            <a:ext cx="8229600" cy="4525963"/>
          </a:xfrm>
        </p:spPr>
        <p:txBody>
          <a:bodyPr/>
          <a:lstStyle/>
          <a:p>
            <a:pPr>
              <a:buNone/>
            </a:pPr>
            <a:r>
              <a:rPr lang="mr-IN" dirty="0" smtClean="0"/>
              <a:t> </a:t>
            </a:r>
          </a:p>
          <a:p>
            <a:endParaRPr lang="mr-IN" dirty="0" smtClean="0"/>
          </a:p>
          <a:p>
            <a:endParaRPr lang="mr-IN" dirty="0" smtClean="0"/>
          </a:p>
          <a:p>
            <a:r>
              <a:rPr lang="en-US" dirty="0" smtClean="0"/>
              <a:t>1) </a:t>
            </a:r>
            <a:r>
              <a:rPr lang="mr-IN" b="1" dirty="0" smtClean="0"/>
              <a:t>ऑप्टीकल </a:t>
            </a:r>
            <a:r>
              <a:rPr lang="mr-IN" b="1" i="1" dirty="0" smtClean="0"/>
              <a:t>स्कॅनर </a:t>
            </a:r>
            <a:r>
              <a:rPr lang="en-US" dirty="0" smtClean="0"/>
              <a:t>-</a:t>
            </a:r>
            <a:r>
              <a:rPr lang="mr-IN" dirty="0" smtClean="0"/>
              <a:t> </a:t>
            </a:r>
            <a:r>
              <a:rPr lang="mr-IN" sz="2000" dirty="0" smtClean="0"/>
              <a:t>ऑप्टीकल </a:t>
            </a:r>
            <a:r>
              <a:rPr lang="mr-IN" sz="2000" i="1" dirty="0" smtClean="0"/>
              <a:t>स्कॅनर</a:t>
            </a:r>
            <a:r>
              <a:rPr lang="mr-IN" sz="2000" dirty="0" smtClean="0"/>
              <a:t> ला अक्षरे किंवा प्रतिमा समजत नाही परंतु अक्षरे आणि  प्रतिमा तयार करण्यासाठी प्रकाश, अंधार आणि रंग बेरंगी आकार मात्र</a:t>
            </a:r>
            <a:r>
              <a:rPr lang="mr-IN" sz="2000" i="1" dirty="0" smtClean="0"/>
              <a:t> स्कॅनरला समजतात . स्कॅन </a:t>
            </a:r>
            <a:br>
              <a:rPr lang="mr-IN" sz="2000" i="1" dirty="0" smtClean="0"/>
            </a:br>
            <a:r>
              <a:rPr lang="mr-IN" sz="2000" i="1" dirty="0" smtClean="0"/>
              <a:t>केलेली माहिती फाईल च्या रुपात संगणकामध्ये साठवली जाते. ती माहिती वाचता किंवा प्रिंट हि करता येते.</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mr-IN" sz="2000" dirty="0" smtClean="0"/>
              <a:t>ह्या</a:t>
            </a:r>
            <a:r>
              <a:rPr lang="mr-IN" sz="2000" i="1" dirty="0" smtClean="0"/>
              <a:t> स्कॅनर मध्ये एखाद्या पेज च्या प्रती बनविण्यासाठी , स्कॅनरच्या काचेवर ते पेज ठेवले जाते. ते पेज तो  स्कॅन करतो. सर्वसाधारणपणे घरा मध्ये आणि लहान ऑफिस मध्ये </a:t>
            </a:r>
            <a:r>
              <a:rPr lang="mr-IN" sz="2000" dirty="0" smtClean="0"/>
              <a:t>फलॅट बेड </a:t>
            </a:r>
            <a:r>
              <a:rPr lang="mr-IN" sz="2000" i="1" dirty="0" smtClean="0"/>
              <a:t>स्कॅनर वापरले जातात. त्याला डेस्क्टॉप स्कॅनर असेही म्हणतात. </a:t>
            </a:r>
          </a:p>
          <a:p>
            <a:endParaRPr lang="mr-IN" sz="2000" i="1" dirty="0" smtClean="0"/>
          </a:p>
          <a:p>
            <a:endParaRPr lang="mr-IN" sz="2000" i="1" dirty="0" smtClean="0"/>
          </a:p>
          <a:p>
            <a:endParaRPr lang="en-US" sz="2000" dirty="0"/>
          </a:p>
        </p:txBody>
      </p:sp>
      <p:sp>
        <p:nvSpPr>
          <p:cNvPr id="3" name="Title 2"/>
          <p:cNvSpPr>
            <a:spLocks noGrp="1"/>
          </p:cNvSpPr>
          <p:nvPr>
            <p:ph type="title"/>
          </p:nvPr>
        </p:nvSpPr>
        <p:spPr/>
        <p:txBody>
          <a:bodyPr>
            <a:normAutofit fontScale="90000"/>
          </a:bodyPr>
          <a:lstStyle/>
          <a:p>
            <a:r>
              <a:rPr lang="mr-IN" dirty="0" smtClean="0"/>
              <a:t>ऑप्टीकल </a:t>
            </a:r>
            <a:r>
              <a:rPr lang="mr-IN" i="1" dirty="0" smtClean="0"/>
              <a:t>स्कॅनर चे प्रकार -</a:t>
            </a:r>
            <a:r>
              <a:rPr lang="en-US" dirty="0" smtClean="0"/>
              <a:t/>
            </a:r>
            <a:br>
              <a:rPr lang="en-US" dirty="0" smtClean="0"/>
            </a:br>
            <a:r>
              <a:rPr lang="mr-IN" dirty="0" smtClean="0"/>
              <a:t>अ) </a:t>
            </a:r>
            <a:r>
              <a:rPr lang="en-US" dirty="0" smtClean="0"/>
              <a:t> </a:t>
            </a:r>
            <a:r>
              <a:rPr lang="mr-IN" dirty="0" smtClean="0"/>
              <a:t> फलॅट बेड </a:t>
            </a:r>
            <a:r>
              <a:rPr lang="mr-IN" i="1" dirty="0" smtClean="0"/>
              <a:t>स्कॅनर</a:t>
            </a:r>
            <a:r>
              <a:rPr lang="en-US" dirty="0" smtClean="0"/>
              <a:t> </a:t>
            </a:r>
            <a:r>
              <a:rPr lang="mr-IN" dirty="0" smtClean="0"/>
              <a:t> -</a:t>
            </a:r>
            <a:endParaRPr lang="en-US" dirty="0"/>
          </a:p>
        </p:txBody>
      </p:sp>
      <p:pic>
        <p:nvPicPr>
          <p:cNvPr id="5" name="Picture 4"/>
          <p:cNvPicPr/>
          <p:nvPr/>
        </p:nvPicPr>
        <p:blipFill>
          <a:blip r:embed="rId2"/>
          <a:srcRect/>
          <a:stretch>
            <a:fillRect/>
          </a:stretch>
        </p:blipFill>
        <p:spPr bwMode="auto">
          <a:xfrm>
            <a:off x="2971800" y="3048000"/>
            <a:ext cx="3276600" cy="2232920"/>
          </a:xfrm>
          <a:prstGeom prst="rect">
            <a:avLst/>
          </a:prstGeom>
          <a:noFill/>
          <a:ln w="9525">
            <a:noFill/>
            <a:miter lim="800000"/>
            <a:headEnd/>
            <a:tailEnd/>
          </a:ln>
        </p:spPr>
      </p:pic>
      <p:sp>
        <p:nvSpPr>
          <p:cNvPr id="6" name="Rectangle 5"/>
          <p:cNvSpPr/>
          <p:nvPr/>
        </p:nvSpPr>
        <p:spPr>
          <a:xfrm>
            <a:off x="3124200" y="5410200"/>
            <a:ext cx="2691763" cy="369332"/>
          </a:xfrm>
          <a:prstGeom prst="rect">
            <a:avLst/>
          </a:prstGeom>
        </p:spPr>
        <p:txBody>
          <a:bodyPr wrap="none">
            <a:spAutoFit/>
          </a:bodyPr>
          <a:lstStyle/>
          <a:p>
            <a:r>
              <a:rPr lang="mr-IN" dirty="0" smtClean="0">
                <a:latin typeface="Times New Roman" pitchFamily="18" charset="0"/>
                <a:ea typeface="Calibri" pitchFamily="34" charset="0"/>
                <a:cs typeface="Times New Roman" pitchFamily="18" charset="0"/>
              </a:rPr>
              <a:t>आकृती :</a:t>
            </a:r>
            <a:r>
              <a:rPr lang="mr-IN" dirty="0" smtClean="0"/>
              <a:t> फलॅट बेड </a:t>
            </a:r>
            <a:r>
              <a:rPr lang="mr-IN" i="1" dirty="0" smtClean="0"/>
              <a:t>स्कॅनर</a:t>
            </a:r>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153400" cy="5867400"/>
          </a:xfrm>
        </p:spPr>
        <p:txBody>
          <a:bodyPr>
            <a:normAutofit fontScale="47500" lnSpcReduction="20000"/>
          </a:bodyPr>
          <a:lstStyle/>
          <a:p>
            <a:pPr>
              <a:buNone/>
            </a:pPr>
            <a:endParaRPr lang="en-US" dirty="0" smtClean="0"/>
          </a:p>
          <a:p>
            <a:pPr>
              <a:lnSpc>
                <a:spcPct val="170000"/>
              </a:lnSpc>
            </a:pPr>
            <a:r>
              <a:rPr lang="mr-IN" sz="3200" dirty="0" smtClean="0"/>
              <a:t>हे हातात धरून </a:t>
            </a:r>
            <a:r>
              <a:rPr lang="mr-IN" sz="3200" i="1" dirty="0" smtClean="0"/>
              <a:t>स्कॅन करण्याचे उपकरण आहे. एखादे  चित्र </a:t>
            </a:r>
            <a:r>
              <a:rPr lang="en-US" sz="3200" dirty="0" smtClean="0"/>
              <a:t> </a:t>
            </a:r>
            <a:r>
              <a:rPr lang="mr-IN" sz="3200" i="1" dirty="0" smtClean="0"/>
              <a:t>स्कॅन करण्यासाठी स्कॅनर संगणकाला  जोडावा  लागतो  </a:t>
            </a:r>
            <a:r>
              <a:rPr lang="mr-IN" sz="3200" dirty="0" smtClean="0"/>
              <a:t>आणि एच. पी. प्रीसिझन </a:t>
            </a:r>
            <a:r>
              <a:rPr lang="mr-IN" sz="3200" i="1" dirty="0" smtClean="0"/>
              <a:t>स्कॅन </a:t>
            </a:r>
            <a:r>
              <a:rPr lang="en-US" sz="3200" i="1" dirty="0" smtClean="0"/>
              <a:t>( HP Precision)  </a:t>
            </a:r>
            <a:r>
              <a:rPr lang="mr-IN" sz="3200" i="1" dirty="0" smtClean="0"/>
              <a:t> सारखे </a:t>
            </a:r>
            <a:r>
              <a:rPr lang="mr-IN" sz="3200" i="1" dirty="0" smtClean="0"/>
              <a:t> </a:t>
            </a:r>
            <a:r>
              <a:rPr lang="mr-IN" sz="3200" i="1" dirty="0" smtClean="0"/>
              <a:t>सॉफ्टवेअर इंस्टाल करावे लागते. </a:t>
            </a:r>
          </a:p>
          <a:p>
            <a:pPr>
              <a:lnSpc>
                <a:spcPct val="170000"/>
              </a:lnSpc>
              <a:buNone/>
            </a:pPr>
            <a:r>
              <a:rPr lang="mr-IN" sz="3200" i="1" dirty="0" smtClean="0"/>
              <a:t>                  स्कॅनर वर  चित्र ठेवावे लागते, </a:t>
            </a:r>
            <a:r>
              <a:rPr lang="mr-IN" sz="3200" i="1" dirty="0" smtClean="0"/>
              <a:t>जे चित्र </a:t>
            </a:r>
            <a:r>
              <a:rPr lang="mr-IN" sz="3200" i="1" dirty="0" smtClean="0"/>
              <a:t>स्कॅन करायचे आहे त्याचे तोंड काचेकडे करावे लागते , ज्यामुळे ते स्कॅन होईल. </a:t>
            </a:r>
            <a:r>
              <a:rPr lang="mr-IN" sz="3200" i="1" dirty="0" smtClean="0"/>
              <a:t>स्कॅन झाल्यानंतर ते  </a:t>
            </a:r>
            <a:r>
              <a:rPr lang="mr-IN" sz="3200" i="1" dirty="0" smtClean="0"/>
              <a:t>चित्र संगणकाच्या इमेज व्ह्यूअर </a:t>
            </a:r>
            <a:r>
              <a:rPr lang="mr-IN" sz="3200" i="1" dirty="0" smtClean="0"/>
              <a:t>ह्या टॅब  वर दिसते. वकील आणि विद्यार्थी माहिती रेकॉर्ड करण्यासाठी महत्वाचे संशोधन साधन  म्हणून </a:t>
            </a:r>
            <a:r>
              <a:rPr lang="mr-IN" sz="3200" dirty="0" smtClean="0"/>
              <a:t>पोर्टेबल </a:t>
            </a:r>
            <a:r>
              <a:rPr lang="mr-IN" sz="3200" i="1" dirty="0" smtClean="0"/>
              <a:t>स्कॅनर वापरतात.  </a:t>
            </a:r>
            <a:r>
              <a:rPr lang="mr-IN" sz="3200" dirty="0" smtClean="0"/>
              <a:t> </a:t>
            </a:r>
            <a:endParaRPr lang="en-US" sz="3200"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p>
          <a:p>
            <a:pPr>
              <a:buNone/>
            </a:pPr>
            <a:r>
              <a:rPr lang="en-US" dirty="0" smtClean="0"/>
              <a:t>                        </a:t>
            </a:r>
            <a:endParaRPr lang="mr-IN" dirty="0" smtClean="0"/>
          </a:p>
          <a:p>
            <a:pPr>
              <a:buNone/>
            </a:pPr>
            <a:endParaRPr lang="mr-IN" dirty="0" smtClean="0"/>
          </a:p>
          <a:p>
            <a:pPr>
              <a:buNone/>
            </a:pPr>
            <a:endParaRPr lang="mr-IN" dirty="0" smtClean="0"/>
          </a:p>
          <a:p>
            <a:pPr>
              <a:buNone/>
            </a:pPr>
            <a:endParaRPr lang="mr-IN" dirty="0" smtClean="0"/>
          </a:p>
          <a:p>
            <a:pPr>
              <a:buNone/>
            </a:pPr>
            <a:r>
              <a:rPr lang="mr-IN" dirty="0" smtClean="0">
                <a:latin typeface="Times New Roman" pitchFamily="18" charset="0"/>
                <a:ea typeface="Calibri" pitchFamily="34" charset="0"/>
                <a:cs typeface="Times New Roman" pitchFamily="18" charset="0"/>
              </a:rPr>
              <a:t>                                          </a:t>
            </a:r>
            <a:endParaRPr lang="mr-IN" dirty="0" smtClean="0">
              <a:latin typeface="Times New Roman" pitchFamily="18" charset="0"/>
              <a:ea typeface="Calibri" pitchFamily="34" charset="0"/>
              <a:cs typeface="Times New Roman" pitchFamily="18" charset="0"/>
            </a:endParaRPr>
          </a:p>
          <a:p>
            <a:pPr>
              <a:buNone/>
            </a:pPr>
            <a:endParaRPr lang="mr-IN" sz="3600" dirty="0" smtClean="0">
              <a:latin typeface="Times New Roman" pitchFamily="18" charset="0"/>
              <a:ea typeface="Calibri" pitchFamily="34" charset="0"/>
              <a:cs typeface="Times New Roman" pitchFamily="18" charset="0"/>
            </a:endParaRPr>
          </a:p>
          <a:p>
            <a:pPr>
              <a:buNone/>
            </a:pPr>
            <a:r>
              <a:rPr lang="mr-IN" sz="3600" dirty="0" smtClean="0">
                <a:latin typeface="Times New Roman" pitchFamily="18" charset="0"/>
                <a:ea typeface="Calibri" pitchFamily="34" charset="0"/>
                <a:cs typeface="Times New Roman" pitchFamily="18" charset="0"/>
              </a:rPr>
              <a:t>                                    आकृती </a:t>
            </a:r>
            <a:r>
              <a:rPr lang="mr-IN" sz="3600" dirty="0" smtClean="0">
                <a:latin typeface="Times New Roman" pitchFamily="18" charset="0"/>
                <a:ea typeface="Calibri" pitchFamily="34" charset="0"/>
                <a:cs typeface="Times New Roman" pitchFamily="18" charset="0"/>
              </a:rPr>
              <a:t>:</a:t>
            </a:r>
            <a:r>
              <a:rPr lang="mr-IN" sz="3600" dirty="0" smtClean="0"/>
              <a:t> पोर्टेबल </a:t>
            </a:r>
            <a:r>
              <a:rPr lang="mr-IN" sz="3600" i="1" dirty="0" smtClean="0"/>
              <a:t>स्कॅनर </a:t>
            </a:r>
            <a:endParaRPr lang="en-US" sz="3600" dirty="0" smtClean="0"/>
          </a:p>
          <a:p>
            <a:endParaRPr lang="en-US" dirty="0"/>
          </a:p>
        </p:txBody>
      </p:sp>
      <p:sp>
        <p:nvSpPr>
          <p:cNvPr id="3" name="Title 2"/>
          <p:cNvSpPr>
            <a:spLocks noGrp="1"/>
          </p:cNvSpPr>
          <p:nvPr>
            <p:ph type="title"/>
          </p:nvPr>
        </p:nvSpPr>
        <p:spPr>
          <a:xfrm>
            <a:off x="457200" y="274638"/>
            <a:ext cx="8229600" cy="411162"/>
          </a:xfrm>
        </p:spPr>
        <p:txBody>
          <a:bodyPr>
            <a:normAutofit fontScale="90000"/>
          </a:bodyPr>
          <a:lstStyle/>
          <a:p>
            <a:r>
              <a:rPr lang="en-US" dirty="0" smtClean="0"/>
              <a:t> </a:t>
            </a:r>
            <a:r>
              <a:rPr lang="mr-IN" sz="2000" dirty="0" smtClean="0"/>
              <a:t>ब)</a:t>
            </a:r>
            <a:r>
              <a:rPr lang="en-US" sz="2000" dirty="0" smtClean="0"/>
              <a:t> </a:t>
            </a:r>
            <a:r>
              <a:rPr lang="mr-IN" sz="2000" dirty="0" smtClean="0"/>
              <a:t>पोर्टेबल </a:t>
            </a:r>
            <a:r>
              <a:rPr lang="mr-IN" sz="2000" i="1" dirty="0" smtClean="0"/>
              <a:t>स्कॅनर </a:t>
            </a:r>
            <a:r>
              <a:rPr lang="mr-IN" sz="2000" i="1" dirty="0" smtClean="0"/>
              <a:t>  (</a:t>
            </a:r>
            <a:r>
              <a:rPr lang="en-US" sz="2000" i="1" dirty="0" smtClean="0"/>
              <a:t>portable scanner) :</a:t>
            </a:r>
            <a:r>
              <a:rPr lang="en-US" sz="2000" dirty="0" smtClean="0"/>
              <a:t>-</a:t>
            </a:r>
            <a:endParaRPr lang="en-US" sz="2000" dirty="0"/>
          </a:p>
        </p:txBody>
      </p:sp>
      <p:pic>
        <p:nvPicPr>
          <p:cNvPr id="4" name="Picture 3" descr="C:\Users\DELL\AppData\Local\Microsoft\Windows\Temporary Internet Files\Content.Word\41bB463JnxL._SX466_.jpg"/>
          <p:cNvPicPr/>
          <p:nvPr/>
        </p:nvPicPr>
        <p:blipFill>
          <a:blip r:embed="rId2"/>
          <a:srcRect/>
          <a:stretch>
            <a:fillRect/>
          </a:stretch>
        </p:blipFill>
        <p:spPr bwMode="auto">
          <a:xfrm>
            <a:off x="2514600" y="3810000"/>
            <a:ext cx="2895600" cy="1905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541</TotalTime>
  <Words>746</Words>
  <Application>Microsoft Office PowerPoint</Application>
  <PresentationFormat>On-screen Show (4:3)</PresentationFormat>
  <Paragraphs>83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Lecture – 2 (Mouse , Scanner) Subject- Computer Application in Home Science [ Seme – III ] Code – 231CA20</vt:lpstr>
      <vt:lpstr>    2) Mouse:  माउस हे दर्शक उपकरण आहे.  माउस मानिटर वर प्रदर्शित पॉइंटर नियंत्रित करतो.      </vt:lpstr>
      <vt:lpstr>माउस चे  प्रकार : (Types of mouse)</vt:lpstr>
      <vt:lpstr> 2) ऑप्टीकल माउस (प्रकाशकीय माउस ):  </vt:lpstr>
      <vt:lpstr>3) कार्डलेस माउस: ह्या प्रकारचा माउस बॅटरी वर चालतो. हा माउस सी.पी.यु. सोबत बिना वायरने  चालतो. हा रेदिओ फ्रिक्वेन्सी तंत्रज्ञानाच्या मदतीने कार्य करतो. या कार्डलेस माउस मध्ये माउस कार्ड ला वगळलेले आहे. त्यामुळे डेस्क वरची जागा मोकळी होते. हे याचे फायदे आहेत  </vt:lpstr>
      <vt:lpstr>   3) स्कॅनर:   स्कॅनर हे मल्टीमेडीया उपकरण आहे. त्या मध्ये टेस्क्ट , चित्रे  आणि  बार कोड सारखी छापील माहिती वाचण्यासाठी  प्रकाशाचा  उपयोग केला जातो. आणि त्या माहितीचे  डिजिटल स्वरुपात संगणकावर  रुपांतरीत करण्यासाठी उपयोग केला जातो. या प्रक्रियेला  स्कॅनिंग  असे म्हणतात.           स्कॅन केलेली माहिती आणि तिची प्रतिमा सी.पी.यु. मध्ये प्रक्रिया  करू शकेल अश्या भाषेत रुपांतरीत  करण्याचे काम स्कॅनर करते.       </vt:lpstr>
      <vt:lpstr>  स्कॅनर चे प्रकार  :     </vt:lpstr>
      <vt:lpstr>ऑप्टीकल स्कॅनर चे प्रकार - अ)   फलॅट बेड स्कॅनर  -</vt:lpstr>
      <vt:lpstr> ब) पोर्टेबल स्कॅनर   (portable scanner) :-</vt:lpstr>
      <vt:lpstr> 2) बार कोड स्कॅनर रीडर :  एखाद्या मोठ्या दुकानात ,  शॉपिंग मॉल  किंवा लायब्ररी मध्ये बार कोड स्कॅनर रीडर असतात. ह्या स्कॅनर ला हातात धरून वस्तूवरील बार कोड स्कॅन केले जाते. बार कोड  हा  वेगवेगळ्या जाडीच्या आणि आकाराच्या उभ्या रेषांनी बनलेला असतो. </vt:lpstr>
      <vt:lpstr>3)अक्षरे आणि चिन्ह ओळखणारे स्कॅनर :</vt:lpstr>
      <vt:lpstr> अक्षरे आणि चिन्ह ओळखणाऱ्या स्कॅनर चे प्रकार : १) चिन्ह ओळखणारे स्कॅनर (Optical Mark Reader) (OMR) -</vt:lpstr>
      <vt:lpstr>Slide 13</vt:lpstr>
      <vt:lpstr>2) अक्षर ओळखणारे स्कॅनर (Optical Character Recognition) (OCR) :-</vt:lpstr>
      <vt:lpstr>Slide 15</vt:lpstr>
      <vt:lpstr>3) चुंबकीय शाईचे अंक ओळखणारे स्कॅनर MICR (Magnetic Ink Character Recognition )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2 Subject- Computer Application in Home Science [ Seme – III ] Code – 231CA20</dc:title>
  <dc:creator>DELL</dc:creator>
  <cp:lastModifiedBy>DELL</cp:lastModifiedBy>
  <cp:revision>65</cp:revision>
  <dcterms:created xsi:type="dcterms:W3CDTF">2020-08-01T17:23:07Z</dcterms:created>
  <dcterms:modified xsi:type="dcterms:W3CDTF">2020-08-19T14:49:01Z</dcterms:modified>
</cp:coreProperties>
</file>