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85DD549-CB6A-4480-8F1D-BBD030304AF1}" type="datetimeFigureOut">
              <a:rPr lang="en-US" smtClean="0"/>
              <a:pPr/>
              <a:t>01/03/2021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845AB55-2D43-4DB1-9028-5C63DFB3031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5DD549-CB6A-4480-8F1D-BBD030304AF1}" type="datetimeFigureOut">
              <a:rPr lang="en-US" smtClean="0"/>
              <a:pPr/>
              <a:t>01/03/2021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45AB55-2D43-4DB1-9028-5C63DFB3031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5DD549-CB6A-4480-8F1D-BBD030304AF1}" type="datetimeFigureOut">
              <a:rPr lang="en-US" smtClean="0"/>
              <a:pPr/>
              <a:t>01/03/2021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45AB55-2D43-4DB1-9028-5C63DFB3031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5DD549-CB6A-4480-8F1D-BBD030304AF1}" type="datetimeFigureOut">
              <a:rPr lang="en-US" smtClean="0"/>
              <a:pPr/>
              <a:t>01/03/2021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45AB55-2D43-4DB1-9028-5C63DFB3031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85DD549-CB6A-4480-8F1D-BBD030304AF1}" type="datetimeFigureOut">
              <a:rPr lang="en-US" smtClean="0"/>
              <a:pPr/>
              <a:t>01/03/2021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45AB55-2D43-4DB1-9028-5C63DFB3031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85DD549-CB6A-4480-8F1D-BBD030304AF1}" type="datetimeFigureOut">
              <a:rPr lang="en-US" smtClean="0"/>
              <a:pPr/>
              <a:t>01/03/2021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45AB55-2D43-4DB1-9028-5C63DFB3031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85DD549-CB6A-4480-8F1D-BBD030304AF1}" type="datetimeFigureOut">
              <a:rPr lang="en-US" smtClean="0"/>
              <a:pPr/>
              <a:t>01/03/2021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45AB55-2D43-4DB1-9028-5C63DFB3031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85DD549-CB6A-4480-8F1D-BBD030304AF1}" type="datetimeFigureOut">
              <a:rPr lang="en-US" smtClean="0"/>
              <a:pPr/>
              <a:t>01/03/2021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45AB55-2D43-4DB1-9028-5C63DFB3031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5DD549-CB6A-4480-8F1D-BBD030304AF1}" type="datetimeFigureOut">
              <a:rPr lang="en-US" smtClean="0"/>
              <a:pPr/>
              <a:t>01/03/2021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45AB55-2D43-4DB1-9028-5C63DFB3031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85DD549-CB6A-4480-8F1D-BBD030304AF1}" type="datetimeFigureOut">
              <a:rPr lang="en-US" smtClean="0"/>
              <a:pPr/>
              <a:t>01/03/2021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45AB55-2D43-4DB1-9028-5C63DFB3031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85DD549-CB6A-4480-8F1D-BBD030304AF1}" type="datetimeFigureOut">
              <a:rPr lang="en-US" smtClean="0"/>
              <a:pPr/>
              <a:t>01/03/2021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845AB55-2D43-4DB1-9028-5C63DFB3031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85DD549-CB6A-4480-8F1D-BBD030304AF1}" type="datetimeFigureOut">
              <a:rPr lang="en-US" smtClean="0"/>
              <a:pPr/>
              <a:t>01/03/2021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845AB55-2D43-4DB1-9028-5C63DFB3031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304800"/>
            <a:ext cx="8382000" cy="1470025"/>
          </a:xfrm>
        </p:spPr>
        <p:txBody>
          <a:bodyPr>
            <a:noAutofit/>
          </a:bodyPr>
          <a:lstStyle/>
          <a:p>
            <a:r>
              <a:rPr lang="en-US" sz="2400" dirty="0" smtClean="0">
                <a:solidFill>
                  <a:srgbClr val="7030A0"/>
                </a:solidFill>
                <a:latin typeface="Times New Roman" pitchFamily="18" charset="0"/>
                <a:cs typeface="Times New Roman" pitchFamily="18" charset="0"/>
              </a:rPr>
              <a:t>Lecture – </a:t>
            </a:r>
            <a:r>
              <a:rPr lang="en-US" sz="2400" dirty="0" smtClean="0">
                <a:solidFill>
                  <a:srgbClr val="7030A0"/>
                </a:solidFill>
                <a:latin typeface="Times New Roman" pitchFamily="18" charset="0"/>
                <a:cs typeface="Times New Roman" pitchFamily="18" charset="0"/>
              </a:rPr>
              <a:t>4</a:t>
            </a:r>
            <a:r>
              <a:rPr lang="mr-IN" sz="2400" dirty="0" smtClean="0">
                <a:solidFill>
                  <a:srgbClr val="7030A0"/>
                </a:solidFill>
                <a:latin typeface="Times New Roman" pitchFamily="18" charset="0"/>
                <a:cs typeface="Times New Roman" pitchFamily="18" charset="0"/>
              </a:rPr>
              <a:t>  </a:t>
            </a:r>
            <a:r>
              <a:rPr lang="mr-IN" sz="2400" dirty="0" smtClean="0">
                <a:solidFill>
                  <a:srgbClr val="7030A0"/>
                </a:solidFill>
                <a:latin typeface="Times New Roman" pitchFamily="18" charset="0"/>
              </a:rPr>
              <a:t> </a:t>
            </a:r>
            <a:r>
              <a:rPr lang="en-US" sz="2400" dirty="0" smtClean="0">
                <a:solidFill>
                  <a:srgbClr val="7030A0"/>
                </a:solidFill>
                <a:latin typeface="Times New Roman" pitchFamily="18" charset="0"/>
                <a:cs typeface="Times New Roman" pitchFamily="18" charset="0"/>
              </a:rPr>
              <a:t> </a:t>
            </a:r>
            <a:r>
              <a:rPr lang="mr-IN" sz="2400" dirty="0" smtClean="0">
                <a:solidFill>
                  <a:srgbClr val="7030A0"/>
                </a:solidFill>
                <a:latin typeface="Times New Roman" pitchFamily="18" charset="0"/>
              </a:rPr>
              <a:t> </a:t>
            </a:r>
            <a:r>
              <a:rPr lang="en-US" sz="2400" dirty="0" smtClean="0">
                <a:solidFill>
                  <a:srgbClr val="7030A0"/>
                </a:solidFill>
                <a:latin typeface="Times New Roman" pitchFamily="18" charset="0"/>
                <a:cs typeface="Times New Roman" pitchFamily="18" charset="0"/>
              </a:rPr>
              <a:t/>
            </a:r>
            <a:br>
              <a:rPr lang="en-US" sz="2400" dirty="0" smtClean="0">
                <a:solidFill>
                  <a:srgbClr val="7030A0"/>
                </a:solidFill>
                <a:latin typeface="Times New Roman" pitchFamily="18" charset="0"/>
                <a:cs typeface="Times New Roman" pitchFamily="18" charset="0"/>
              </a:rPr>
            </a:br>
            <a:r>
              <a:rPr lang="mr-IN" sz="2400" dirty="0" smtClean="0">
                <a:solidFill>
                  <a:srgbClr val="7030A0"/>
                </a:solidFill>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  Operating Systems  )  UNIT-II</a:t>
            </a:r>
            <a:r>
              <a:rPr lang="mr-IN" sz="2400" dirty="0" smtClean="0">
                <a:solidFill>
                  <a:srgbClr val="FF0000"/>
                </a:solidFill>
                <a:latin typeface="Times New Roman" pitchFamily="18" charset="0"/>
              </a:rPr>
              <a:t> </a:t>
            </a:r>
            <a:r>
              <a:rPr lang="en-US" sz="2400" dirty="0" smtClean="0">
                <a:solidFill>
                  <a:srgbClr val="7030A0"/>
                </a:solidFill>
                <a:latin typeface="Times New Roman" pitchFamily="18" charset="0"/>
                <a:cs typeface="Times New Roman" pitchFamily="18" charset="0"/>
              </a:rPr>
              <a:t/>
            </a:r>
            <a:br>
              <a:rPr lang="en-US" sz="2400" dirty="0" smtClean="0">
                <a:solidFill>
                  <a:srgbClr val="7030A0"/>
                </a:solidFill>
                <a:latin typeface="Times New Roman" pitchFamily="18" charset="0"/>
                <a:cs typeface="Times New Roman" pitchFamily="18" charset="0"/>
              </a:rPr>
            </a:br>
            <a:r>
              <a:rPr lang="en-US" sz="2400" dirty="0" smtClean="0">
                <a:solidFill>
                  <a:srgbClr val="7030A0"/>
                </a:solidFill>
                <a:latin typeface="Times New Roman" pitchFamily="18" charset="0"/>
                <a:cs typeface="Times New Roman" pitchFamily="18" charset="0"/>
              </a:rPr>
              <a:t>Subject- Computer Application in Home Science [</a:t>
            </a:r>
            <a:r>
              <a:rPr lang="en-US" sz="2400" dirty="0" err="1" smtClean="0">
                <a:solidFill>
                  <a:srgbClr val="7030A0"/>
                </a:solidFill>
                <a:latin typeface="Times New Roman" pitchFamily="18" charset="0"/>
                <a:cs typeface="Times New Roman" pitchFamily="18" charset="0"/>
              </a:rPr>
              <a:t>Seme</a:t>
            </a:r>
            <a:r>
              <a:rPr lang="en-US" sz="2400" dirty="0" smtClean="0">
                <a:solidFill>
                  <a:srgbClr val="7030A0"/>
                </a:solidFill>
                <a:latin typeface="Times New Roman" pitchFamily="18" charset="0"/>
                <a:cs typeface="Times New Roman" pitchFamily="18" charset="0"/>
              </a:rPr>
              <a:t> – III ]</a:t>
            </a:r>
            <a:br>
              <a:rPr lang="en-US" sz="2400" dirty="0" smtClean="0">
                <a:solidFill>
                  <a:srgbClr val="7030A0"/>
                </a:solidFill>
                <a:latin typeface="Times New Roman" pitchFamily="18" charset="0"/>
                <a:cs typeface="Times New Roman" pitchFamily="18" charset="0"/>
              </a:rPr>
            </a:br>
            <a:r>
              <a:rPr lang="en-US" sz="2400" dirty="0" smtClean="0">
                <a:solidFill>
                  <a:srgbClr val="7030A0"/>
                </a:solidFill>
                <a:latin typeface="Times New Roman" pitchFamily="18" charset="0"/>
                <a:cs typeface="Times New Roman" pitchFamily="18" charset="0"/>
              </a:rPr>
              <a:t>Code – 231CA20</a:t>
            </a:r>
            <a:endParaRPr lang="en-US" sz="2400" dirty="0"/>
          </a:p>
        </p:txBody>
      </p:sp>
      <p:sp>
        <p:nvSpPr>
          <p:cNvPr id="3" name="Subtitle 2"/>
          <p:cNvSpPr>
            <a:spLocks noGrp="1"/>
          </p:cNvSpPr>
          <p:nvPr>
            <p:ph type="subTitle" idx="1"/>
          </p:nvPr>
        </p:nvSpPr>
        <p:spPr>
          <a:xfrm>
            <a:off x="533400" y="4572000"/>
            <a:ext cx="8077200" cy="1600200"/>
          </a:xfrm>
        </p:spPr>
        <p:txBody>
          <a:bodyPr>
            <a:normAutofit fontScale="92500" lnSpcReduction="20000"/>
          </a:bodyPr>
          <a:lstStyle/>
          <a:p>
            <a:r>
              <a:rPr lang="en-US" dirty="0" smtClean="0">
                <a:solidFill>
                  <a:srgbClr val="FF0000"/>
                </a:solidFill>
                <a:latin typeface="Times New Roman" pitchFamily="18" charset="0"/>
                <a:cs typeface="Times New Roman" pitchFamily="18" charset="0"/>
              </a:rPr>
              <a:t>Dr. </a:t>
            </a:r>
            <a:r>
              <a:rPr lang="en-US" dirty="0" err="1" smtClean="0">
                <a:solidFill>
                  <a:srgbClr val="FF0000"/>
                </a:solidFill>
                <a:latin typeface="Times New Roman" pitchFamily="18" charset="0"/>
                <a:cs typeface="Times New Roman" pitchFamily="18" charset="0"/>
              </a:rPr>
              <a:t>Devidas</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Rushiji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Bambole</a:t>
            </a:r>
            <a:r>
              <a:rPr lang="en-US" dirty="0" smtClean="0">
                <a:solidFill>
                  <a:srgbClr val="FF0000"/>
                </a:solidFill>
                <a:latin typeface="Times New Roman" pitchFamily="18" charset="0"/>
                <a:cs typeface="Times New Roman" pitchFamily="18" charset="0"/>
              </a:rPr>
              <a:t> </a:t>
            </a:r>
          </a:p>
          <a:p>
            <a:r>
              <a:rPr lang="en-US" dirty="0" smtClean="0">
                <a:solidFill>
                  <a:srgbClr val="FF0000"/>
                </a:solidFill>
                <a:latin typeface="Times New Roman" pitchFamily="18" charset="0"/>
                <a:cs typeface="Times New Roman" pitchFamily="18" charset="0"/>
              </a:rPr>
              <a:t>M. Sc. Ph. D. </a:t>
            </a:r>
          </a:p>
          <a:p>
            <a:r>
              <a:rPr lang="en-US" dirty="0" smtClean="0">
                <a:solidFill>
                  <a:srgbClr val="FF0000"/>
                </a:solidFill>
                <a:latin typeface="Times New Roman" pitchFamily="18" charset="0"/>
                <a:cs typeface="Times New Roman" pitchFamily="18" charset="0"/>
              </a:rPr>
              <a:t>Department of Physics </a:t>
            </a:r>
          </a:p>
          <a:p>
            <a:r>
              <a:rPr lang="en-US" dirty="0" err="1" smtClean="0">
                <a:solidFill>
                  <a:srgbClr val="FF0000"/>
                </a:solidFill>
                <a:latin typeface="Times New Roman" pitchFamily="18" charset="0"/>
                <a:cs typeface="Times New Roman" pitchFamily="18" charset="0"/>
              </a:rPr>
              <a:t>Matoshree</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Vimalabai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Deshmukh</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Mahavidyalaya</a:t>
            </a:r>
            <a:r>
              <a:rPr lang="en-US" dirty="0" smtClean="0">
                <a:solidFill>
                  <a:srgbClr val="FF0000"/>
                </a:solidFill>
                <a:latin typeface="Times New Roman" pitchFamily="18" charset="0"/>
                <a:cs typeface="Times New Roman" pitchFamily="18" charset="0"/>
              </a:rPr>
              <a:t>, Amravati.</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685800"/>
          </a:xfrm>
        </p:spPr>
        <p:txBody>
          <a:bodyPr>
            <a:normAutofit fontScale="90000"/>
          </a:bodyPr>
          <a:lstStyle/>
          <a:p>
            <a:r>
              <a:rPr lang="en-US" sz="5400" dirty="0" smtClean="0">
                <a:solidFill>
                  <a:srgbClr val="FF0000"/>
                </a:solidFill>
                <a:latin typeface="Times New Roman" pitchFamily="18" charset="0"/>
                <a:cs typeface="Times New Roman" pitchFamily="18" charset="0"/>
              </a:rPr>
              <a:t> </a:t>
            </a:r>
            <a:r>
              <a:rPr lang="mr-IN" sz="2700" dirty="0" smtClean="0">
                <a:solidFill>
                  <a:srgbClr val="FF0000"/>
                </a:solidFill>
              </a:rPr>
              <a:t>ऑपरेटींग सिस्टम्स  </a:t>
            </a:r>
            <a:r>
              <a:rPr lang="en-US" sz="2700" dirty="0" smtClean="0">
                <a:solidFill>
                  <a:srgbClr val="FF0000"/>
                </a:solidFill>
                <a:latin typeface="Times New Roman" pitchFamily="18" charset="0"/>
                <a:cs typeface="Times New Roman" pitchFamily="18" charset="0"/>
              </a:rPr>
              <a:t>(Operating Systems):-</a:t>
            </a:r>
            <a:endParaRPr lang="en-US" sz="2700" dirty="0"/>
          </a:p>
        </p:txBody>
      </p:sp>
      <p:sp>
        <p:nvSpPr>
          <p:cNvPr id="3" name="Content Placeholder 2"/>
          <p:cNvSpPr>
            <a:spLocks noGrp="1"/>
          </p:cNvSpPr>
          <p:nvPr>
            <p:ph idx="1"/>
          </p:nvPr>
        </p:nvSpPr>
        <p:spPr>
          <a:xfrm>
            <a:off x="304800" y="914400"/>
            <a:ext cx="8534400" cy="5562600"/>
          </a:xfrm>
        </p:spPr>
        <p:txBody>
          <a:bodyPr>
            <a:normAutofit lnSpcReduction="10000"/>
          </a:bodyPr>
          <a:lstStyle/>
          <a:p>
            <a:pPr marL="514350" indent="-514350">
              <a:buNone/>
            </a:pPr>
            <a:r>
              <a:rPr lang="mr-IN" dirty="0" smtClean="0"/>
              <a:t> </a:t>
            </a:r>
            <a:r>
              <a:rPr lang="mr-IN" sz="2400" dirty="0" smtClean="0">
                <a:solidFill>
                  <a:srgbClr val="FF0000"/>
                </a:solidFill>
              </a:rPr>
              <a:t>१) युनिक्स (</a:t>
            </a:r>
            <a:r>
              <a:rPr lang="en-US" sz="2400" dirty="0" smtClean="0">
                <a:solidFill>
                  <a:srgbClr val="FF0000"/>
                </a:solidFill>
              </a:rPr>
              <a:t>Unix):-</a:t>
            </a:r>
          </a:p>
          <a:p>
            <a:pPr marL="514350" indent="-514350" algn="just">
              <a:buNone/>
            </a:pPr>
            <a:r>
              <a:rPr lang="en-US" sz="2000" dirty="0" smtClean="0"/>
              <a:t> </a:t>
            </a:r>
            <a:r>
              <a:rPr lang="mr-IN" sz="2000" dirty="0" smtClean="0"/>
              <a:t> युनिक्स हि एक मल्टीयुजर मल्टीटास्किंग ऑपरेटींग सिस्टम आहे. ती १९६९ मध्ये बेल लॅब </a:t>
            </a:r>
            <a:r>
              <a:rPr lang="en-US" sz="2000" dirty="0" smtClean="0"/>
              <a:t>(Bell Lab)</a:t>
            </a:r>
            <a:r>
              <a:rPr lang="mr-IN" sz="2000" dirty="0" smtClean="0"/>
              <a:t> मध्ये “केन थांप्सन”</a:t>
            </a:r>
            <a:r>
              <a:rPr lang="en-US" sz="2000" dirty="0" smtClean="0"/>
              <a:t> (Ken Thompson)  </a:t>
            </a:r>
            <a:r>
              <a:rPr lang="mr-IN" sz="2000" dirty="0" smtClean="0"/>
              <a:t> कडून विकसित करण्यात आली. या सिस्टम ला १९७३ मध्ये </a:t>
            </a:r>
            <a:r>
              <a:rPr lang="en-US" sz="2000" dirty="0" smtClean="0"/>
              <a:t>C –Language </a:t>
            </a:r>
            <a:r>
              <a:rPr lang="mr-IN" sz="2000" dirty="0" smtClean="0"/>
              <a:t> मध्ये “रिची”</a:t>
            </a:r>
            <a:r>
              <a:rPr lang="en-US" sz="2000" dirty="0" smtClean="0"/>
              <a:t> (Ritchie)</a:t>
            </a:r>
            <a:r>
              <a:rPr lang="mr-IN" sz="2000" dirty="0" smtClean="0"/>
              <a:t> कडून लिहिल्या गेली.</a:t>
            </a:r>
            <a:r>
              <a:rPr lang="en-US" sz="2000" dirty="0" smtClean="0"/>
              <a:t> </a:t>
            </a:r>
            <a:r>
              <a:rPr lang="mr-IN" sz="2000" dirty="0" smtClean="0"/>
              <a:t>युनिक्स ऑपरेटींग सिस्टम ला १९८३ मध्ये </a:t>
            </a:r>
            <a:r>
              <a:rPr lang="en-US" sz="2000" dirty="0" smtClean="0"/>
              <a:t>AT &amp; T Bell Laboratory </a:t>
            </a:r>
            <a:r>
              <a:rPr lang="mr-IN" sz="2000" dirty="0" smtClean="0"/>
              <a:t> मध्ये विकसित करण्यात आले. त्याला </a:t>
            </a:r>
            <a:r>
              <a:rPr lang="en-US" sz="2000" dirty="0" smtClean="0"/>
              <a:t>UNIX System – V </a:t>
            </a:r>
            <a:r>
              <a:rPr lang="mr-IN" sz="2000" dirty="0" smtClean="0"/>
              <a:t> म्हणतात. तिचे पूर्ण नाव  </a:t>
            </a:r>
            <a:r>
              <a:rPr lang="en-US" sz="2000" dirty="0" err="1" smtClean="0"/>
              <a:t>Uniplex</a:t>
            </a:r>
            <a:r>
              <a:rPr lang="en-US" sz="2000" dirty="0" smtClean="0"/>
              <a:t> information Computer System </a:t>
            </a:r>
            <a:r>
              <a:rPr lang="mr-IN" sz="2000" dirty="0" smtClean="0"/>
              <a:t> आहे. </a:t>
            </a:r>
          </a:p>
          <a:p>
            <a:pPr marL="514350" indent="-514350">
              <a:buNone/>
            </a:pPr>
            <a:r>
              <a:rPr lang="mr-IN" sz="2800" dirty="0" smtClean="0">
                <a:solidFill>
                  <a:srgbClr val="FF0000"/>
                </a:solidFill>
              </a:rPr>
              <a:t>   </a:t>
            </a:r>
            <a:r>
              <a:rPr lang="mr-IN" sz="2000" dirty="0" smtClean="0"/>
              <a:t>या ऑपरेटींग सिस्टम ला सर्वर आणि वर्कस्टेशन  या दोन्ही ठिकाणी वापर करू शकतो. युनिक्स ऑपरेटींग सिस्टम मुळत: नेटवर्क वातावरणात मिनी कॅंम्प्यूटर वर चालविण्यासाठी तयार केली गेली. परंतु, आता हि </a:t>
            </a:r>
          </a:p>
          <a:p>
            <a:pPr marL="514350" indent="-514350">
              <a:buNone/>
            </a:pPr>
            <a:r>
              <a:rPr lang="mr-IN" sz="2000" dirty="0" smtClean="0"/>
              <a:t> ऑपरेटींग सिस्टम शक्तिशाली मायक्रो कॅाम्प्यूटर व्दारे आणि वेब वरील सर्वर व्दारे देखील वापरली जाते. या ऑपरेटींग सिस्टम ला इंस्टाल करणे व सेट अप करणे कठीण असते. परंतु, हि ऑपरेटींग सिस्टम इंस्टाल झाल्या नंतर कॅाम्प्यूटर चा वेग खूप वाढतो. युनिक्स ऑपरेटींग सिस्टम च्या मोठ्या संख्येने विविध आवृत्त्या (</a:t>
            </a:r>
            <a:r>
              <a:rPr lang="en-US" sz="2000" dirty="0" smtClean="0"/>
              <a:t>Versions) </a:t>
            </a:r>
            <a:r>
              <a:rPr lang="mr-IN" sz="2000" dirty="0" smtClean="0"/>
              <a:t> आहेत. परंतु, आज ज्या कडे सर्वांचे लक्ष वेधले गेले आहे, ती आहे लिनक्स  ऑपरेटींग सिस्टम.        </a:t>
            </a: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533400"/>
          </a:xfrm>
        </p:spPr>
        <p:txBody>
          <a:bodyPr>
            <a:normAutofit/>
          </a:bodyPr>
          <a:lstStyle/>
          <a:p>
            <a:r>
              <a:rPr lang="mr-IN" sz="2400" dirty="0" smtClean="0">
                <a:solidFill>
                  <a:srgbClr val="FF0000"/>
                </a:solidFill>
              </a:rPr>
              <a:t>युनिक्स ऑपरेटींग सिस्टम ची महत्वाची वैशिष्ट्ये:- </a:t>
            </a:r>
            <a:endParaRPr lang="en-US" sz="2400" dirty="0">
              <a:solidFill>
                <a:srgbClr val="FF0000"/>
              </a:solidFill>
            </a:endParaRPr>
          </a:p>
        </p:txBody>
      </p:sp>
      <p:sp>
        <p:nvSpPr>
          <p:cNvPr id="3" name="Content Placeholder 2"/>
          <p:cNvSpPr>
            <a:spLocks noGrp="1"/>
          </p:cNvSpPr>
          <p:nvPr>
            <p:ph idx="1"/>
          </p:nvPr>
        </p:nvSpPr>
        <p:spPr>
          <a:xfrm>
            <a:off x="304800" y="838200"/>
            <a:ext cx="8610600" cy="5791200"/>
          </a:xfrm>
        </p:spPr>
        <p:txBody>
          <a:bodyPr/>
          <a:lstStyle/>
          <a:p>
            <a:pPr marL="514350" indent="-514350">
              <a:buNone/>
            </a:pPr>
            <a:r>
              <a:rPr lang="mr-IN" dirty="0" smtClean="0"/>
              <a:t>१) </a:t>
            </a:r>
            <a:r>
              <a:rPr lang="mr-IN" sz="2400" dirty="0" smtClean="0"/>
              <a:t>हि एक सहज हातातून वाहून नेण्या सारखी  ऑपरेटींग सिस्टम आहे. हि ऑपरेटींग सिस्टम मायक्रो कॅाम्प्यूटर , मिनी कॅाम्प्यूटर आणि मेनफ्रेम कॅाम्प्यूटर वर चालू शकते.</a:t>
            </a:r>
          </a:p>
          <a:p>
            <a:pPr marL="514350" indent="-514350">
              <a:buNone/>
            </a:pPr>
            <a:r>
              <a:rPr lang="mr-IN" sz="2400" dirty="0" smtClean="0"/>
              <a:t>२) हि एका शक्तिशाली कॅाम्प्यूटर ची संसाधने अनेक युजर्स ना शेअर करण्याची परवानगी देते. </a:t>
            </a:r>
          </a:p>
          <a:p>
            <a:pPr marL="514350" indent="-514350">
              <a:buNone/>
            </a:pPr>
            <a:r>
              <a:rPr lang="mr-IN" sz="2400" dirty="0" smtClean="0"/>
              <a:t>३) हि खरी मल्टीटास्किंग ऑपरेटींग सिस्टम आहे, ज्यामुळे वापर कर्त्यास बऱ्याच प्रक्रिया एकाच वेळी करण्याची परवानगी देते. </a:t>
            </a:r>
          </a:p>
          <a:p>
            <a:pPr marL="514350" indent="-514350">
              <a:buNone/>
            </a:pPr>
            <a:r>
              <a:rPr lang="mr-IN" sz="2400" dirty="0" smtClean="0"/>
              <a:t>४) अत्यंत सुरक्षित संरक्षणासह श्रेणी बद्ध</a:t>
            </a:r>
            <a:r>
              <a:rPr lang="en-US" sz="2400" dirty="0" smtClean="0"/>
              <a:t> (Hierarchical)</a:t>
            </a:r>
          </a:p>
          <a:p>
            <a:pPr marL="514350" indent="-514350">
              <a:buNone/>
            </a:pPr>
            <a:r>
              <a:rPr lang="mr-IN" sz="2400" dirty="0" smtClean="0"/>
              <a:t>  फाईल सिस्टम ची सहजतेने देखाभाल करते. </a:t>
            </a:r>
          </a:p>
          <a:p>
            <a:pPr marL="514350" indent="-514350">
              <a:buNone/>
            </a:pPr>
            <a:r>
              <a:rPr lang="mr-IN" sz="2400" dirty="0" smtClean="0"/>
              <a:t>५) संवाद साधण्या करिता युनिक्स हि इलेक्ट्रानिक मेल सुविधा पुरविते.    </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515112"/>
          </a:xfrm>
        </p:spPr>
        <p:txBody>
          <a:bodyPr>
            <a:normAutofit/>
          </a:bodyPr>
          <a:lstStyle/>
          <a:p>
            <a:r>
              <a:rPr lang="mr-IN" sz="2400" dirty="0" smtClean="0">
                <a:solidFill>
                  <a:srgbClr val="FF0000"/>
                </a:solidFill>
              </a:rPr>
              <a:t>२) लिनक्स (</a:t>
            </a:r>
            <a:r>
              <a:rPr lang="en-US" sz="2400" dirty="0" smtClean="0">
                <a:solidFill>
                  <a:srgbClr val="FF0000"/>
                </a:solidFill>
              </a:rPr>
              <a:t>Linux</a:t>
            </a:r>
            <a:r>
              <a:rPr lang="mr-IN" sz="2400" dirty="0" smtClean="0">
                <a:solidFill>
                  <a:srgbClr val="FF0000"/>
                </a:solidFill>
              </a:rPr>
              <a:t>):-</a:t>
            </a:r>
            <a:endParaRPr lang="en-US" sz="2400" dirty="0">
              <a:solidFill>
                <a:srgbClr val="FF0000"/>
              </a:solidFill>
            </a:endParaRPr>
          </a:p>
        </p:txBody>
      </p:sp>
      <p:sp>
        <p:nvSpPr>
          <p:cNvPr id="3" name="Content Placeholder 2"/>
          <p:cNvSpPr>
            <a:spLocks noGrp="1"/>
          </p:cNvSpPr>
          <p:nvPr>
            <p:ph idx="1"/>
          </p:nvPr>
        </p:nvSpPr>
        <p:spPr>
          <a:xfrm>
            <a:off x="304800" y="838200"/>
            <a:ext cx="8610600" cy="5791200"/>
          </a:xfrm>
        </p:spPr>
        <p:txBody>
          <a:bodyPr/>
          <a:lstStyle/>
          <a:p>
            <a:pPr>
              <a:buNone/>
            </a:pPr>
            <a:r>
              <a:rPr lang="en-US" dirty="0" smtClean="0"/>
              <a:t> </a:t>
            </a:r>
            <a:r>
              <a:rPr lang="mr-IN" sz="2800" dirty="0" smtClean="0"/>
              <a:t>लिनक्स ऑपरेटींग सिस्टम</a:t>
            </a:r>
            <a:r>
              <a:rPr lang="en-US" sz="2800" dirty="0" smtClean="0"/>
              <a:t> </a:t>
            </a:r>
            <a:r>
              <a:rPr lang="mr-IN" sz="2800" dirty="0" smtClean="0"/>
              <a:t> १९९१ मध्ये </a:t>
            </a:r>
            <a:r>
              <a:rPr lang="en-US" sz="2800" dirty="0" err="1" smtClean="0"/>
              <a:t>Linus</a:t>
            </a:r>
            <a:r>
              <a:rPr lang="en-US" sz="2800" dirty="0" smtClean="0"/>
              <a:t> </a:t>
            </a:r>
            <a:r>
              <a:rPr lang="en-US" sz="2800" dirty="0" err="1" smtClean="0"/>
              <a:t>Torvaldas</a:t>
            </a:r>
            <a:endParaRPr lang="en-US" sz="2800" dirty="0" smtClean="0"/>
          </a:p>
          <a:p>
            <a:pPr>
              <a:buNone/>
            </a:pPr>
            <a:r>
              <a:rPr lang="mr-IN" sz="2800" dirty="0" smtClean="0"/>
              <a:t> व्दारे विकसित केल्या गेली. लिनक्स ऑपरेटींग सिस्टम</a:t>
            </a:r>
            <a:r>
              <a:rPr lang="en-US" sz="2800" dirty="0" smtClean="0"/>
              <a:t> </a:t>
            </a:r>
            <a:r>
              <a:rPr lang="mr-IN" sz="2800" dirty="0" smtClean="0"/>
              <a:t> चा उपयोग बहुतेकदा सर्वर करिता होतो. हे एक मुक्त स्त्रोत सॅाफ्टवेअर (</a:t>
            </a:r>
            <a:r>
              <a:rPr lang="en-US" sz="2800" dirty="0" smtClean="0"/>
              <a:t>Open Source Software</a:t>
            </a:r>
            <a:r>
              <a:rPr lang="mr-IN" sz="2800" dirty="0" smtClean="0"/>
              <a:t>) आहे. आणि सर्व प्रकारच्या कॅाम्प्यूटर वर चालू शकते. मुक्त स्त्रोत म्हणजे, जगभरातील कोणालाही ते सॅाफ्टवेअर सुधारित आणि वितरीत केले जाऊ शकते. ते विनामूल्य आहे. लिनक्स ऑपरेटींग सिस्टम लोकप्रिय आहे आणि विंडोज  ऑपरेटींग सिस्टम</a:t>
            </a:r>
            <a:r>
              <a:rPr lang="en-US" sz="2800" dirty="0" smtClean="0"/>
              <a:t> </a:t>
            </a:r>
            <a:r>
              <a:rPr lang="mr-IN" sz="2800" dirty="0" smtClean="0"/>
              <a:t> ला शक्तिशाली पर्याय आहे. </a:t>
            </a:r>
            <a:endParaRPr lang="en-US" sz="28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19912"/>
          </a:xfrm>
        </p:spPr>
        <p:txBody>
          <a:bodyPr>
            <a:normAutofit fontScale="90000"/>
          </a:bodyPr>
          <a:lstStyle/>
          <a:p>
            <a:r>
              <a:rPr lang="en-US" dirty="0" smtClean="0"/>
              <a:t/>
            </a:r>
            <a:br>
              <a:rPr lang="en-US" dirty="0" smtClean="0"/>
            </a:br>
            <a:r>
              <a:rPr lang="mr-IN" dirty="0" smtClean="0"/>
              <a:t> </a:t>
            </a:r>
            <a:r>
              <a:rPr lang="mr-IN" sz="2700" dirty="0" smtClean="0">
                <a:solidFill>
                  <a:srgbClr val="FF0000"/>
                </a:solidFill>
              </a:rPr>
              <a:t>३)</a:t>
            </a:r>
            <a:r>
              <a:rPr lang="en-US" sz="2700" dirty="0" smtClean="0">
                <a:solidFill>
                  <a:srgbClr val="FF0000"/>
                </a:solidFill>
              </a:rPr>
              <a:t> </a:t>
            </a:r>
            <a:r>
              <a:rPr lang="mr-IN" sz="2700" dirty="0" smtClean="0">
                <a:solidFill>
                  <a:srgbClr val="FF0000"/>
                </a:solidFill>
              </a:rPr>
              <a:t> मायक्रो सॅाफ्ट डिस्क ऑपरेटींग सिस्टम [</a:t>
            </a:r>
            <a:r>
              <a:rPr lang="en-US" sz="2700" dirty="0" smtClean="0">
                <a:solidFill>
                  <a:srgbClr val="FF0000"/>
                </a:solidFill>
              </a:rPr>
              <a:t>Microsoft Disk Operating  system (M.S. DOS)</a:t>
            </a:r>
            <a:r>
              <a:rPr lang="mr-IN" sz="2700" dirty="0" smtClean="0">
                <a:solidFill>
                  <a:srgbClr val="FF0000"/>
                </a:solidFill>
              </a:rPr>
              <a:t>] :-</a:t>
            </a:r>
            <a:endParaRPr lang="en-US" sz="2700" dirty="0"/>
          </a:p>
        </p:txBody>
      </p:sp>
      <p:sp>
        <p:nvSpPr>
          <p:cNvPr id="3" name="Content Placeholder 2"/>
          <p:cNvSpPr>
            <a:spLocks noGrp="1"/>
          </p:cNvSpPr>
          <p:nvPr>
            <p:ph idx="1"/>
          </p:nvPr>
        </p:nvSpPr>
        <p:spPr>
          <a:xfrm>
            <a:off x="228600" y="1143000"/>
            <a:ext cx="8610600" cy="5562600"/>
          </a:xfrm>
        </p:spPr>
        <p:txBody>
          <a:bodyPr/>
          <a:lstStyle/>
          <a:p>
            <a:pPr>
              <a:buNone/>
            </a:pPr>
            <a:r>
              <a:rPr lang="mr-IN" sz="2800" dirty="0" smtClean="0"/>
              <a:t>हि एक सिंगल युजर ऑपरेटींग सिस्टम आहे. हि मायक्रो सॅाफ्ट कंपनी व्दारे विकसित केलेली ऑपरेटींग सिस्टम आहे. हि एक नॅान-ग्राफिकल कमांड लाईन ऑपरेटींग सिस्टम आहे. हि ऑपरेटींग सिस्टम युजर फ्रेंडली नाही, कारण या मध्ये कमांड ची आठवण ठेवावी लागते. हल्ली च्या काळात </a:t>
            </a:r>
            <a:r>
              <a:rPr lang="en-US" sz="2800" dirty="0" smtClean="0"/>
              <a:t>M.S. DOS</a:t>
            </a:r>
            <a:r>
              <a:rPr lang="mr-IN" sz="2800" dirty="0" smtClean="0"/>
              <a:t>  चा वापर होत नाही कारण हि ऑपरेटींग सिस्टम  ग्राफिकल वैशिष्ट्ये देत नाही.</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15112"/>
          </a:xfrm>
        </p:spPr>
        <p:txBody>
          <a:bodyPr>
            <a:normAutofit/>
          </a:bodyPr>
          <a:lstStyle/>
          <a:p>
            <a:r>
              <a:rPr lang="mr-IN" sz="2400" dirty="0" smtClean="0">
                <a:solidFill>
                  <a:srgbClr val="FF0000"/>
                </a:solidFill>
              </a:rPr>
              <a:t>४) एम. एस. विंडोज (</a:t>
            </a:r>
            <a:r>
              <a:rPr lang="en-US" sz="2400" dirty="0" smtClean="0">
                <a:solidFill>
                  <a:srgbClr val="FF0000"/>
                </a:solidFill>
              </a:rPr>
              <a:t> M. S. Windows):-</a:t>
            </a:r>
            <a:r>
              <a:rPr lang="mr-IN" sz="2400" dirty="0" smtClean="0">
                <a:solidFill>
                  <a:srgbClr val="FF0000"/>
                </a:solidFill>
              </a:rPr>
              <a:t>  </a:t>
            </a:r>
            <a:endParaRPr lang="en-US" sz="2400" dirty="0">
              <a:solidFill>
                <a:srgbClr val="FF0000"/>
              </a:solidFill>
            </a:endParaRPr>
          </a:p>
        </p:txBody>
      </p:sp>
      <p:sp>
        <p:nvSpPr>
          <p:cNvPr id="3" name="Content Placeholder 2"/>
          <p:cNvSpPr>
            <a:spLocks noGrp="1"/>
          </p:cNvSpPr>
          <p:nvPr>
            <p:ph idx="1"/>
          </p:nvPr>
        </p:nvSpPr>
        <p:spPr>
          <a:xfrm>
            <a:off x="228600" y="914400"/>
            <a:ext cx="8686800" cy="5715000"/>
          </a:xfrm>
        </p:spPr>
        <p:txBody>
          <a:bodyPr>
            <a:normAutofit fontScale="92500" lnSpcReduction="10000"/>
          </a:bodyPr>
          <a:lstStyle/>
          <a:p>
            <a:pPr>
              <a:buNone/>
            </a:pPr>
            <a:r>
              <a:rPr lang="mr-IN" sz="2400" dirty="0" smtClean="0"/>
              <a:t>मायक्रो सॅाफ्ट विंडोज हि सुद्धा मायक्रो सॅाफ्ट कंपनी व्दारे बनविलेली  ऑपरेटींग सिस्टम आहे. हि ग्राफिकल युजर इंटरफेस (</a:t>
            </a:r>
            <a:r>
              <a:rPr lang="en-US" sz="2400" dirty="0" smtClean="0"/>
              <a:t>GUI)</a:t>
            </a:r>
            <a:r>
              <a:rPr lang="mr-IN" sz="2400" dirty="0" smtClean="0"/>
              <a:t> विंडोज </a:t>
            </a:r>
            <a:r>
              <a:rPr lang="mr-IN" sz="2800" dirty="0" smtClean="0"/>
              <a:t>ऑपरेटींग सिस्टम आहे. </a:t>
            </a:r>
            <a:r>
              <a:rPr lang="en-US" sz="2800" dirty="0" smtClean="0"/>
              <a:t>GUI , </a:t>
            </a:r>
            <a:r>
              <a:rPr lang="mr-IN" sz="2800" dirty="0" smtClean="0"/>
              <a:t> म्हणजे हि </a:t>
            </a:r>
            <a:r>
              <a:rPr lang="mr-IN" sz="2400" dirty="0" smtClean="0"/>
              <a:t>ऑपरेटींग सिस्टम ऑयकन, मेन्यू, डायलॅाग  बॅाक्सेस इत्यादी देते, त्या वापरून कॅाम्प्यूटर ला कमांड देवू शकतो. त्यामध्ये इन्सट्रक्शन टाईप करण्याची आवश्यकता नसते.  फक्त ऑयकन वर क्लिक करून कोणतेही कार्य करता येते. या ऑपरेटींग सिस्टम च्या वेगवेगळ्या आवृत्त्या (</a:t>
            </a:r>
            <a:r>
              <a:rPr lang="en-US" sz="2400" dirty="0" smtClean="0"/>
              <a:t>Versions) </a:t>
            </a:r>
            <a:r>
              <a:rPr lang="mr-IN" sz="2400" dirty="0" smtClean="0"/>
              <a:t> मार्केट मध्ये उपलब्ध आहेत. </a:t>
            </a:r>
          </a:p>
          <a:p>
            <a:pPr marL="457200" indent="-457200">
              <a:buNone/>
            </a:pPr>
            <a:r>
              <a:rPr lang="mr-IN" sz="2400" dirty="0" smtClean="0"/>
              <a:t>१) विंडोज ९५ (१९९५) </a:t>
            </a:r>
          </a:p>
          <a:p>
            <a:pPr marL="457200" indent="-457200">
              <a:buNone/>
            </a:pPr>
            <a:r>
              <a:rPr lang="mr-IN" sz="2400" dirty="0" smtClean="0"/>
              <a:t>२) विंडोज ९८  (१९९८)</a:t>
            </a:r>
          </a:p>
          <a:p>
            <a:pPr marL="457200" indent="-457200">
              <a:buNone/>
            </a:pPr>
            <a:r>
              <a:rPr lang="mr-IN" sz="2400" dirty="0" smtClean="0"/>
              <a:t>३) विंडोज </a:t>
            </a:r>
            <a:r>
              <a:rPr lang="en-US" sz="2400" dirty="0" smtClean="0"/>
              <a:t>XP </a:t>
            </a:r>
            <a:r>
              <a:rPr lang="mr-IN" sz="2400" dirty="0" smtClean="0"/>
              <a:t> (</a:t>
            </a:r>
            <a:r>
              <a:rPr lang="en-US" sz="2400" dirty="0" smtClean="0"/>
              <a:t> </a:t>
            </a:r>
            <a:r>
              <a:rPr lang="mr-IN" sz="2400" dirty="0" smtClean="0"/>
              <a:t>२००१ )</a:t>
            </a:r>
          </a:p>
          <a:p>
            <a:pPr marL="457200" indent="-457200">
              <a:buNone/>
            </a:pPr>
            <a:r>
              <a:rPr lang="mr-IN" sz="2400" dirty="0" smtClean="0"/>
              <a:t>४) विंडोज </a:t>
            </a:r>
            <a:r>
              <a:rPr lang="en-US" sz="2400" dirty="0" smtClean="0"/>
              <a:t>Vista </a:t>
            </a:r>
            <a:r>
              <a:rPr lang="mr-IN" sz="2400" dirty="0" smtClean="0"/>
              <a:t> (२००६ ) </a:t>
            </a:r>
          </a:p>
          <a:p>
            <a:pPr marL="457200" indent="-457200">
              <a:buNone/>
            </a:pPr>
            <a:r>
              <a:rPr lang="mr-IN" dirty="0" smtClean="0"/>
              <a:t>५) </a:t>
            </a:r>
            <a:r>
              <a:rPr lang="mr-IN" sz="2800" dirty="0" smtClean="0"/>
              <a:t>विंडोज ७   (२००७) </a:t>
            </a:r>
          </a:p>
          <a:p>
            <a:pPr marL="457200" indent="-457200">
              <a:buNone/>
            </a:pPr>
            <a:r>
              <a:rPr lang="mr-IN" sz="2800" dirty="0" smtClean="0"/>
              <a:t>६) विंडोज ८.१ (२०१३)</a:t>
            </a:r>
          </a:p>
          <a:p>
            <a:pPr marL="457200" indent="-457200">
              <a:buNone/>
            </a:pPr>
            <a:r>
              <a:rPr lang="mr-IN" dirty="0" smtClean="0"/>
              <a:t>७) </a:t>
            </a:r>
            <a:r>
              <a:rPr lang="mr-IN" sz="2400" dirty="0" smtClean="0"/>
              <a:t>विंडोज १०   (२०१५)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229600" cy="6324600"/>
          </a:xfrm>
        </p:spPr>
        <p:txBody>
          <a:bodyPr>
            <a:normAutofit fontScale="92500"/>
          </a:bodyPr>
          <a:lstStyle/>
          <a:p>
            <a:pPr>
              <a:buNone/>
            </a:pPr>
            <a:r>
              <a:rPr lang="mr-IN" dirty="0" smtClean="0"/>
              <a:t>विंडोज </a:t>
            </a:r>
            <a:r>
              <a:rPr lang="en-US" dirty="0" smtClean="0"/>
              <a:t>XP</a:t>
            </a:r>
            <a:r>
              <a:rPr lang="mr-IN" dirty="0" smtClean="0"/>
              <a:t> या ऑपरेटींग सिस्टम च्या तुलनेत विंडोज </a:t>
            </a:r>
            <a:r>
              <a:rPr lang="en-US" dirty="0" smtClean="0"/>
              <a:t>Vista</a:t>
            </a:r>
            <a:r>
              <a:rPr lang="mr-IN" dirty="0" smtClean="0"/>
              <a:t>, विंडोज ७ हया ऑपरेटींग सिस्टम नि अनेक सुधारणा दिल्या. </a:t>
            </a:r>
          </a:p>
          <a:p>
            <a:pPr marL="514350" indent="-514350">
              <a:buNone/>
            </a:pPr>
            <a:r>
              <a:rPr lang="mr-IN" dirty="0" smtClean="0"/>
              <a:t>१) उपलब्ध वायरलेस नेटवर्क वर जलद आणि कार्यक्षम कनेक्शन देतात.</a:t>
            </a:r>
          </a:p>
          <a:p>
            <a:pPr marL="514350" indent="-514350">
              <a:buNone/>
            </a:pPr>
            <a:r>
              <a:rPr lang="mr-IN" dirty="0" smtClean="0"/>
              <a:t>२) सुधारित वर्गीकरण (</a:t>
            </a:r>
            <a:r>
              <a:rPr lang="en-US" dirty="0" smtClean="0"/>
              <a:t>Sorting) </a:t>
            </a:r>
            <a:r>
              <a:rPr lang="mr-IN" dirty="0" smtClean="0"/>
              <a:t> आणि गटबद्ध </a:t>
            </a:r>
            <a:r>
              <a:rPr lang="en-US" dirty="0" smtClean="0"/>
              <a:t>(Grouping)</a:t>
            </a:r>
            <a:r>
              <a:rPr lang="mr-IN" dirty="0" smtClean="0"/>
              <a:t> वैशिष्ठ्यासह जलद शोध परिणाम देतात.</a:t>
            </a:r>
          </a:p>
          <a:p>
            <a:pPr marL="514350" indent="-514350">
              <a:buNone/>
            </a:pPr>
            <a:r>
              <a:rPr lang="mr-IN" dirty="0" smtClean="0"/>
              <a:t>३) नवीन यु. एस. बी.</a:t>
            </a:r>
            <a:r>
              <a:rPr lang="en-US" dirty="0" smtClean="0"/>
              <a:t> (USB)</a:t>
            </a:r>
            <a:r>
              <a:rPr lang="mr-IN" dirty="0" smtClean="0"/>
              <a:t> उपकरणांची जलद उपलब्धता देतात.</a:t>
            </a:r>
          </a:p>
          <a:p>
            <a:pPr marL="514350" indent="-514350">
              <a:buNone/>
            </a:pPr>
            <a:r>
              <a:rPr lang="mr-IN" dirty="0" smtClean="0"/>
              <a:t>४) पी. सी. चा वेग आणि कार्य क्षमता सुधारण्यासाठी त्याची पार्श्वभूमी तयार करतात.</a:t>
            </a:r>
          </a:p>
          <a:p>
            <a:pPr marL="514350" indent="-514350">
              <a:buNone/>
            </a:pPr>
            <a:r>
              <a:rPr lang="mr-IN" dirty="0" smtClean="0"/>
              <a:t>मायक्रो सॅाफ्ट विंडोज ऑपरेटींग सिस्टम हि युजर फ्रेंडली ऑपरेटींग सिस्टम आहे. तसेच यामध्ये कार्य करणे खूप सोपे आहे. मायक्रो सॅाफ्ट कंपनी चा मार्केट शेअर खूप मोठा असल्यामुळे, कंपनीने इतर ऑपरेटींग सिस्टम पेक्षा विंडोज ऑपरेटींग सिस्टम खाली चालणारे खूप सारे एप्लिकेशन प्रोग्राम विकसित केलेले आहे.  </a:t>
            </a:r>
          </a:p>
          <a:p>
            <a:pPr marL="514350" indent="-514350">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515112"/>
          </a:xfrm>
        </p:spPr>
        <p:txBody>
          <a:bodyPr>
            <a:normAutofit/>
          </a:bodyPr>
          <a:lstStyle/>
          <a:p>
            <a:r>
              <a:rPr lang="mr-IN" sz="2400" dirty="0" smtClean="0"/>
              <a:t>५) भारत ऑपरेटींग सिस्टम सोल्युशन्स (</a:t>
            </a:r>
            <a:r>
              <a:rPr lang="en-US" sz="2400" dirty="0" smtClean="0"/>
              <a:t>BOSS):-</a:t>
            </a:r>
            <a:r>
              <a:rPr lang="mr-IN" sz="2400" dirty="0" smtClean="0"/>
              <a:t> </a:t>
            </a:r>
            <a:endParaRPr lang="en-US" sz="2400" dirty="0"/>
          </a:p>
        </p:txBody>
      </p:sp>
      <p:sp>
        <p:nvSpPr>
          <p:cNvPr id="3" name="Content Placeholder 2"/>
          <p:cNvSpPr>
            <a:spLocks noGrp="1"/>
          </p:cNvSpPr>
          <p:nvPr>
            <p:ph idx="1"/>
          </p:nvPr>
        </p:nvSpPr>
        <p:spPr>
          <a:xfrm>
            <a:off x="228600" y="838200"/>
            <a:ext cx="8610600" cy="5791200"/>
          </a:xfrm>
        </p:spPr>
        <p:txBody>
          <a:bodyPr>
            <a:normAutofit/>
          </a:bodyPr>
          <a:lstStyle/>
          <a:p>
            <a:pPr>
              <a:buNone/>
            </a:pPr>
            <a:r>
              <a:rPr lang="en-US" sz="2800" dirty="0" smtClean="0"/>
              <a:t>“</a:t>
            </a:r>
            <a:r>
              <a:rPr lang="mr-IN" sz="2800" dirty="0" smtClean="0"/>
              <a:t>भारत ऑपरेटींग सिस्टम सोल्युशन्स</a:t>
            </a:r>
            <a:r>
              <a:rPr lang="en-US" sz="2800" dirty="0" smtClean="0"/>
              <a:t>” </a:t>
            </a:r>
            <a:r>
              <a:rPr lang="mr-IN" sz="2800" dirty="0" smtClean="0"/>
              <a:t>ह्या ऑपरेटींग सिस्टम ला </a:t>
            </a:r>
            <a:r>
              <a:rPr lang="en-US" sz="2800" dirty="0" smtClean="0"/>
              <a:t>C-</a:t>
            </a:r>
            <a:r>
              <a:rPr lang="en-US" sz="2800" dirty="0" err="1" smtClean="0"/>
              <a:t>dac</a:t>
            </a:r>
            <a:r>
              <a:rPr lang="en-US" sz="2800" dirty="0" smtClean="0"/>
              <a:t>  </a:t>
            </a:r>
            <a:r>
              <a:rPr lang="mr-IN" sz="2800" dirty="0" smtClean="0"/>
              <a:t>व्दारे विकसित करण्यात आले. हे एक ओपन सोर्स सॅाफ्टवेअर आहे. ह्या ऑपरेटींग सिस्टम ला  प्रामुख्याने भारतीय क्षेत्रात उपयोग करण्याकरिता बनविण्यात आले. सुधारित </a:t>
            </a:r>
            <a:endParaRPr lang="en-US" sz="2800" dirty="0" smtClean="0"/>
          </a:p>
          <a:p>
            <a:pPr>
              <a:buNone/>
            </a:pPr>
            <a:r>
              <a:rPr lang="mr-IN"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JNU Linux Version 5.0 </a:t>
            </a:r>
            <a:r>
              <a:rPr lang="mr-IN" sz="2800" dirty="0" smtClean="0">
                <a:latin typeface="Times New Roman" pitchFamily="18" charset="0"/>
                <a:cs typeface="Times New Roman" pitchFamily="18" charset="0"/>
              </a:rPr>
              <a:t> हि</a:t>
            </a:r>
            <a:r>
              <a:rPr lang="en-US" sz="2800" dirty="0" smtClean="0"/>
              <a:t> “</a:t>
            </a:r>
            <a:r>
              <a:rPr lang="mr-IN" sz="2800" dirty="0" smtClean="0"/>
              <a:t>भारत ऑपरेटींग सिस्टम सोल्युशन्स</a:t>
            </a:r>
            <a:r>
              <a:rPr lang="en-US" sz="2800" dirty="0" smtClean="0"/>
              <a:t>” </a:t>
            </a:r>
            <a:r>
              <a:rPr lang="mr-IN" sz="2800" dirty="0" smtClean="0"/>
              <a:t>ह्या ऑपरेटींग सिस्टम ची आधुनिक आवृत्ती आहे. </a:t>
            </a:r>
            <a:endParaRPr lang="en-US" sz="2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38912"/>
          </a:xfrm>
        </p:spPr>
        <p:txBody>
          <a:bodyPr>
            <a:normAutofit/>
          </a:bodyPr>
          <a:lstStyle/>
          <a:p>
            <a:r>
              <a:rPr lang="mr-IN" sz="2400" dirty="0" smtClean="0">
                <a:solidFill>
                  <a:srgbClr val="FF0000"/>
                </a:solidFill>
              </a:rPr>
              <a:t>६) </a:t>
            </a:r>
            <a:r>
              <a:rPr lang="en-US" sz="2400" dirty="0" smtClean="0">
                <a:solidFill>
                  <a:srgbClr val="FF0000"/>
                </a:solidFill>
              </a:rPr>
              <a:t>Mac OS</a:t>
            </a:r>
            <a:r>
              <a:rPr lang="mr-IN" sz="2400" dirty="0" smtClean="0">
                <a:solidFill>
                  <a:srgbClr val="FF0000"/>
                </a:solidFill>
              </a:rPr>
              <a:t> ऑपरेटींग सिस्टम</a:t>
            </a:r>
            <a:r>
              <a:rPr lang="en-US" sz="2400" dirty="0" smtClean="0">
                <a:solidFill>
                  <a:srgbClr val="FF0000"/>
                </a:solidFill>
              </a:rPr>
              <a:t>:-</a:t>
            </a:r>
            <a:r>
              <a:rPr lang="mr-IN" sz="2400" dirty="0" smtClean="0">
                <a:solidFill>
                  <a:srgbClr val="FF0000"/>
                </a:solidFill>
              </a:rPr>
              <a:t> </a:t>
            </a:r>
            <a:r>
              <a:rPr lang="en-US" sz="2400" dirty="0" smtClean="0">
                <a:solidFill>
                  <a:srgbClr val="FF0000"/>
                </a:solidFill>
              </a:rPr>
              <a:t> </a:t>
            </a:r>
            <a:endParaRPr lang="en-US" sz="2400" dirty="0">
              <a:solidFill>
                <a:srgbClr val="FF0000"/>
              </a:solidFill>
            </a:endParaRPr>
          </a:p>
        </p:txBody>
      </p:sp>
      <p:sp>
        <p:nvSpPr>
          <p:cNvPr id="3" name="Content Placeholder 2"/>
          <p:cNvSpPr>
            <a:spLocks noGrp="1"/>
          </p:cNvSpPr>
          <p:nvPr>
            <p:ph idx="1"/>
          </p:nvPr>
        </p:nvSpPr>
        <p:spPr>
          <a:xfrm>
            <a:off x="304800" y="762000"/>
            <a:ext cx="8534400" cy="5867400"/>
          </a:xfrm>
        </p:spPr>
        <p:txBody>
          <a:bodyPr>
            <a:normAutofit/>
          </a:bodyPr>
          <a:lstStyle/>
          <a:p>
            <a:pPr>
              <a:buNone/>
            </a:pPr>
            <a:r>
              <a:rPr lang="mr-IN" dirty="0" smtClean="0"/>
              <a:t>१९८४ मध्ये एप्पल कंपनी व्दारे  विकसित केलेला पहिला पर्सनल</a:t>
            </a:r>
            <a:r>
              <a:rPr lang="mr-IN" sz="2400" dirty="0" smtClean="0"/>
              <a:t> कॅाम्प्यूटर ज्या मध्ये ग्राफिकल युजर इंटरफेस(</a:t>
            </a:r>
            <a:r>
              <a:rPr lang="en-US" sz="2400" dirty="0" smtClean="0"/>
              <a:t>GUI)</a:t>
            </a:r>
            <a:r>
              <a:rPr lang="mr-IN" sz="2400" dirty="0" smtClean="0"/>
              <a:t> चा उपयोग केलेला होता. त्यामध्ये </a:t>
            </a:r>
            <a:r>
              <a:rPr lang="en-US" dirty="0" smtClean="0"/>
              <a:t>Mac OS</a:t>
            </a:r>
            <a:r>
              <a:rPr lang="mr-IN" sz="2800" dirty="0" smtClean="0"/>
              <a:t> हि ऑपरेटींग सिस्टम</a:t>
            </a:r>
            <a:r>
              <a:rPr lang="mr-IN" dirty="0" smtClean="0"/>
              <a:t> वापरलेली होती. जरी एम एस. विंडोज च्या तुलनेत ह्या </a:t>
            </a:r>
            <a:r>
              <a:rPr lang="en-US" dirty="0" smtClean="0"/>
              <a:t>Mac OS</a:t>
            </a:r>
            <a:r>
              <a:rPr lang="mr-IN" sz="2400" dirty="0" smtClean="0"/>
              <a:t>  ऑपरेटींग सिस्टम </a:t>
            </a:r>
            <a:r>
              <a:rPr lang="mr-IN" sz="2400" smtClean="0"/>
              <a:t>चा बाजाराचा वाटा  </a:t>
            </a:r>
            <a:r>
              <a:rPr lang="mr-IN" sz="2400" dirty="0" smtClean="0"/>
              <a:t>कमी असला तरी, ती  एक अतिशय शक्तिशाली आणि वापरण्यास सुलभ ऑपरेटींग सिस्टम आहे. मॅकींटोश (</a:t>
            </a:r>
            <a:r>
              <a:rPr lang="en-US" sz="2400" dirty="0" smtClean="0"/>
              <a:t>Mac OS</a:t>
            </a:r>
            <a:r>
              <a:rPr lang="mr-IN" sz="2400" dirty="0" smtClean="0"/>
              <a:t> ) ऑपरेटींग सिस्टमची नवीन आवृत्ती </a:t>
            </a:r>
            <a:r>
              <a:rPr lang="en-US" sz="2400" dirty="0" smtClean="0"/>
              <a:t>OS  X   </a:t>
            </a:r>
            <a:r>
              <a:rPr lang="mr-IN" sz="2400" dirty="0" smtClean="0"/>
              <a:t>आहे, </a:t>
            </a:r>
          </a:p>
          <a:p>
            <a:pPr>
              <a:buNone/>
            </a:pPr>
            <a:r>
              <a:rPr lang="mr-IN" sz="2400" dirty="0" smtClean="0"/>
              <a:t>ह्या ऑपरेटींग सिस्टम ची खालील वैशिष्ट्ये  आहेत. </a:t>
            </a:r>
            <a:endParaRPr lang="en-US" sz="2400" dirty="0" smtClean="0"/>
          </a:p>
          <a:p>
            <a:pPr marL="457200" indent="-457200">
              <a:buNone/>
            </a:pPr>
            <a:r>
              <a:rPr lang="mr-IN" sz="2400" dirty="0" smtClean="0"/>
              <a:t>१) अॅक्वा (</a:t>
            </a:r>
            <a:r>
              <a:rPr lang="en-US" sz="2400" dirty="0" smtClean="0"/>
              <a:t>Aqua </a:t>
            </a:r>
            <a:r>
              <a:rPr lang="mr-IN" sz="2400" dirty="0" smtClean="0"/>
              <a:t>) हि  एक अंतर्ज्ञानी युजर इंटर फेस आहे. </a:t>
            </a:r>
          </a:p>
          <a:p>
            <a:pPr marL="514350" indent="-514350">
              <a:buNone/>
            </a:pPr>
            <a:r>
              <a:rPr lang="mr-IN" dirty="0" smtClean="0"/>
              <a:t>२) शेरलॅाक (</a:t>
            </a:r>
            <a:r>
              <a:rPr lang="en-US" dirty="0" smtClean="0"/>
              <a:t>Sherlock) </a:t>
            </a:r>
            <a:r>
              <a:rPr lang="mr-IN" dirty="0" smtClean="0"/>
              <a:t>हि वेब वर तसेच वापरकर्त्याच्या संगणक प्रणालीवर माहिती शोधते. </a:t>
            </a:r>
            <a:r>
              <a:rPr lang="en-US" dirty="0" smtClean="0"/>
              <a:t> </a:t>
            </a:r>
            <a:r>
              <a:rPr lang="mr-IN" dirty="0" smtClean="0"/>
              <a:t>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477</TotalTime>
  <Words>938</Words>
  <Application>Microsoft Office PowerPoint</Application>
  <PresentationFormat>On-screen Show (4:3)</PresentationFormat>
  <Paragraphs>45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Lecture – 4        (  Operating Systems  )  UNIT-II  Subject- Computer Application in Home Science [Seme – III ] Code – 231CA20</vt:lpstr>
      <vt:lpstr> ऑपरेटींग सिस्टम्स  (Operating Systems):-</vt:lpstr>
      <vt:lpstr>युनिक्स ऑपरेटींग सिस्टम ची महत्वाची वैशिष्ट्ये:- </vt:lpstr>
      <vt:lpstr>२) लिनक्स (Linux):-</vt:lpstr>
      <vt:lpstr>  ३)  मायक्रो सॅाफ्ट डिस्क ऑपरेटींग सिस्टम [Microsoft Disk Operating  system (M.S. DOS)] :-</vt:lpstr>
      <vt:lpstr>४) एम. एस. विंडोज ( M. S. Windows):-  </vt:lpstr>
      <vt:lpstr>Slide 7</vt:lpstr>
      <vt:lpstr>५) भारत ऑपरेटींग सिस्टम सोल्युशन्स (BOSS):- </vt:lpstr>
      <vt:lpstr>६) Mac OS ऑपरेटींग सिस्टम:-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 २     २   (  Software )  UNIT-II  Subject- Computer Application in Home Science [Seme – III ] Code – 231CA20</dc:title>
  <dc:creator>DELL</dc:creator>
  <cp:lastModifiedBy>DELL</cp:lastModifiedBy>
  <cp:revision>22</cp:revision>
  <dcterms:created xsi:type="dcterms:W3CDTF">2020-08-23T09:46:33Z</dcterms:created>
  <dcterms:modified xsi:type="dcterms:W3CDTF">2021-03-01T09:02:03Z</dcterms:modified>
</cp:coreProperties>
</file>