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8" r:id="rId8"/>
    <p:sldId id="262" r:id="rId9"/>
    <p:sldId id="273" r:id="rId10"/>
    <p:sldId id="269" r:id="rId11"/>
    <p:sldId id="263" r:id="rId12"/>
    <p:sldId id="271" r:id="rId13"/>
    <p:sldId id="270" r:id="rId14"/>
    <p:sldId id="272"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634EE27-7CE4-4E42-B807-6B8709D9835E}" type="datetimeFigureOut">
              <a:rPr lang="en-US" smtClean="0"/>
              <a:pPr/>
              <a:t>08/09/2020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C69619A7-4706-4E25-8783-CF8BA90801C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34EE27-7CE4-4E42-B807-6B8709D9835E}" type="datetimeFigureOut">
              <a:rPr lang="en-US" smtClean="0"/>
              <a:pPr/>
              <a:t>08/09/2020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9619A7-4706-4E25-8783-CF8BA90801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34EE27-7CE4-4E42-B807-6B8709D9835E}" type="datetimeFigureOut">
              <a:rPr lang="en-US" smtClean="0"/>
              <a:pPr/>
              <a:t>08/09/2020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9619A7-4706-4E25-8783-CF8BA90801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634EE27-7CE4-4E42-B807-6B8709D9835E}" type="datetimeFigureOut">
              <a:rPr lang="en-US" smtClean="0"/>
              <a:pPr/>
              <a:t>08/09/2020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9619A7-4706-4E25-8783-CF8BA90801C9}"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634EE27-7CE4-4E42-B807-6B8709D9835E}" type="datetimeFigureOut">
              <a:rPr lang="en-US" smtClean="0"/>
              <a:pPr/>
              <a:t>08/09/2020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C69619A7-4706-4E25-8783-CF8BA90801C9}"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634EE27-7CE4-4E42-B807-6B8709D9835E}" type="datetimeFigureOut">
              <a:rPr lang="en-US" smtClean="0"/>
              <a:pPr/>
              <a:t>08/09/2020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9619A7-4706-4E25-8783-CF8BA90801C9}"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634EE27-7CE4-4E42-B807-6B8709D9835E}" type="datetimeFigureOut">
              <a:rPr lang="en-US" smtClean="0"/>
              <a:pPr/>
              <a:t>08/09/2020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C69619A7-4706-4E25-8783-CF8BA90801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0634EE27-7CE4-4E42-B807-6B8709D9835E}" type="datetimeFigureOut">
              <a:rPr lang="en-US" smtClean="0"/>
              <a:pPr/>
              <a:t>08/09/2020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C69619A7-4706-4E25-8783-CF8BA90801C9}"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634EE27-7CE4-4E42-B807-6B8709D9835E}" type="datetimeFigureOut">
              <a:rPr lang="en-US" smtClean="0"/>
              <a:pPr/>
              <a:t>08/09/2020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C69619A7-4706-4E25-8783-CF8BA90801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634EE27-7CE4-4E42-B807-6B8709D9835E}" type="datetimeFigureOut">
              <a:rPr lang="en-US" smtClean="0"/>
              <a:pPr/>
              <a:t>08/09/2020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C69619A7-4706-4E25-8783-CF8BA90801C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0634EE27-7CE4-4E42-B807-6B8709D9835E}" type="datetimeFigureOut">
              <a:rPr lang="en-US" smtClean="0"/>
              <a:pPr/>
              <a:t>08/09/2020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C69619A7-4706-4E25-8783-CF8BA90801C9}"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634EE27-7CE4-4E42-B807-6B8709D9835E}" type="datetimeFigureOut">
              <a:rPr lang="en-US" smtClean="0"/>
              <a:pPr/>
              <a:t>08/09/2020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C69619A7-4706-4E25-8783-CF8BA90801C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228600"/>
            <a:ext cx="8610600" cy="2209800"/>
          </a:xfrm>
        </p:spPr>
        <p:txBody>
          <a:bodyPr>
            <a:noAutofit/>
          </a:bodyPr>
          <a:lstStyle/>
          <a:p>
            <a:r>
              <a:rPr lang="en-US" sz="2400" dirty="0" smtClean="0">
                <a:solidFill>
                  <a:schemeClr val="accent5">
                    <a:lumMod val="75000"/>
                  </a:schemeClr>
                </a:solidFill>
              </a:rPr>
              <a:t>Lecture – 4</a:t>
            </a:r>
            <a:br>
              <a:rPr lang="en-US" sz="2400" dirty="0" smtClean="0">
                <a:solidFill>
                  <a:schemeClr val="accent5">
                    <a:lumMod val="75000"/>
                  </a:schemeClr>
                </a:solidFill>
              </a:rPr>
            </a:br>
            <a:r>
              <a:rPr lang="en-US" sz="2400" dirty="0" smtClean="0">
                <a:solidFill>
                  <a:srgbClr val="FF0000"/>
                </a:solidFill>
              </a:rPr>
              <a:t>(C. P. U., Mother board , Memory) </a:t>
            </a:r>
            <a:r>
              <a:rPr lang="en-US" sz="2400" dirty="0" smtClean="0">
                <a:solidFill>
                  <a:schemeClr val="accent5">
                    <a:lumMod val="75000"/>
                  </a:schemeClr>
                </a:solidFill>
              </a:rPr>
              <a:t/>
            </a:r>
            <a:br>
              <a:rPr lang="en-US" sz="2400" dirty="0" smtClean="0">
                <a:solidFill>
                  <a:schemeClr val="accent5">
                    <a:lumMod val="75000"/>
                  </a:schemeClr>
                </a:solidFill>
              </a:rPr>
            </a:br>
            <a:r>
              <a:rPr lang="en-US" sz="2400" dirty="0" smtClean="0">
                <a:solidFill>
                  <a:schemeClr val="accent5">
                    <a:lumMod val="75000"/>
                  </a:schemeClr>
                </a:solidFill>
              </a:rPr>
              <a:t>Subject- Computer Application in Home Science [</a:t>
            </a:r>
            <a:r>
              <a:rPr lang="en-US" sz="2400" dirty="0" err="1" smtClean="0">
                <a:solidFill>
                  <a:schemeClr val="accent5">
                    <a:lumMod val="75000"/>
                  </a:schemeClr>
                </a:solidFill>
              </a:rPr>
              <a:t>Seme</a:t>
            </a:r>
            <a:r>
              <a:rPr lang="en-US" sz="2400" dirty="0" smtClean="0">
                <a:solidFill>
                  <a:schemeClr val="accent5">
                    <a:lumMod val="75000"/>
                  </a:schemeClr>
                </a:solidFill>
              </a:rPr>
              <a:t> – III ]</a:t>
            </a:r>
            <a:br>
              <a:rPr lang="en-US" sz="2400" dirty="0" smtClean="0">
                <a:solidFill>
                  <a:schemeClr val="accent5">
                    <a:lumMod val="75000"/>
                  </a:schemeClr>
                </a:solidFill>
              </a:rPr>
            </a:br>
            <a:r>
              <a:rPr lang="en-US" sz="2400" dirty="0" smtClean="0">
                <a:solidFill>
                  <a:schemeClr val="accent5">
                    <a:lumMod val="75000"/>
                  </a:schemeClr>
                </a:solidFill>
              </a:rPr>
              <a:t>Code – 231CA20</a:t>
            </a:r>
            <a:endParaRPr lang="en-US" sz="2400" dirty="0">
              <a:solidFill>
                <a:schemeClr val="accent5">
                  <a:lumMod val="75000"/>
                </a:schemeClr>
              </a:solidFill>
            </a:endParaRPr>
          </a:p>
        </p:txBody>
      </p:sp>
      <p:sp>
        <p:nvSpPr>
          <p:cNvPr id="3" name="Subtitle 2"/>
          <p:cNvSpPr>
            <a:spLocks noGrp="1"/>
          </p:cNvSpPr>
          <p:nvPr>
            <p:ph type="subTitle" idx="1"/>
          </p:nvPr>
        </p:nvSpPr>
        <p:spPr>
          <a:xfrm>
            <a:off x="304800" y="3581400"/>
            <a:ext cx="8610600" cy="1752600"/>
          </a:xfrm>
        </p:spPr>
        <p:txBody>
          <a:bodyPr>
            <a:normAutofit fontScale="85000" lnSpcReduction="10000"/>
          </a:bodyPr>
          <a:lstStyle/>
          <a:p>
            <a:r>
              <a:rPr lang="en-US" dirty="0" smtClean="0">
                <a:solidFill>
                  <a:srgbClr val="FF0000"/>
                </a:solidFill>
              </a:rPr>
              <a:t>Dr. </a:t>
            </a:r>
            <a:r>
              <a:rPr lang="en-US" dirty="0" err="1" smtClean="0">
                <a:solidFill>
                  <a:srgbClr val="FF0000"/>
                </a:solidFill>
              </a:rPr>
              <a:t>Devidas</a:t>
            </a:r>
            <a:r>
              <a:rPr lang="en-US" dirty="0" smtClean="0">
                <a:solidFill>
                  <a:srgbClr val="FF0000"/>
                </a:solidFill>
              </a:rPr>
              <a:t> </a:t>
            </a:r>
            <a:r>
              <a:rPr lang="en-US" dirty="0" err="1" smtClean="0">
                <a:solidFill>
                  <a:srgbClr val="FF0000"/>
                </a:solidFill>
              </a:rPr>
              <a:t>Rushiji</a:t>
            </a:r>
            <a:r>
              <a:rPr lang="en-US" dirty="0" smtClean="0">
                <a:solidFill>
                  <a:srgbClr val="FF0000"/>
                </a:solidFill>
              </a:rPr>
              <a:t> </a:t>
            </a:r>
            <a:r>
              <a:rPr lang="en-US" dirty="0" err="1" smtClean="0">
                <a:solidFill>
                  <a:srgbClr val="FF0000"/>
                </a:solidFill>
              </a:rPr>
              <a:t>Bambole</a:t>
            </a:r>
            <a:r>
              <a:rPr lang="en-US" dirty="0" smtClean="0">
                <a:solidFill>
                  <a:srgbClr val="FF0000"/>
                </a:solidFill>
              </a:rPr>
              <a:t> </a:t>
            </a:r>
          </a:p>
          <a:p>
            <a:r>
              <a:rPr lang="en-US" dirty="0" smtClean="0">
                <a:solidFill>
                  <a:srgbClr val="FF0000"/>
                </a:solidFill>
              </a:rPr>
              <a:t>M. Sc. Ph. D. </a:t>
            </a:r>
          </a:p>
          <a:p>
            <a:r>
              <a:rPr lang="en-US" dirty="0" smtClean="0">
                <a:solidFill>
                  <a:srgbClr val="FF0000"/>
                </a:solidFill>
              </a:rPr>
              <a:t>Department of Physics </a:t>
            </a:r>
          </a:p>
          <a:p>
            <a:r>
              <a:rPr lang="en-US" dirty="0" err="1" smtClean="0">
                <a:solidFill>
                  <a:srgbClr val="FF0000"/>
                </a:solidFill>
              </a:rPr>
              <a:t>Matoshree</a:t>
            </a:r>
            <a:r>
              <a:rPr lang="en-US" dirty="0" smtClean="0">
                <a:solidFill>
                  <a:srgbClr val="FF0000"/>
                </a:solidFill>
              </a:rPr>
              <a:t> </a:t>
            </a:r>
            <a:r>
              <a:rPr lang="en-US" dirty="0" err="1" smtClean="0">
                <a:solidFill>
                  <a:srgbClr val="FF0000"/>
                </a:solidFill>
              </a:rPr>
              <a:t>Vimalabai</a:t>
            </a:r>
            <a:r>
              <a:rPr lang="en-US" dirty="0" smtClean="0">
                <a:solidFill>
                  <a:srgbClr val="FF0000"/>
                </a:solidFill>
              </a:rPr>
              <a:t> </a:t>
            </a:r>
            <a:r>
              <a:rPr lang="en-US" dirty="0" err="1" smtClean="0">
                <a:solidFill>
                  <a:srgbClr val="FF0000"/>
                </a:solidFill>
              </a:rPr>
              <a:t>Deshmukh</a:t>
            </a:r>
            <a:r>
              <a:rPr lang="en-US" dirty="0" smtClean="0">
                <a:solidFill>
                  <a:srgbClr val="FF0000"/>
                </a:solidFill>
              </a:rPr>
              <a:t>, </a:t>
            </a:r>
            <a:r>
              <a:rPr lang="en-US" dirty="0" err="1" smtClean="0">
                <a:solidFill>
                  <a:srgbClr val="FF0000"/>
                </a:solidFill>
              </a:rPr>
              <a:t>Mahavidyalaya</a:t>
            </a:r>
            <a:r>
              <a:rPr lang="en-US" dirty="0" smtClean="0">
                <a:solidFill>
                  <a:srgbClr val="FF0000"/>
                </a:solidFill>
              </a:rPr>
              <a:t>, Amravati.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
            <a:ext cx="8229600" cy="5715000"/>
          </a:xfrm>
        </p:spPr>
        <p:txBody>
          <a:bodyPr>
            <a:normAutofit fontScale="85000" lnSpcReduction="20000"/>
          </a:bodyPr>
          <a:lstStyle/>
          <a:p>
            <a:pPr>
              <a:lnSpc>
                <a:spcPct val="160000"/>
              </a:lnSpc>
              <a:buNone/>
            </a:pPr>
            <a:r>
              <a:rPr lang="mr-IN" sz="2400" dirty="0" smtClean="0"/>
              <a:t>त्यानंतर त्या कंपनीने पेंटीयम नावाची सिरीज काढली. त्यात प्रोसेसरला त्याच्या स्पीड ने नवे देण्यात आली. पेंटीयम, पेंटीयम-१ , पेंटीयम–२ , पेंटीयम-३, आणि सध्या सर्वत्र संगणकामध्ये ज्यास्त प्रमाणात वापरला जाणारा पेंटीयम-४. त्याला पी-४ सुद्धा म्हणतात. पेंटीयम ची सुरवात झाली तेंव्हा त्याचा स्पीड ६२ </a:t>
            </a:r>
            <a:r>
              <a:rPr lang="en-US" sz="2400" dirty="0" smtClean="0"/>
              <a:t>MHz </a:t>
            </a:r>
            <a:r>
              <a:rPr lang="mr-IN" sz="2400" dirty="0" smtClean="0"/>
              <a:t>एवढा होता. आता २ </a:t>
            </a:r>
            <a:r>
              <a:rPr lang="en-US" sz="2400" dirty="0" smtClean="0"/>
              <a:t>GHz </a:t>
            </a:r>
            <a:r>
              <a:rPr lang="mr-IN" sz="2400" dirty="0" smtClean="0"/>
              <a:t>पेक्षा जास्त आहे. </a:t>
            </a:r>
          </a:p>
          <a:p>
            <a:pPr>
              <a:lnSpc>
                <a:spcPct val="160000"/>
              </a:lnSpc>
              <a:buNone/>
            </a:pPr>
            <a:r>
              <a:rPr lang="mr-IN" sz="2400" dirty="0" smtClean="0"/>
              <a:t>		सध्या डीवो कोअर, डूअल कोअर प्रोसेसर उपलब्ध आहेत. हे बाकीच्या प्रोसेसर पेक्षा ज्यास्त स्पीड काम करतात. शियाय दोन प्रोसेसर असल्यामुळे एक खराब किंवा निकामी झाल्यामुळे दुसऱ्या प्रोसेसरवर पी. सी. सुरु राहू शकतो. </a:t>
            </a:r>
          </a:p>
          <a:p>
            <a:pPr>
              <a:lnSpc>
                <a:spcPct val="160000"/>
              </a:lnSpc>
              <a:buNone/>
            </a:pPr>
            <a:r>
              <a:rPr lang="mr-IN" sz="3300" b="1" dirty="0" smtClean="0"/>
              <a:t>को-प्रोसेसर- </a:t>
            </a:r>
          </a:p>
          <a:p>
            <a:pPr>
              <a:lnSpc>
                <a:spcPct val="160000"/>
              </a:lnSpc>
              <a:buNone/>
            </a:pPr>
            <a:r>
              <a:rPr lang="mr-IN" sz="2400" dirty="0" smtClean="0"/>
              <a:t>    गणित किंवा अवघड अशी उदाहरणे सोडविण्यास को- प्रोसेसर मुळे मदत होते. सध्याच्या मायक्रोप्रोसेसर मध्ये बिल्ट इन मायक्रो को-प्रोसेसर आहेत.</a:t>
            </a:r>
            <a:r>
              <a:rPr lang="mr-IN" sz="2000" dirty="0" smtClean="0"/>
              <a:t>      </a:t>
            </a: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5016691"/>
          </a:xfrm>
        </p:spPr>
        <p:txBody>
          <a:bodyPr>
            <a:normAutofit/>
          </a:bodyPr>
          <a:lstStyle/>
          <a:p>
            <a:pPr>
              <a:buNone/>
            </a:pPr>
            <a:r>
              <a:rPr lang="mr-IN" dirty="0" smtClean="0"/>
              <a:t> </a:t>
            </a:r>
            <a:r>
              <a:rPr lang="mr-IN" sz="2800" dirty="0" smtClean="0"/>
              <a:t>मेमरी म्हणजे   संगणकाची स्मरण शक्ती होय. </a:t>
            </a:r>
            <a:r>
              <a:rPr lang="mr-IN" sz="2800" dirty="0" smtClean="0"/>
              <a:t> </a:t>
            </a:r>
            <a:r>
              <a:rPr lang="mr-IN" sz="2800" dirty="0" smtClean="0"/>
              <a:t>दाट सूचना आणि माहिती साठविण्यासाठी मेमरी हे क्षेत्र आहे. </a:t>
            </a:r>
            <a:r>
              <a:rPr lang="mr-IN" sz="2800" dirty="0" smtClean="0"/>
              <a:t>सी</a:t>
            </a:r>
            <a:r>
              <a:rPr lang="mr-IN" sz="2800" dirty="0" smtClean="0"/>
              <a:t>. पी. यु. मध्ये प्रोसेसर नंतर मेमरी हा संगणकाचा महत्वाचा भाग आहे. हि मेमरी </a:t>
            </a:r>
            <a:r>
              <a:rPr lang="mr-IN" sz="2800" dirty="0" smtClean="0"/>
              <a:t>चीप वर असते आणि सी</a:t>
            </a:r>
            <a:r>
              <a:rPr lang="mr-IN" sz="2800" dirty="0" smtClean="0"/>
              <a:t>. पी. यु. मध्ये मदर बोर्ड वर खाचे मध्ये लावली जाते, या संगणकाच्या मेमरीचे २ भागात वर्गीकरण केले जाते. </a:t>
            </a:r>
          </a:p>
          <a:p>
            <a:pPr>
              <a:buNone/>
            </a:pPr>
            <a:endParaRPr lang="mr-IN" sz="2800" dirty="0" smtClean="0"/>
          </a:p>
          <a:p>
            <a:pPr marL="624078" indent="-514350">
              <a:buNone/>
            </a:pPr>
            <a:r>
              <a:rPr lang="mr-IN" sz="2800" dirty="0" smtClean="0"/>
              <a:t>   </a:t>
            </a:r>
          </a:p>
          <a:p>
            <a:pPr marL="624078" indent="-514350">
              <a:buNone/>
            </a:pPr>
            <a:endParaRPr lang="en-US" dirty="0" smtClean="0"/>
          </a:p>
          <a:p>
            <a:pPr marL="624078" indent="-514350">
              <a:buNone/>
            </a:pPr>
            <a:r>
              <a:rPr lang="en-US" dirty="0" smtClean="0"/>
              <a:t> </a:t>
            </a:r>
            <a:endParaRPr lang="en-US" dirty="0"/>
          </a:p>
        </p:txBody>
      </p:sp>
      <p:sp>
        <p:nvSpPr>
          <p:cNvPr id="3" name="Title 2"/>
          <p:cNvSpPr>
            <a:spLocks noGrp="1"/>
          </p:cNvSpPr>
          <p:nvPr>
            <p:ph type="title"/>
          </p:nvPr>
        </p:nvSpPr>
        <p:spPr>
          <a:xfrm>
            <a:off x="457200" y="228600"/>
            <a:ext cx="8229600" cy="715962"/>
          </a:xfrm>
        </p:spPr>
        <p:txBody>
          <a:bodyPr>
            <a:normAutofit fontScale="90000"/>
          </a:bodyPr>
          <a:lstStyle/>
          <a:p>
            <a:pPr lvl="0"/>
            <a:r>
              <a:rPr lang="en-US" dirty="0" smtClean="0"/>
              <a:t/>
            </a:r>
            <a:br>
              <a:rPr lang="en-US" dirty="0" smtClean="0"/>
            </a:br>
            <a:r>
              <a:rPr lang="mr-IN" dirty="0" smtClean="0"/>
              <a:t>३) मेमरी (</a:t>
            </a:r>
            <a:r>
              <a:rPr lang="en-US" dirty="0" smtClean="0"/>
              <a:t>Memory)</a:t>
            </a:r>
            <a:r>
              <a:rPr lang="mr-IN" dirty="0" smtClean="0"/>
              <a:t> / </a:t>
            </a:r>
            <a:r>
              <a:rPr lang="en-US" dirty="0" smtClean="0"/>
              <a:t> </a:t>
            </a:r>
            <a:r>
              <a:rPr lang="mr-IN" dirty="0" smtClean="0"/>
              <a:t>इंटर्नल मेमरी / प्रायमरी मेमरी : </a:t>
            </a:r>
            <a:r>
              <a:rPr lang="en-US" dirty="0" smtClean="0"/>
              <a:t/>
            </a:r>
            <a:br>
              <a:rPr lang="en-US" dirty="0" smtClean="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a:bodyPr>
          <a:lstStyle/>
          <a:p>
            <a:pPr marL="624078" indent="-514350">
              <a:buNone/>
            </a:pPr>
            <a:r>
              <a:rPr lang="mr-IN" sz="2400" dirty="0" smtClean="0"/>
              <a:t>व्याख्या – “संगणक सुरु करण्याकरिता रीड ओन्ली मेमरी मध्ये आज्ञा </a:t>
            </a:r>
            <a:r>
              <a:rPr lang="en-US" sz="2400" dirty="0" smtClean="0"/>
              <a:t>(Instructions)</a:t>
            </a:r>
            <a:r>
              <a:rPr lang="mr-IN" sz="2400" dirty="0" smtClean="0"/>
              <a:t> ठेवलेल्या असतात त्याला </a:t>
            </a:r>
            <a:r>
              <a:rPr lang="en-US" sz="2400" dirty="0" smtClean="0"/>
              <a:t>ROM  </a:t>
            </a:r>
            <a:r>
              <a:rPr lang="mr-IN" sz="2400" dirty="0" smtClean="0"/>
              <a:t>असे म्हणतात. या मेमरी चा उपयोग फक्त वाचण्यासाठी होतो</a:t>
            </a:r>
            <a:r>
              <a:rPr lang="mr-IN" sz="2400" dirty="0" smtClean="0"/>
              <a:t>. केवळ वाचनासाठी मेमरी चिप्स मध्ये त्या उत्पादाकाव्दारे संग्रहित केलेली माहिती असते. </a:t>
            </a:r>
            <a:r>
              <a:rPr lang="mr-IN" sz="2400" dirty="0" smtClean="0"/>
              <a:t>या मेमरी मधील माहिती  पुसता किंवा बदलता येत नाही. संगणक सुरु केला की बूट स्टार्ट मध्ये हि मेमरी वाचली जाते. पी. सी. बंद असला तरी </a:t>
            </a:r>
            <a:r>
              <a:rPr lang="mr-IN" sz="2400" dirty="0" smtClean="0"/>
              <a:t>हि  माहिती, </a:t>
            </a:r>
            <a:r>
              <a:rPr lang="mr-IN" sz="2400" dirty="0" smtClean="0"/>
              <a:t>डाटा पुसला जात नाही किंवा नष्ट होत नाही</a:t>
            </a:r>
            <a:r>
              <a:rPr lang="mr-IN" sz="2400" dirty="0" smtClean="0"/>
              <a:t>. सी, पी. यु. हा </a:t>
            </a:r>
            <a:r>
              <a:rPr lang="en-US" sz="2800" dirty="0" smtClean="0"/>
              <a:t>ROM</a:t>
            </a:r>
            <a:r>
              <a:rPr lang="mr-IN" sz="2800" dirty="0" smtClean="0"/>
              <a:t> चिपवर लिहिलेला डाटा आणि प्रोग्राम्स वाचू शकतो आणि पुनर्प्राप्त करू शकतो. संगणक सुरु करण्यासाठी , मेमरी मध्ये प्रवेश करण्यासाठी आणि मुलभूत इन पुट हाताळण्यासाठी</a:t>
            </a:r>
            <a:r>
              <a:rPr lang="en-US" sz="2800" dirty="0" smtClean="0"/>
              <a:t> </a:t>
            </a:r>
            <a:r>
              <a:rPr lang="en-US" sz="2800" dirty="0" smtClean="0"/>
              <a:t>ROM</a:t>
            </a:r>
            <a:r>
              <a:rPr lang="mr-IN" sz="2800" dirty="0" smtClean="0"/>
              <a:t> सूचना आवश्यक आहेत.  </a:t>
            </a:r>
            <a:endParaRPr lang="en-US" dirty="0"/>
          </a:p>
        </p:txBody>
      </p:sp>
      <p:sp>
        <p:nvSpPr>
          <p:cNvPr id="3" name="Title 2"/>
          <p:cNvSpPr>
            <a:spLocks noGrp="1"/>
          </p:cNvSpPr>
          <p:nvPr>
            <p:ph type="title"/>
          </p:nvPr>
        </p:nvSpPr>
        <p:spPr/>
        <p:txBody>
          <a:bodyPr>
            <a:normAutofit fontScale="90000"/>
          </a:bodyPr>
          <a:lstStyle/>
          <a:p>
            <a:pPr marL="624078" indent="-514350"/>
            <a:r>
              <a:rPr lang="mr-IN" dirty="0" smtClean="0"/>
              <a:t>१) </a:t>
            </a:r>
            <a:r>
              <a:rPr lang="mr-IN" sz="4400" dirty="0" smtClean="0"/>
              <a:t>रीड ओन्ली मेमरी</a:t>
            </a:r>
            <a:r>
              <a:rPr lang="en-US" sz="4400" dirty="0" smtClean="0"/>
              <a:t> </a:t>
            </a:r>
            <a:r>
              <a:rPr lang="mr-IN" sz="4400" dirty="0" smtClean="0"/>
              <a:t>(</a:t>
            </a:r>
            <a:r>
              <a:rPr lang="en-US" sz="4400" dirty="0" smtClean="0"/>
              <a:t> Read Only Memory ) (ROM):</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762000"/>
            <a:ext cx="8763000" cy="5867400"/>
          </a:xfrm>
        </p:spPr>
        <p:txBody>
          <a:bodyPr>
            <a:normAutofit/>
          </a:bodyPr>
          <a:lstStyle/>
          <a:p>
            <a:pPr>
              <a:buNone/>
            </a:pPr>
            <a:r>
              <a:rPr lang="mr-IN" sz="2000" dirty="0" smtClean="0"/>
              <a:t>व्याख्या – “ संगणक सिस्टीम मधील ज्या जागेत वापरकर्त्याची माहिती (</a:t>
            </a:r>
            <a:r>
              <a:rPr lang="en-US" sz="2000" dirty="0" smtClean="0"/>
              <a:t> data) </a:t>
            </a:r>
            <a:r>
              <a:rPr lang="mr-IN" sz="2000" dirty="0" smtClean="0"/>
              <a:t>, ऑपरेटिंग सिस्टीम आज्ञावली, तसेच प्रोग्राम आज्ञावली तात्पुरते साठविले जातात त्याला </a:t>
            </a:r>
            <a:r>
              <a:rPr lang="en-US" sz="2000" dirty="0" smtClean="0"/>
              <a:t>RAM</a:t>
            </a:r>
            <a:r>
              <a:rPr lang="mr-IN" sz="2000" dirty="0" smtClean="0"/>
              <a:t> असे म्हणतात</a:t>
            </a:r>
            <a:r>
              <a:rPr lang="mr-IN" sz="2000" dirty="0" smtClean="0"/>
              <a:t>.</a:t>
            </a:r>
          </a:p>
          <a:p>
            <a:pPr>
              <a:buNone/>
            </a:pPr>
            <a:r>
              <a:rPr lang="mr-IN" sz="2000" dirty="0" smtClean="0"/>
              <a:t>रॅम साधारणता सी. पी. यु. कडून प्रोसेस केलेइअ डाटा स्टोअर करण्यासाठी उपयोगी येते.  </a:t>
            </a:r>
            <a:endParaRPr lang="mr-IN" sz="2000" dirty="0" smtClean="0"/>
          </a:p>
          <a:p>
            <a:pPr>
              <a:buNone/>
            </a:pPr>
            <a:r>
              <a:rPr lang="mr-IN" sz="2000" dirty="0" smtClean="0"/>
              <a:t>	 </a:t>
            </a:r>
            <a:r>
              <a:rPr lang="en-US" sz="2000" dirty="0" smtClean="0"/>
              <a:t>RAM</a:t>
            </a:r>
            <a:r>
              <a:rPr lang="mr-IN" sz="2000" dirty="0" smtClean="0"/>
              <a:t> हि अस्थिर (</a:t>
            </a:r>
            <a:r>
              <a:rPr lang="en-US" sz="2000" dirty="0" smtClean="0"/>
              <a:t>Volatile</a:t>
            </a:r>
            <a:r>
              <a:rPr lang="mr-IN" sz="2000" dirty="0" smtClean="0"/>
              <a:t>) </a:t>
            </a:r>
            <a:r>
              <a:rPr lang="mr-IN" sz="2000" dirty="0" smtClean="0"/>
              <a:t>मेमरी किंवा टेम्पररी मेमरी  </a:t>
            </a:r>
            <a:r>
              <a:rPr lang="mr-IN" sz="2000" dirty="0" smtClean="0"/>
              <a:t>आहे. त्या मुळे पी. सी. बंद केला की डाटा नष्ट होऊन जातो</a:t>
            </a:r>
            <a:r>
              <a:rPr lang="mr-IN" sz="2000" dirty="0" smtClean="0"/>
              <a:t>. त्यामुळे सेकंडरी स्टोरेज डिव्हाइस मध्ये कम्प्युटर वर केलेले काम वेळोवेळी सेव्ह करावे. मायक्रो सॉफ्ट ऑफिस २०१० चा वापर करण्यासाठी कमीत कमी २५६ </a:t>
            </a:r>
            <a:r>
              <a:rPr lang="mr-IN" sz="2000" dirty="0" smtClean="0"/>
              <a:t>एम.बी. </a:t>
            </a:r>
            <a:r>
              <a:rPr lang="mr-IN" sz="2000" dirty="0" smtClean="0"/>
              <a:t>रॅम ची आवश्यकता सॉ फ्टवेअर साठविण्याकरिता आणि ५१२ एम.बी.</a:t>
            </a:r>
            <a:r>
              <a:rPr lang="mr-IN" sz="2000" dirty="0" smtClean="0"/>
              <a:t> रॅम ची </a:t>
            </a:r>
            <a:r>
              <a:rPr lang="mr-IN" sz="2000" dirty="0" smtClean="0"/>
              <a:t>आवश्यकता ऑपरेटिंग सिस्टम करिता असते.     </a:t>
            </a:r>
            <a:endParaRPr lang="mr-IN" sz="2000" dirty="0" smtClean="0"/>
          </a:p>
          <a:p>
            <a:pPr>
              <a:buNone/>
            </a:pPr>
            <a:endParaRPr lang="mr-IN" sz="2000" dirty="0" smtClean="0"/>
          </a:p>
          <a:p>
            <a:pPr>
              <a:buNone/>
            </a:pPr>
            <a:r>
              <a:rPr lang="mr-IN" sz="2000" dirty="0" smtClean="0"/>
              <a:t> </a:t>
            </a:r>
          </a:p>
          <a:p>
            <a:pPr>
              <a:buNone/>
            </a:pPr>
            <a:r>
              <a:rPr lang="en-US" sz="2000" dirty="0" smtClean="0"/>
              <a:t> </a:t>
            </a:r>
            <a:endParaRPr lang="en-US" sz="2000" dirty="0"/>
          </a:p>
        </p:txBody>
      </p:sp>
      <p:sp>
        <p:nvSpPr>
          <p:cNvPr id="3" name="Title 2"/>
          <p:cNvSpPr>
            <a:spLocks noGrp="1"/>
          </p:cNvSpPr>
          <p:nvPr>
            <p:ph type="title"/>
          </p:nvPr>
        </p:nvSpPr>
        <p:spPr>
          <a:xfrm>
            <a:off x="457200" y="274638"/>
            <a:ext cx="8229600" cy="411162"/>
          </a:xfrm>
        </p:spPr>
        <p:txBody>
          <a:bodyPr>
            <a:normAutofit/>
          </a:bodyPr>
          <a:lstStyle/>
          <a:p>
            <a:r>
              <a:rPr lang="mr-IN" sz="1400" dirty="0" smtClean="0">
                <a:solidFill>
                  <a:srgbClr val="FF0000"/>
                </a:solidFill>
              </a:rPr>
              <a:t>२) रॅन्डम एक्सेस मेमरी </a:t>
            </a:r>
            <a:r>
              <a:rPr lang="en-US" sz="1400" dirty="0" smtClean="0">
                <a:solidFill>
                  <a:srgbClr val="FF0000"/>
                </a:solidFill>
              </a:rPr>
              <a:t>(Random Access Memory) (RAM):</a:t>
            </a:r>
            <a:endParaRPr lang="en-US" sz="1400" dirty="0">
              <a:solidFill>
                <a:srgbClr val="FF0000"/>
              </a:solidFill>
            </a:endParaRPr>
          </a:p>
        </p:txBody>
      </p:sp>
      <p:pic>
        <p:nvPicPr>
          <p:cNvPr id="4" name="Picture 3" descr="G:\Matoshree vimalabai deshmukh colle. amvt\C. A. SEME -III BOOK\primary memory- RAM module.jpg"/>
          <p:cNvPicPr/>
          <p:nvPr/>
        </p:nvPicPr>
        <p:blipFill>
          <a:blip r:embed="rId2"/>
          <a:srcRect/>
          <a:stretch>
            <a:fillRect/>
          </a:stretch>
        </p:blipFill>
        <p:spPr bwMode="auto">
          <a:xfrm>
            <a:off x="3886200" y="4419600"/>
            <a:ext cx="2133600" cy="1828800"/>
          </a:xfrm>
          <a:prstGeom prst="rect">
            <a:avLst/>
          </a:prstGeom>
          <a:noFill/>
          <a:ln w="9525">
            <a:noFill/>
            <a:miter lim="800000"/>
            <a:headEnd/>
            <a:tailEnd/>
          </a:ln>
        </p:spPr>
      </p:pic>
      <p:sp>
        <p:nvSpPr>
          <p:cNvPr id="5" name="Rectangle 4"/>
          <p:cNvSpPr/>
          <p:nvPr/>
        </p:nvSpPr>
        <p:spPr>
          <a:xfrm>
            <a:off x="2590800" y="6248400"/>
            <a:ext cx="3783408" cy="369332"/>
          </a:xfrm>
          <a:prstGeom prst="rect">
            <a:avLst/>
          </a:prstGeom>
        </p:spPr>
        <p:txBody>
          <a:bodyPr wrap="none">
            <a:spAutoFit/>
          </a:bodyPr>
          <a:lstStyle/>
          <a:p>
            <a:r>
              <a:rPr lang="en-US" dirty="0" smtClean="0"/>
              <a:t>Fig: Primary Memory - RAM unit</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81000"/>
            <a:ext cx="8686800" cy="4525963"/>
          </a:xfrm>
        </p:spPr>
        <p:txBody>
          <a:bodyPr/>
          <a:lstStyle/>
          <a:p>
            <a:pPr>
              <a:buNone/>
            </a:pPr>
            <a:r>
              <a:rPr lang="en-US" sz="2800" dirty="0" smtClean="0"/>
              <a:t>RAM </a:t>
            </a:r>
            <a:r>
              <a:rPr lang="mr-IN" sz="2800" dirty="0" smtClean="0"/>
              <a:t> चे दोन प्रकार आहेत –</a:t>
            </a:r>
          </a:p>
          <a:p>
            <a:pPr marL="624078" indent="-514350">
              <a:buNone/>
            </a:pPr>
            <a:r>
              <a:rPr lang="mr-IN" sz="2800" dirty="0" smtClean="0"/>
              <a:t>१) </a:t>
            </a:r>
            <a:r>
              <a:rPr lang="mr-IN" sz="2800" b="1" dirty="0" smtClean="0"/>
              <a:t>स्टॅटीक रॅम </a:t>
            </a:r>
            <a:r>
              <a:rPr lang="mr-IN" sz="2800" dirty="0" smtClean="0"/>
              <a:t>(</a:t>
            </a:r>
            <a:r>
              <a:rPr lang="en-US" sz="2800" dirty="0" smtClean="0"/>
              <a:t>Static Ram</a:t>
            </a:r>
            <a:r>
              <a:rPr lang="mr-IN" sz="2800" dirty="0" smtClean="0"/>
              <a:t>)-</a:t>
            </a:r>
          </a:p>
          <a:p>
            <a:pPr marL="624078" indent="-514350">
              <a:buNone/>
            </a:pPr>
            <a:r>
              <a:rPr lang="mr-IN" sz="2800" dirty="0" smtClean="0"/>
              <a:t>ह्या मेमरी ला एखादी माहिती भेटली की ती पी.सी. जो पर्यंत बंद होत नाही तो पर्यंत तशीच राहते.</a:t>
            </a:r>
          </a:p>
          <a:p>
            <a:pPr marL="624078" indent="-514350">
              <a:buNone/>
            </a:pPr>
            <a:r>
              <a:rPr lang="mr-IN" sz="2800" dirty="0" smtClean="0"/>
              <a:t>२) </a:t>
            </a:r>
            <a:r>
              <a:rPr lang="mr-IN" sz="2800" b="1" dirty="0" smtClean="0"/>
              <a:t>डायनामिक रॅम</a:t>
            </a:r>
            <a:r>
              <a:rPr lang="mr-IN" sz="2800" dirty="0" smtClean="0"/>
              <a:t>(</a:t>
            </a:r>
            <a:r>
              <a:rPr lang="en-US" sz="2800" dirty="0" smtClean="0"/>
              <a:t> Dynamic Ram</a:t>
            </a:r>
            <a:r>
              <a:rPr lang="mr-IN" sz="2800" dirty="0" smtClean="0"/>
              <a:t>)- ह्या मेमरी ला डाटा चालू ठेवण्यासाठी सतत रिफ्रेशिंग करावे लागते. आणि हे अतिशय जलदगतीने होते. </a:t>
            </a:r>
          </a:p>
          <a:p>
            <a:pPr marL="624078" indent="-514350">
              <a:buNone/>
            </a:pPr>
            <a:r>
              <a:rPr lang="mr-IN" sz="2800" dirty="0" smtClean="0"/>
              <a:t>या मेमरी चीप ला १६८ पिन्स असतात आणि डायनामिक रॅम हि स्टॅटीक रॅम पेक्षा स्वस्त मिळते.  </a:t>
            </a:r>
            <a:endParaRPr lang="en-US"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8686800" cy="914400"/>
          </a:xfrm>
        </p:spPr>
        <p:txBody>
          <a:bodyPr>
            <a:normAutofit/>
          </a:bodyPr>
          <a:lstStyle/>
          <a:p>
            <a:pPr lvl="0"/>
            <a:r>
              <a:rPr lang="en-US" sz="2400" dirty="0" smtClean="0"/>
              <a:t>2) </a:t>
            </a:r>
            <a:r>
              <a:rPr lang="mr-IN" sz="2400" dirty="0" smtClean="0"/>
              <a:t>केंद्रीय प्रक्रिया विभाग / </a:t>
            </a:r>
            <a:r>
              <a:rPr lang="en-US" sz="2400" dirty="0" smtClean="0"/>
              <a:t>Central Processing Unit</a:t>
            </a:r>
            <a:r>
              <a:rPr lang="mr-IN" sz="2400" dirty="0" smtClean="0"/>
              <a:t>) / सी. पी. यु.</a:t>
            </a:r>
            <a:r>
              <a:rPr lang="en-US" sz="2400" dirty="0" smtClean="0"/>
              <a:t> (CPU):</a:t>
            </a:r>
            <a:endParaRPr lang="en-US" sz="2400" dirty="0"/>
          </a:p>
        </p:txBody>
      </p:sp>
      <p:sp>
        <p:nvSpPr>
          <p:cNvPr id="11265" name="Rectangle 1"/>
          <p:cNvSpPr>
            <a:spLocks noChangeArrowheads="1"/>
          </p:cNvSpPr>
          <p:nvPr/>
        </p:nvSpPr>
        <p:spPr bwMode="auto">
          <a:xfrm>
            <a:off x="-3056" y="762000"/>
            <a:ext cx="9147056"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pitchFamily="34" charset="0"/>
                <a:cs typeface="Arial" pitchFamily="34" charset="0"/>
              </a:rPr>
              <a:t>व्याख्या – “ संगणकाच्या मध्यभागी असलेल्या अर्धवाहक पदार्थाची  चीप , ज्यामुळे टी डाटा वर प्रक्रिया करण्यास सक्षम होते , तिला सी.पी.यु. म्हणतात.”</a:t>
            </a:r>
          </a:p>
          <a:p>
            <a:pPr marL="0" marR="0" lvl="0" indent="0" algn="just" defTabSz="914400" rtl="0" eaLnBrk="1" fontAlgn="base" latinLnBrk="0" hangingPunct="1">
              <a:lnSpc>
                <a:spcPct val="10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Arial" pitchFamily="34" charset="0"/>
                <a:cs typeface="Arial" pitchFamily="34" charset="0"/>
              </a:rPr>
              <a:t>हे प्रोसेसर किंवा मायक्रोप्रोसेसर म्हणून ओळखले जाते.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संगणकाच्या रचनेमधील हा सर्वात महत्वाचा भाग आहे. या भागाला संगणकाचा मेंदू असे म्हणतात. </a:t>
            </a:r>
            <a:endPar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सी. पी. यु. हा संपूर्ण लहान इलेक्ट्रिक भागांनी बनलेला आहे. सध्या वापरत येणाऱ्या पी- ४ मध्ये ४२ कोटी </a:t>
            </a:r>
            <a:r>
              <a:rPr kumimoji="0" lang="en-US" sz="32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r>
              <a:rPr kumimoji="0" lang="en-US" sz="32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ÒüÖÓ</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जीस्टर </a:t>
            </a:r>
            <a:r>
              <a:rPr kumimoji="0" lang="mr-IN" sz="2400" b="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बसवलेले आहेत. संगणकामध्ये होणारे कार्य , जसे मेमोरी स्टोरेज , कॅ</a:t>
            </a:r>
            <a:r>
              <a:rPr lang="mr-IN" sz="2400" dirty="0" smtClean="0">
                <a:latin typeface="DVB-TTYogeshEN" pitchFamily="82" charset="0"/>
                <a:ea typeface="Calibri" pitchFamily="34" charset="0"/>
                <a:cs typeface="Times New Roman" pitchFamily="18" charset="0"/>
              </a:rPr>
              <a:t>ल्कुलेशन, प्रोसेसिंग इत्यादी या सिस्टम  </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युनिट मध्ये केले जातात. </a:t>
            </a:r>
          </a:p>
          <a:p>
            <a:pPr lvl="0" algn="just" eaLnBrk="0" fontAlgn="base" hangingPunct="0">
              <a:spcBef>
                <a:spcPct val="0"/>
              </a:spcBef>
              <a:spcAft>
                <a:spcPct val="0"/>
              </a:spcAft>
            </a:pPr>
            <a:r>
              <a:rPr lang="mr-IN" sz="2400" dirty="0" smtClean="0">
                <a:latin typeface="DVB-TTYogeshEN" pitchFamily="82" charset="0"/>
                <a:ea typeface="Calibri" pitchFamily="34" charset="0"/>
                <a:cs typeface="Times New Roman" pitchFamily="18" charset="0"/>
              </a:rPr>
              <a:t>                            सी. पी. यु.  ला तिन  भाग असतात.</a:t>
            </a:r>
            <a:endPar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endParaRPr>
          </a:p>
        </p:txBody>
      </p:sp>
      <p:pic>
        <p:nvPicPr>
          <p:cNvPr id="6" name="Content Placeholder 3"/>
          <p:cNvPicPr>
            <a:picLocks noGrp="1"/>
          </p:cNvPicPr>
          <p:nvPr>
            <p:ph idx="1"/>
          </p:nvPr>
        </p:nvPicPr>
        <p:blipFill>
          <a:blip r:embed="rId2"/>
          <a:srcRect/>
          <a:stretch>
            <a:fillRect/>
          </a:stretch>
        </p:blipFill>
        <p:spPr bwMode="auto">
          <a:xfrm>
            <a:off x="6324600" y="4038600"/>
            <a:ext cx="2057400" cy="28194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838200"/>
            <a:ext cx="8229600" cy="4525963"/>
          </a:xfrm>
        </p:spPr>
        <p:txBody>
          <a:bodyPr/>
          <a:lstStyle/>
          <a:p>
            <a:r>
              <a:rPr lang="en-US" dirty="0" smtClean="0"/>
              <a:t>1) </a:t>
            </a:r>
            <a:r>
              <a:rPr lang="mr-IN" dirty="0" smtClean="0"/>
              <a:t>गणन / तर्क संगती विभाग / </a:t>
            </a:r>
            <a:r>
              <a:rPr lang="en-US" dirty="0" smtClean="0"/>
              <a:t>Arithmetic logic unit</a:t>
            </a:r>
            <a:r>
              <a:rPr lang="mr-IN" dirty="0" smtClean="0"/>
              <a:t> </a:t>
            </a:r>
            <a:r>
              <a:rPr lang="en-US" dirty="0" smtClean="0"/>
              <a:t>(ALU):</a:t>
            </a:r>
            <a:endParaRPr lang="mr-IN" dirty="0" smtClean="0"/>
          </a:p>
          <a:p>
            <a:endParaRPr lang="en-US" dirty="0" smtClean="0"/>
          </a:p>
          <a:p>
            <a:pPr>
              <a:buNone/>
            </a:pPr>
            <a:r>
              <a:rPr lang="en-US" dirty="0" smtClean="0"/>
              <a:t/>
            </a:r>
            <a:br>
              <a:rPr lang="en-US" dirty="0" smtClean="0"/>
            </a:br>
            <a:endParaRPr lang="en-US" dirty="0"/>
          </a:p>
        </p:txBody>
      </p:sp>
      <p:sp>
        <p:nvSpPr>
          <p:cNvPr id="3" name="Title 2"/>
          <p:cNvSpPr>
            <a:spLocks noGrp="1"/>
          </p:cNvSpPr>
          <p:nvPr>
            <p:ph type="title"/>
          </p:nvPr>
        </p:nvSpPr>
        <p:spPr>
          <a:xfrm>
            <a:off x="457200" y="274638"/>
            <a:ext cx="8229600" cy="639762"/>
          </a:xfrm>
        </p:spPr>
        <p:txBody>
          <a:bodyPr>
            <a:normAutofit fontScale="90000"/>
          </a:bodyPr>
          <a:lstStyle/>
          <a:p>
            <a:r>
              <a:rPr lang="en-US" i="1" dirty="0" smtClean="0"/>
              <a:t/>
            </a:r>
            <a:br>
              <a:rPr lang="en-US" i="1" dirty="0" smtClean="0"/>
            </a:br>
            <a:r>
              <a:rPr lang="en-US" i="1" dirty="0" smtClean="0"/>
              <a:t/>
            </a:r>
            <a:br>
              <a:rPr lang="en-US" i="1" dirty="0" smtClean="0"/>
            </a:br>
            <a:r>
              <a:rPr lang="en-US" sz="3100" i="1" dirty="0" smtClean="0"/>
              <a:t>Two  parts of CPU:</a:t>
            </a:r>
            <a:r>
              <a:rPr lang="en-US" sz="3100" dirty="0" smtClean="0"/>
              <a:t/>
            </a:r>
            <a:br>
              <a:rPr lang="en-US" sz="3100" dirty="0" smtClean="0"/>
            </a:br>
            <a:r>
              <a:rPr lang="en-US" dirty="0" smtClean="0"/>
              <a:t/>
            </a:r>
            <a:br>
              <a:rPr lang="en-US" dirty="0" smtClean="0"/>
            </a:br>
            <a:endParaRPr lang="en-US" dirty="0"/>
          </a:p>
        </p:txBody>
      </p:sp>
      <p:sp>
        <p:nvSpPr>
          <p:cNvPr id="10241" name="Rectangle 1"/>
          <p:cNvSpPr>
            <a:spLocks noChangeArrowheads="1"/>
          </p:cNvSpPr>
          <p:nvPr/>
        </p:nvSpPr>
        <p:spPr bwMode="auto">
          <a:xfrm>
            <a:off x="152400" y="1981200"/>
            <a:ext cx="8757526" cy="2308324"/>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lang="mr-IN" sz="2400" b="1" dirty="0" smtClean="0">
                <a:latin typeface="DVB-TTYogeshEN" pitchFamily="82" charset="0"/>
                <a:ea typeface="Calibri" pitchFamily="34" charset="0"/>
                <a:cs typeface="Times New Roman" pitchFamily="18" charset="0"/>
              </a:rPr>
              <a:t>अर्थिमेटीक लॅाजीकल  युनिट </a:t>
            </a:r>
            <a:r>
              <a:rPr kumimoji="0" lang="en-US"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ü</a:t>
            </a: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हा संगणकाचा महत्वाचा भाग आहे.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mr-IN" sz="2400" b="1"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या विभागात </a:t>
            </a:r>
            <a:r>
              <a:rPr lang="mr-IN" sz="2400" dirty="0" smtClean="0">
                <a:latin typeface="DVB-TTYogeshEN" pitchFamily="82" charset="0"/>
                <a:ea typeface="Calibri" pitchFamily="34" charset="0"/>
                <a:cs typeface="Times New Roman" pitchFamily="18" charset="0"/>
              </a:rPr>
              <a:t> गणित आणि तर्क या विषयावरील माहिती तपासली जाते,</a:t>
            </a:r>
          </a:p>
          <a:p>
            <a:pPr marL="0" marR="0" lvl="0" indent="0" algn="just" defTabSz="914400" rtl="0" eaLnBrk="0" fontAlgn="base" latinLnBrk="0" hangingPunct="0">
              <a:lnSpc>
                <a:spcPct val="100000"/>
              </a:lnSpc>
              <a:spcBef>
                <a:spcPct val="0"/>
              </a:spcBef>
              <a:spcAft>
                <a:spcPct val="0"/>
              </a:spcAft>
              <a:buClrTx/>
              <a:buSzTx/>
              <a:buFontTx/>
              <a:buNone/>
              <a:tabLst/>
            </a:pPr>
            <a:r>
              <a:rPr lang="mr-IN" sz="2400" dirty="0" smtClean="0">
                <a:latin typeface="DVB-TTYogeshEN" pitchFamily="82" charset="0"/>
                <a:ea typeface="Calibri" pitchFamily="34" charset="0"/>
                <a:cs typeface="Times New Roman" pitchFamily="18" charset="0"/>
              </a:rPr>
              <a:t> त्यावर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प्रक्रिया या विभागात केली  जाते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बेरीज , वजाबाकी, गुणाकार, भागाकार, अश्या सर्व गणिती क्रिया या</a:t>
            </a:r>
          </a:p>
          <a:p>
            <a:pPr marL="0" marR="0" lvl="0" indent="0" algn="just" defTabSz="914400" rtl="0" eaLnBrk="0" fontAlgn="base" latinLnBrk="0" hangingPunct="0">
              <a:lnSpc>
                <a:spcPct val="100000"/>
              </a:lnSpc>
              <a:spcBef>
                <a:spcPct val="0"/>
              </a:spcBef>
              <a:spcAft>
                <a:spcPct val="0"/>
              </a:spcAft>
              <a:buClrTx/>
              <a:buSzTx/>
              <a:buFontTx/>
              <a:buNone/>
              <a:tabLst/>
            </a:pP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विभागात केल्या जातात,</a:t>
            </a:r>
            <a:r>
              <a:rPr kumimoji="0" lang="mr-IN" sz="2400" b="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तसेच दोन संख्येची तुलना सुद्धा केल्या जाते.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mr-IN" sz="2400" b="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उदाहरणार्थ-  </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&gt;, &lt;, =</a:t>
            </a:r>
            <a:r>
              <a:rPr kumimoji="0" lang="mr-IN"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 </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 ‡</a:t>
            </a:r>
            <a:r>
              <a:rPr kumimoji="0" lang="en-US" sz="2400" b="0" i="0" u="none" strike="noStrike" cap="none" normalizeH="0" baseline="0" dirty="0" err="1" smtClean="0">
                <a:ln>
                  <a:noFill/>
                </a:ln>
                <a:solidFill>
                  <a:schemeClr val="tx1"/>
                </a:solidFill>
                <a:effectLst/>
                <a:latin typeface="DVB-TTYogeshEN" pitchFamily="82" charset="0"/>
                <a:ea typeface="Calibri" pitchFamily="34" charset="0"/>
                <a:cs typeface="Times New Roman" pitchFamily="18" charset="0"/>
              </a:rPr>
              <a:t>ŸµÖÖ¤üß</a:t>
            </a:r>
            <a:r>
              <a:rPr kumimoji="0" lang="en-US" sz="2400" b="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411162"/>
          </a:xfrm>
        </p:spPr>
        <p:txBody>
          <a:bodyPr>
            <a:normAutofit fontScale="90000"/>
          </a:bodyPr>
          <a:lstStyle/>
          <a:p>
            <a:r>
              <a:rPr lang="en-US" sz="2400" dirty="0" smtClean="0"/>
              <a:t>2) </a:t>
            </a:r>
            <a:r>
              <a:rPr lang="mr-IN" sz="2400" dirty="0" smtClean="0"/>
              <a:t>नियंत्रण विभाग (</a:t>
            </a:r>
            <a:r>
              <a:rPr lang="en-US" sz="2400" dirty="0" smtClean="0"/>
              <a:t>Control  unit</a:t>
            </a:r>
            <a:r>
              <a:rPr lang="mr-IN" sz="2400" dirty="0" smtClean="0"/>
              <a:t>)</a:t>
            </a:r>
            <a:r>
              <a:rPr lang="en-US" sz="2400" dirty="0" smtClean="0"/>
              <a:t>:</a:t>
            </a:r>
            <a:endParaRPr lang="en-US" sz="2400" dirty="0"/>
          </a:p>
        </p:txBody>
      </p:sp>
      <p:sp>
        <p:nvSpPr>
          <p:cNvPr id="9217" name="Rectangle 1"/>
          <p:cNvSpPr>
            <a:spLocks noChangeArrowheads="1"/>
          </p:cNvSpPr>
          <p:nvPr/>
        </p:nvSpPr>
        <p:spPr bwMode="auto">
          <a:xfrm>
            <a:off x="104346" y="685800"/>
            <a:ext cx="9039654" cy="48013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457200" marR="0" lvl="0" indent="-457200" algn="just" defTabSz="914400" rtl="0" eaLnBrk="0" fontAlgn="base" latinLnBrk="0" hangingPunct="0">
              <a:lnSpc>
                <a:spcPct val="150000"/>
              </a:lnSpc>
              <a:spcBef>
                <a:spcPct val="0"/>
              </a:spcBef>
              <a:spcAft>
                <a:spcPct val="0"/>
              </a:spcAft>
              <a:buClrTx/>
              <a:buSzTx/>
              <a:tabLst/>
            </a:pPr>
            <a:r>
              <a:rPr kumimoji="0" lang="mr-IN" sz="2400" b="1"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कंट्रोल युनिट : संगणकामध्ये  होणाऱ्या सर्व क्रियेवर लक्ष ठेवण्याचे काम </a:t>
            </a:r>
            <a:r>
              <a:rPr lang="mr-IN" sz="2000" dirty="0" smtClean="0">
                <a:latin typeface="DVB-TTYogeshEN" pitchFamily="82" charset="0"/>
                <a:ea typeface="Calibri" pitchFamily="34" charset="0"/>
                <a:cs typeface="Times New Roman" pitchFamily="18" charset="0"/>
              </a:rPr>
              <a:t>कंट्रोल  विभाग करतो. </a:t>
            </a:r>
          </a:p>
          <a:p>
            <a:pPr marL="457200" marR="0" lvl="0" indent="-457200" algn="just" defTabSz="914400" rtl="0" eaLnBrk="0" fontAlgn="base" latinLnBrk="0" hangingPunct="0">
              <a:lnSpc>
                <a:spcPct val="150000"/>
              </a:lnSpc>
              <a:spcBef>
                <a:spcPct val="0"/>
              </a:spcBef>
              <a:spcAft>
                <a:spcPct val="0"/>
              </a:spcAft>
              <a:buClrTx/>
              <a:buSzTx/>
              <a:tabLst/>
            </a:pPr>
            <a:r>
              <a:rPr lang="mr-IN" sz="2000" dirty="0" smtClean="0">
                <a:latin typeface="DVB-TTYogeshEN" pitchFamily="82" charset="0"/>
                <a:ea typeface="Calibri" pitchFamily="34" charset="0"/>
                <a:cs typeface="Times New Roman" pitchFamily="18" charset="0"/>
              </a:rPr>
              <a:t> ज्या प्रमाणे मानवी शरीरातील मेंदू , माणसावर कंट्रोल  ठेवते त्याच प्रमाणे कंट्रोल युनिट संगणकाच्या </a:t>
            </a:r>
            <a:r>
              <a:rPr lang="mr-IN" sz="2000" b="1" dirty="0" smtClean="0">
                <a:latin typeface="DVB-TTYogeshEN" pitchFamily="82" charset="0"/>
                <a:ea typeface="Calibri" pitchFamily="34" charset="0"/>
                <a:cs typeface="Times New Roman" pitchFamily="18" charset="0"/>
              </a:rPr>
              <a:t>मेमरी</a:t>
            </a:r>
            <a:r>
              <a:rPr lang="mr-IN" sz="2000" dirty="0" smtClean="0">
                <a:latin typeface="DVB-TTYogeshEN" pitchFamily="82" charset="0"/>
                <a:ea typeface="Calibri" pitchFamily="34" charset="0"/>
                <a:cs typeface="Times New Roman" pitchFamily="18" charset="0"/>
              </a:rPr>
              <a:t> ज्यामध्ये अस्थायी डाटा , सूचना आणि प्रक्रिया केलेली माहिती असते, आणि </a:t>
            </a:r>
            <a:r>
              <a:rPr lang="mr-IN" sz="2000" b="1" dirty="0" smtClean="0">
                <a:latin typeface="DVB-TTYogeshEN" pitchFamily="82" charset="0"/>
                <a:ea typeface="Calibri" pitchFamily="34" charset="0"/>
                <a:cs typeface="Times New Roman" pitchFamily="18" charset="0"/>
              </a:rPr>
              <a:t>अंकगणित  लॅाजीक युनिट या मध्ये होणाऱ्या इलेक्ट्रानिक सिग्नलच्या  </a:t>
            </a:r>
            <a:r>
              <a:rPr lang="mr-IN" sz="2000" dirty="0" smtClean="0">
                <a:latin typeface="DVB-TTYogeshEN" pitchFamily="82" charset="0"/>
                <a:ea typeface="Calibri" pitchFamily="34" charset="0"/>
                <a:cs typeface="Times New Roman" pitchFamily="18" charset="0"/>
              </a:rPr>
              <a:t>हालचालीना  निर्टेश देते. तसेच  सी. पी. यु. आणि इनपुट/ऑउटपुट  डीव्हाइस मधील नियंत्रण </a:t>
            </a:r>
            <a:r>
              <a:rPr lang="en-US" sz="2000" dirty="0" smtClean="0">
                <a:latin typeface="DVB-TTYogeshEN" pitchFamily="82" charset="0"/>
                <a:ea typeface="Calibri" pitchFamily="34" charset="0"/>
                <a:cs typeface="Times New Roman" pitchFamily="18" charset="0"/>
              </a:rPr>
              <a:t>(control)</a:t>
            </a:r>
            <a:r>
              <a:rPr lang="mr-IN" sz="2000" dirty="0" smtClean="0">
                <a:latin typeface="DVB-TTYogeshEN" pitchFamily="82" charset="0"/>
                <a:ea typeface="Calibri" pitchFamily="34" charset="0"/>
                <a:cs typeface="Times New Roman" pitchFamily="18" charset="0"/>
              </a:rPr>
              <a:t> सिग्नल  ला निर्देश देते.  </a:t>
            </a:r>
          </a:p>
          <a:p>
            <a:pPr marL="457200" lvl="0" indent="-457200" algn="just" eaLnBrk="0" fontAlgn="base" hangingPunct="0">
              <a:lnSpc>
                <a:spcPct val="150000"/>
              </a:lnSpc>
              <a:spcBef>
                <a:spcPct val="0"/>
              </a:spcBef>
              <a:spcAft>
                <a:spcPct val="0"/>
              </a:spcAft>
            </a:pP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इनपुट विभाग कोणतेही काम करण्यासाठी , डाटा सेन्ट्रल </a:t>
            </a: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प्रोसेसिंग युनिट कडे पाठवतो,</a:t>
            </a: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म्हणून  त्याला संगणकाचे </a:t>
            </a:r>
            <a:r>
              <a:rPr lang="mr-IN" sz="2000" dirty="0" smtClean="0">
                <a:latin typeface="DVB-TTYogeshEN" pitchFamily="82" charset="0"/>
                <a:ea typeface="Calibri" pitchFamily="34" charset="0"/>
                <a:cs typeface="Times New Roman" pitchFamily="18" charset="0"/>
              </a:rPr>
              <a:t>सेन्ट्रल प्रोसेसिंग  युनिट असे म्हणतात. </a:t>
            </a:r>
          </a:p>
          <a:p>
            <a:pPr marL="457200" lvl="0" indent="-457200" algn="just" eaLnBrk="0" fontAlgn="base" hangingPunct="0">
              <a:lnSpc>
                <a:spcPct val="150000"/>
              </a:lnSpc>
              <a:spcBef>
                <a:spcPct val="0"/>
              </a:spcBef>
              <a:spcAft>
                <a:spcPct val="0"/>
              </a:spcAft>
            </a:pP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सिस्टीम युनिट ( सी. पी. यु.) च्या आतील प्रमुख भाग </a:t>
            </a:r>
            <a:r>
              <a:rPr kumimoji="0" lang="mr-IN" sz="2000" i="0" u="none" strike="noStrike" cap="none" normalizeH="0" dirty="0" smtClean="0">
                <a:ln>
                  <a:noFill/>
                </a:ln>
                <a:solidFill>
                  <a:schemeClr val="tx1"/>
                </a:solidFill>
                <a:effectLst/>
                <a:latin typeface="DVB-TTYogeshEN" pitchFamily="82" charset="0"/>
                <a:ea typeface="Calibri" pitchFamily="34" charset="0"/>
                <a:cs typeface="Times New Roman" pitchFamily="18" charset="0"/>
              </a:rPr>
              <a:t> </a:t>
            </a:r>
            <a:r>
              <a:rPr kumimoji="0" lang="mr-IN"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rPr>
              <a:t>खालील प्रमाणे असतात,</a:t>
            </a:r>
            <a:endParaRPr kumimoji="0" lang="en-US" sz="2000" i="0" u="none" strike="noStrike" cap="none" normalizeH="0" baseline="0" dirty="0" smtClean="0">
              <a:ln>
                <a:noFill/>
              </a:ln>
              <a:solidFill>
                <a:schemeClr val="tx1"/>
              </a:solidFill>
              <a:effectLst/>
              <a:latin typeface="DVB-TTYogeshEN" pitchFamily="82" charset="0"/>
              <a:ea typeface="Calibri" pitchFamily="34"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5092891"/>
          </a:xfrm>
        </p:spPr>
        <p:txBody>
          <a:bodyPr/>
          <a:lstStyle/>
          <a:p>
            <a:pPr lvl="0"/>
            <a:r>
              <a:rPr lang="mr-IN" dirty="0" smtClean="0"/>
              <a:t>अ ) मदर बोर्ड (</a:t>
            </a:r>
            <a:r>
              <a:rPr lang="en-US" dirty="0" smtClean="0"/>
              <a:t> </a:t>
            </a:r>
            <a:r>
              <a:rPr lang="en-US" b="1" dirty="0" smtClean="0"/>
              <a:t>Mother board</a:t>
            </a:r>
            <a:r>
              <a:rPr lang="mr-IN" b="1" dirty="0" smtClean="0"/>
              <a:t>)</a:t>
            </a:r>
            <a:r>
              <a:rPr lang="en-US" b="1" dirty="0" smtClean="0"/>
              <a:t>: </a:t>
            </a:r>
            <a:endParaRPr lang="en-US" dirty="0" smtClean="0"/>
          </a:p>
          <a:p>
            <a:pPr>
              <a:buNone/>
            </a:pPr>
            <a:endParaRPr lang="en-US" dirty="0"/>
          </a:p>
        </p:txBody>
      </p:sp>
      <p:sp>
        <p:nvSpPr>
          <p:cNvPr id="3" name="Title 2"/>
          <p:cNvSpPr>
            <a:spLocks noGrp="1"/>
          </p:cNvSpPr>
          <p:nvPr>
            <p:ph type="title"/>
          </p:nvPr>
        </p:nvSpPr>
        <p:spPr>
          <a:xfrm>
            <a:off x="457200" y="274638"/>
            <a:ext cx="8229600" cy="639762"/>
          </a:xfrm>
        </p:spPr>
        <p:txBody>
          <a:bodyPr>
            <a:normAutofit fontScale="90000"/>
          </a:bodyPr>
          <a:lstStyle/>
          <a:p>
            <a:r>
              <a:rPr lang="en-US" dirty="0" smtClean="0"/>
              <a:t/>
            </a:r>
            <a:br>
              <a:rPr lang="en-US" dirty="0" smtClean="0"/>
            </a:br>
            <a:r>
              <a:rPr lang="mr-IN" sz="3100" dirty="0" smtClean="0"/>
              <a:t>सी.पी.यु. च्या आतील भाग (</a:t>
            </a:r>
            <a:r>
              <a:rPr lang="en-US" sz="3100" dirty="0" smtClean="0"/>
              <a:t>Internal parts of CPU</a:t>
            </a:r>
            <a:r>
              <a:rPr lang="mr-IN" sz="3100" dirty="0" smtClean="0"/>
              <a:t>)</a:t>
            </a:r>
            <a:r>
              <a:rPr lang="en-US" sz="3100" dirty="0" smtClean="0"/>
              <a:t>:</a:t>
            </a:r>
            <a:r>
              <a:rPr lang="en-US" dirty="0" smtClean="0"/>
              <a:t/>
            </a:r>
            <a:br>
              <a:rPr lang="en-US" dirty="0" smtClean="0"/>
            </a:br>
            <a:endParaRPr lang="en-US" dirty="0"/>
          </a:p>
        </p:txBody>
      </p:sp>
      <p:pic>
        <p:nvPicPr>
          <p:cNvPr id="4" name="Picture 3"/>
          <p:cNvPicPr/>
          <p:nvPr/>
        </p:nvPicPr>
        <p:blipFill>
          <a:blip r:embed="rId2"/>
          <a:srcRect/>
          <a:stretch>
            <a:fillRect/>
          </a:stretch>
        </p:blipFill>
        <p:spPr bwMode="auto">
          <a:xfrm>
            <a:off x="685800" y="1524000"/>
            <a:ext cx="7924800" cy="5334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457200"/>
            <a:ext cx="8229600" cy="5562600"/>
          </a:xfrm>
        </p:spPr>
        <p:txBody>
          <a:bodyPr>
            <a:normAutofit lnSpcReduction="10000"/>
          </a:bodyPr>
          <a:lstStyle/>
          <a:p>
            <a:pPr marL="624078" indent="-514350">
              <a:buAutoNum type="hindiNumParenR"/>
            </a:pPr>
            <a:r>
              <a:rPr lang="mr-IN" b="1" dirty="0" smtClean="0"/>
              <a:t>मदर बोर्ड </a:t>
            </a:r>
            <a:r>
              <a:rPr lang="mr-IN" dirty="0" smtClean="0"/>
              <a:t>: “ संगणकाच्या मुख्य सर्किट बोर्ड ला मदर बोर्ड म्हणतात”. </a:t>
            </a:r>
          </a:p>
          <a:p>
            <a:pPr marL="624078" indent="-514350">
              <a:buNone/>
            </a:pPr>
            <a:r>
              <a:rPr lang="mr-IN" dirty="0" smtClean="0"/>
              <a:t>मदर बोर्ड हे संगणकाचे हृदय आहे. याला सिस्टम चा मेन बोर्ड असेही म्हणतात. संगनकामधले सर्व डिव्हाईस एकत्र आणण्याचे काम मदर बोर्ड करतो. मदर बोर्ड वरील घटक त्या संगणकाचा प्रकार, त्याची कार्यक्षमता, मर्यादा ठरवितो. मदर बोर्ड मध्ये कोप्रोसेसर , बायोस मेमोरी, तसेच अनेक खोबन असतात. मदर बोर्ड सर्व कार्ड ला सपोर्ट करतो. </a:t>
            </a:r>
            <a:r>
              <a:rPr lang="mr-IN" sz="2800" dirty="0" smtClean="0">
                <a:latin typeface="DVB-TTYogeshEN" pitchFamily="82" charset="0"/>
                <a:ea typeface="Calibri" pitchFamily="34" charset="0"/>
                <a:cs typeface="Times New Roman" pitchFamily="18" charset="0"/>
              </a:rPr>
              <a:t>उदाहरणार्थ- टी. व्ही. टूनर कार्ड , साउंड कार्ड , डीस्प्ले कार्ड .</a:t>
            </a:r>
          </a:p>
          <a:p>
            <a:pPr marL="624078" indent="-514350">
              <a:buNone/>
            </a:pPr>
            <a:r>
              <a:rPr lang="mr-IN" dirty="0" smtClean="0"/>
              <a:t>मायक्रोप्रोसेसर (प्रमुख चीप ) मेमोरी (</a:t>
            </a:r>
            <a:r>
              <a:rPr lang="en-US" dirty="0" smtClean="0"/>
              <a:t>RAM) </a:t>
            </a:r>
            <a:r>
              <a:rPr lang="mr-IN" dirty="0" smtClean="0"/>
              <a:t>चीप,  तसेच अन्य काम्पोनंट ह्या मदर बोर्ड मध्ये लागलेले असतात.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8600"/>
            <a:ext cx="8458200" cy="5778691"/>
          </a:xfrm>
        </p:spPr>
        <p:txBody>
          <a:bodyPr/>
          <a:lstStyle/>
          <a:p>
            <a:pPr>
              <a:buNone/>
            </a:pPr>
            <a:r>
              <a:rPr lang="mr-IN" sz="2400" dirty="0" smtClean="0"/>
              <a:t>मदर बोर्ड मध्ये मेमोरी चिप्स चा स्पेशल वेगळा सेट असतो, जो मेमोरी पेक्षा वेगळा असतो व  प्रोग्राम सुरु होण्यासाठी उपयोगी पडतो. या अतिरिक्त मेमोरीला बायोस मेमोरी </a:t>
            </a:r>
            <a:r>
              <a:rPr lang="en-US" sz="2400" dirty="0" smtClean="0"/>
              <a:t>[ BIOS(Basic Input Output System) ]  </a:t>
            </a:r>
            <a:r>
              <a:rPr lang="mr-IN" sz="2400" dirty="0" smtClean="0"/>
              <a:t>असे म्हणतात.</a:t>
            </a:r>
            <a:r>
              <a:rPr lang="en-US" sz="2400" dirty="0" smtClean="0"/>
              <a:t> </a:t>
            </a:r>
            <a:r>
              <a:rPr lang="mr-IN" sz="2400" dirty="0" smtClean="0"/>
              <a:t> या चीप मध्ये एक विशेष प्रोग्राम असतो , जो संगणकाला प्रोसेसिंग करिता मदत करतो. उदाहरणार्थ- डिस्क ड्राईव्ह , व्हिडीओ कार्ड , साउंड कार्ड फ्लॅापी ड्राईव्ह , यु. एस. बी. पोर्ट , हार्ड ड्राईव्ह , नेटवर्क कार्ड , यांच्याशी संवाद साधतो व त्यावर नियंत्रण ठेवतो.</a:t>
            </a:r>
          </a:p>
          <a:p>
            <a:pPr>
              <a:buNone/>
            </a:pPr>
            <a:r>
              <a:rPr lang="mr-IN" sz="2400" dirty="0" smtClean="0"/>
              <a:t>		 मदर बोर्ड हा सी. पी. यु. मध्ये जोडलेला असतो. त्याला </a:t>
            </a:r>
            <a:r>
              <a:rPr lang="en-US" sz="2400" dirty="0" smtClean="0"/>
              <a:t>SMPS( Switch Mode Power Supply) </a:t>
            </a:r>
            <a:r>
              <a:rPr lang="mr-IN" sz="2400" dirty="0" smtClean="0"/>
              <a:t>ह्या ए. सी. ते डी. सी. कन्वर्टर च्या  सहाय्याने व्होल्टेज दिले जाते. याच मदर बोर्ड वर प्रोसेसर हि जोडलेला असतो. इनपुट आणि आउट पुट देण्याकरिता की-बोर्ड आणि मॅानिटर चे एडॅाप्टर सुद्धा मदर बोर्ड ला जोडलेले असतात.</a:t>
            </a:r>
            <a:r>
              <a:rPr lang="mr-IN"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153400" cy="1630362"/>
          </a:xfrm>
        </p:spPr>
        <p:txBody>
          <a:bodyPr>
            <a:noAutofit/>
          </a:bodyPr>
          <a:lstStyle/>
          <a:p>
            <a:pPr lvl="0"/>
            <a:r>
              <a:rPr lang="mr-IN" sz="2400" dirty="0" smtClean="0"/>
              <a:t/>
            </a:r>
            <a:br>
              <a:rPr lang="mr-IN" sz="2400" dirty="0" smtClean="0"/>
            </a:br>
            <a:r>
              <a:rPr lang="mr-IN" sz="2400" dirty="0" smtClean="0"/>
              <a:t/>
            </a:r>
            <a:br>
              <a:rPr lang="mr-IN" sz="2400" dirty="0" smtClean="0"/>
            </a:br>
            <a:r>
              <a:rPr lang="mr-IN" sz="2400" dirty="0" smtClean="0"/>
              <a:t/>
            </a:r>
            <a:br>
              <a:rPr lang="mr-IN" sz="2400" dirty="0" smtClean="0"/>
            </a:br>
            <a:r>
              <a:rPr lang="mr-IN" sz="2400" dirty="0" smtClean="0"/>
              <a:t/>
            </a:r>
            <a:br>
              <a:rPr lang="mr-IN" sz="2400" dirty="0" smtClean="0"/>
            </a:br>
            <a:r>
              <a:rPr lang="mr-IN" sz="2400" dirty="0" smtClean="0"/>
              <a:t/>
            </a:r>
            <a:br>
              <a:rPr lang="mr-IN" sz="2400" dirty="0" smtClean="0"/>
            </a:br>
            <a:r>
              <a:rPr lang="mr-IN" sz="2400" dirty="0" smtClean="0"/>
              <a:t/>
            </a:r>
            <a:br>
              <a:rPr lang="mr-IN" sz="2400" dirty="0" smtClean="0"/>
            </a:br>
            <a:r>
              <a:rPr lang="mr-IN" sz="2400" dirty="0" smtClean="0"/>
              <a:t/>
            </a:r>
            <a:br>
              <a:rPr lang="mr-IN" sz="2400" dirty="0" smtClean="0"/>
            </a:br>
            <a:r>
              <a:rPr lang="mr-IN" sz="2400" dirty="0" smtClean="0"/>
              <a:t/>
            </a:r>
            <a:br>
              <a:rPr lang="mr-IN" sz="2400" dirty="0" smtClean="0"/>
            </a:br>
            <a:r>
              <a:rPr lang="mr-IN" sz="2400" dirty="0" smtClean="0"/>
              <a:t/>
            </a:r>
            <a:br>
              <a:rPr lang="mr-IN" sz="2400" dirty="0" smtClean="0"/>
            </a:br>
            <a:r>
              <a:rPr lang="mr-IN" sz="2400" dirty="0" smtClean="0"/>
              <a:t/>
            </a:r>
            <a:br>
              <a:rPr lang="mr-IN" sz="2400" dirty="0" smtClean="0"/>
            </a:br>
            <a:r>
              <a:rPr lang="mr-IN" sz="2400" dirty="0" smtClean="0"/>
              <a:t>ब) प्रोसेसर चीप: </a:t>
            </a:r>
            <a:br>
              <a:rPr lang="mr-IN" sz="2400" dirty="0" smtClean="0"/>
            </a:br>
            <a:r>
              <a:rPr lang="mr-IN" sz="2400" b="0" dirty="0" smtClean="0"/>
              <a:t>हि संगणकाची प्रमुख चीप आहे. मायक्रोप्रोसेसर डाटा ला नियंत्रित </a:t>
            </a:r>
            <a:br>
              <a:rPr lang="mr-IN" sz="2400" b="0" dirty="0" smtClean="0"/>
            </a:br>
            <a:r>
              <a:rPr lang="mr-IN" sz="2400" b="0" dirty="0" smtClean="0"/>
              <a:t>ठेऊन त्याला हाताळते आणि माहिती तयार करते. </a:t>
            </a:r>
            <a:br>
              <a:rPr lang="mr-IN" sz="2400" b="0" dirty="0" smtClean="0"/>
            </a:br>
            <a:r>
              <a:rPr lang="mr-IN" sz="2400" b="0" dirty="0" smtClean="0"/>
              <a:t>	 ज्याप्रमाणे मानवी शरीरात मेंदू माणसावर कंट्रोल ठेवते, त्याचप्रमाणे प्रोसेसर संगणकाच्या सर्व हालचालीवर लक्ष ठेवते. ८०८८ हा पी. सी. च्या युगातील पहिला मायक्रोप्रोसेसर आहे. प्रोसेसर ला मायक्रोप्रोसेसर हि म्हणतात, कारण तो अतिसुक्ष्म अश्या इलेक्ट्रानिक्स भागणी बनला आहे. हा मदर बोर्ड च्या सॅाकेट वर बसवला जातो. तो सिलिकॅान लेअर्स नि बनलेला असतो. ह्या मध्येच </a:t>
            </a:r>
            <a:r>
              <a:rPr lang="mr-IN" sz="2400" b="0" dirty="0" smtClean="0">
                <a:latin typeface="DVB-TTYogeshEN" pitchFamily="82" charset="0"/>
                <a:ea typeface="Calibri" pitchFamily="34" charset="0"/>
                <a:cs typeface="Times New Roman" pitchFamily="18" charset="0"/>
              </a:rPr>
              <a:t>अर्थिमेटीक लॅाजीकल  युनिट व कंट्रोल युनिट असतो. </a:t>
            </a:r>
            <a:r>
              <a:rPr lang="mr-IN" sz="2400" b="0" dirty="0" smtClean="0"/>
              <a:t>प्रोसेसर </a:t>
            </a:r>
            <a:r>
              <a:rPr lang="en-US" sz="2400" b="0" dirty="0" smtClean="0">
                <a:solidFill>
                  <a:schemeClr val="tx1"/>
                </a:solidFill>
                <a:effectLst/>
                <a:latin typeface="DVB-TTYogeshEN" pitchFamily="82" charset="0"/>
                <a:ea typeface="Calibri" pitchFamily="34" charset="0"/>
                <a:cs typeface="Times New Roman" pitchFamily="18" charset="0"/>
              </a:rPr>
              <a:t>ü</a:t>
            </a:r>
            <a:r>
              <a:rPr lang="mr-IN" sz="2400" b="0" dirty="0" smtClean="0"/>
              <a:t> प्रोसेसिंग करतांना गरम होऊ नये       या करता त्याच्यावर उष्णता शोषक आणि पंखा लावला जातो. ८०८८ नंतर इंटेल कंपनीने ८०२८६, ८०३८६, ८०४८६ असे अधिक  वेगवान प्रोसेसर बनविले. </a:t>
            </a:r>
            <a:endParaRPr lang="en-US" sz="2400" b="0" dirty="0"/>
          </a:p>
        </p:txBody>
      </p:sp>
      <p:sp>
        <p:nvSpPr>
          <p:cNvPr id="5" name="Content Placeholder 4"/>
          <p:cNvSpPr>
            <a:spLocks noGrp="1"/>
          </p:cNvSpPr>
          <p:nvPr>
            <p:ph idx="1"/>
          </p:nvPr>
        </p:nvSpPr>
        <p:spPr/>
        <p:txBody>
          <a:bodyPr/>
          <a:lstStyle/>
          <a:p>
            <a:pPr>
              <a:buNone/>
            </a:pPr>
            <a:r>
              <a:rPr lang="mr-IN" dirty="0" smtClean="0"/>
              <a:t>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a:srcRect/>
          <a:stretch>
            <a:fillRect/>
          </a:stretch>
        </p:blipFill>
        <p:spPr bwMode="auto">
          <a:xfrm>
            <a:off x="3200400" y="2133600"/>
            <a:ext cx="2057400" cy="19812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762</TotalTime>
  <Words>823</Words>
  <Application>Microsoft Office PowerPoint</Application>
  <PresentationFormat>On-screen Show (4:3)</PresentationFormat>
  <Paragraphs>60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Concourse</vt:lpstr>
      <vt:lpstr>Lecture – 4 (C. P. U., Mother board , Memory)  Subject- Computer Application in Home Science [Seme – III ] Code – 231CA20</vt:lpstr>
      <vt:lpstr>2) केंद्रीय प्रक्रिया विभाग / Central Processing Unit) / सी. पी. यु. (CPU):</vt:lpstr>
      <vt:lpstr>  Two  parts of CPU:  </vt:lpstr>
      <vt:lpstr>2) नियंत्रण विभाग (Control  unit):</vt:lpstr>
      <vt:lpstr> सी.पी.यु. च्या आतील भाग (Internal parts of CPU): </vt:lpstr>
      <vt:lpstr>Slide 6</vt:lpstr>
      <vt:lpstr>Slide 7</vt:lpstr>
      <vt:lpstr>          ब) प्रोसेसर चीप:  हि संगणकाची प्रमुख चीप आहे. मायक्रोप्रोसेसर डाटा ला नियंत्रित  ठेऊन त्याला हाताळते आणि माहिती तयार करते.    ज्याप्रमाणे मानवी शरीरात मेंदू माणसावर कंट्रोल ठेवते, त्याचप्रमाणे प्रोसेसर संगणकाच्या सर्व हालचालीवर लक्ष ठेवते. ८०८८ हा पी. सी. च्या युगातील पहिला मायक्रोप्रोसेसर आहे. प्रोसेसर ला मायक्रोप्रोसेसर हि म्हणतात, कारण तो अतिसुक्ष्म अश्या इलेक्ट्रानिक्स भागणी बनला आहे. हा मदर बोर्ड च्या सॅाकेट वर बसवला जातो. तो सिलिकॅान लेअर्स नि बनलेला असतो. ह्या मध्येच अर्थिमेटीक लॅाजीकल  युनिट व कंट्रोल युनिट असतो. प्रोसेसर ü प्रोसेसिंग करतांना गरम होऊ नये       या करता त्याच्यावर उष्णता शोषक आणि पंखा लावला जातो. ८०८८ नंतर इंटेल कंपनीने ८०२८६, ८०३८६, ८०४८६ असे अधिक  वेगवान प्रोसेसर बनविले. </vt:lpstr>
      <vt:lpstr>Slide 9</vt:lpstr>
      <vt:lpstr>Slide 10</vt:lpstr>
      <vt:lpstr> ३) मेमरी (Memory) /  इंटर्नल मेमरी / प्रायमरी मेमरी :  </vt:lpstr>
      <vt:lpstr>१) रीड ओन्ली मेमरी ( Read Only Memory ) (ROM):</vt:lpstr>
      <vt:lpstr>२) रॅन्डम एक्सेस मेमरी (Random Access Memory) (RAM):</vt:lpstr>
      <vt:lpstr>Slide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 4 Subject- Computer Application in Home Science [Seme – III ] Code – 231CA20</dc:title>
  <dc:creator>DELL</dc:creator>
  <cp:lastModifiedBy>DELL</cp:lastModifiedBy>
  <cp:revision>59</cp:revision>
  <dcterms:created xsi:type="dcterms:W3CDTF">2020-08-14T06:55:32Z</dcterms:created>
  <dcterms:modified xsi:type="dcterms:W3CDTF">2020-09-08T16:18:58Z</dcterms:modified>
</cp:coreProperties>
</file>