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A379B1-DCDB-4675-99AD-9F2C14D2EA0D}" type="datetimeFigureOut">
              <a:rPr lang="en-US" smtClean="0"/>
              <a:pPr/>
              <a:t>01/03/2021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3E693-645E-4CD9-903A-1367F76DF29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A379B1-DCDB-4675-99AD-9F2C14D2EA0D}" type="datetimeFigureOut">
              <a:rPr lang="en-US" smtClean="0"/>
              <a:pPr/>
              <a:t>01/03/2021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3E693-645E-4CD9-903A-1367F76DF29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A379B1-DCDB-4675-99AD-9F2C14D2EA0D}" type="datetimeFigureOut">
              <a:rPr lang="en-US" smtClean="0"/>
              <a:pPr/>
              <a:t>01/03/2021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3E693-645E-4CD9-903A-1367F76DF29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A379B1-DCDB-4675-99AD-9F2C14D2EA0D}" type="datetimeFigureOut">
              <a:rPr lang="en-US" smtClean="0"/>
              <a:pPr/>
              <a:t>01/03/2021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3E693-645E-4CD9-903A-1367F76DF29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A379B1-DCDB-4675-99AD-9F2C14D2EA0D}" type="datetimeFigureOut">
              <a:rPr lang="en-US" smtClean="0"/>
              <a:pPr/>
              <a:t>01/03/2021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3E693-645E-4CD9-903A-1367F76DF29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A379B1-DCDB-4675-99AD-9F2C14D2EA0D}" type="datetimeFigureOut">
              <a:rPr lang="en-US" smtClean="0"/>
              <a:pPr/>
              <a:t>01/03/2021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3E693-645E-4CD9-903A-1367F76DF29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A379B1-DCDB-4675-99AD-9F2C14D2EA0D}" type="datetimeFigureOut">
              <a:rPr lang="en-US" smtClean="0"/>
              <a:pPr/>
              <a:t>01/03/2021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D3E693-645E-4CD9-903A-1367F76DF29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A379B1-DCDB-4675-99AD-9F2C14D2EA0D}" type="datetimeFigureOut">
              <a:rPr lang="en-US" smtClean="0"/>
              <a:pPr/>
              <a:t>01/03/2021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D3E693-645E-4CD9-903A-1367F76DF29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A379B1-DCDB-4675-99AD-9F2C14D2EA0D}" type="datetimeFigureOut">
              <a:rPr lang="en-US" smtClean="0"/>
              <a:pPr/>
              <a:t>01/03/2021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D3E693-645E-4CD9-903A-1367F76DF29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A379B1-DCDB-4675-99AD-9F2C14D2EA0D}" type="datetimeFigureOut">
              <a:rPr lang="en-US" smtClean="0"/>
              <a:pPr/>
              <a:t>01/03/2021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3E693-645E-4CD9-903A-1367F76DF29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A379B1-DCDB-4675-99AD-9F2C14D2EA0D}" type="datetimeFigureOut">
              <a:rPr lang="en-US" smtClean="0"/>
              <a:pPr/>
              <a:t>01/03/2021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3E693-645E-4CD9-903A-1367F76DF29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A379B1-DCDB-4675-99AD-9F2C14D2EA0D}" type="datetimeFigureOut">
              <a:rPr lang="en-US" smtClean="0"/>
              <a:pPr/>
              <a:t>01/03/2021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3E693-645E-4CD9-903A-1367F76DF29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81000"/>
            <a:ext cx="7772400" cy="1470025"/>
          </a:xfrm>
        </p:spPr>
        <p:txBody>
          <a:bodyPr>
            <a:normAutofit fontScale="90000"/>
          </a:bodyPr>
          <a:lstStyle/>
          <a:p>
            <a:r>
              <a:rPr lang="en-US" sz="2400" dirty="0" smtClean="0">
                <a:solidFill>
                  <a:srgbClr val="7030A0"/>
                </a:solidFill>
                <a:latin typeface="Times New Roman" pitchFamily="18" charset="0"/>
                <a:cs typeface="Times New Roman" pitchFamily="18" charset="0"/>
              </a:rPr>
              <a:t>Lecture –</a:t>
            </a:r>
            <a:r>
              <a:rPr lang="en-US" sz="2400" dirty="0">
                <a:solidFill>
                  <a:srgbClr val="7030A0"/>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6</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rPr>
              <a:t> </a:t>
            </a:r>
            <a:r>
              <a:rPr lang="en-US" sz="2400" smtClean="0">
                <a:solidFill>
                  <a:srgbClr val="7030A0"/>
                </a:solidFill>
                <a:latin typeface="Times New Roman" pitchFamily="18" charset="0"/>
                <a:cs typeface="Times New Roman" pitchFamily="18" charset="0"/>
              </a:rPr>
              <a:t/>
            </a:r>
            <a:br>
              <a:rPr lang="en-US" sz="2400" smtClean="0">
                <a:solidFill>
                  <a:srgbClr val="7030A0"/>
                </a:solidFill>
                <a:latin typeface="Times New Roman" pitchFamily="18" charset="0"/>
                <a:cs typeface="Times New Roman" pitchFamily="18" charset="0"/>
              </a:rPr>
            </a:br>
            <a:r>
              <a:rPr lang="mr-IN" sz="2400" smtClean="0">
                <a:solidFill>
                  <a:srgbClr val="7030A0"/>
                </a:solidFill>
                <a:latin typeface="Times New Roman" pitchFamily="18" charset="0"/>
              </a:rPr>
              <a:t>  </a:t>
            </a:r>
            <a:r>
              <a:rPr lang="en-US" sz="2400" dirty="0" smtClean="0">
                <a:solidFill>
                  <a:srgbClr val="FF0000"/>
                </a:solidFill>
                <a:latin typeface="Times New Roman" pitchFamily="18" charset="0"/>
                <a:cs typeface="Times New Roman" pitchFamily="18" charset="0"/>
              </a:rPr>
              <a:t>( File Organization And Access)  UNIT-II</a:t>
            </a:r>
            <a:r>
              <a:rPr lang="mr-IN" sz="2400" dirty="0" smtClean="0">
                <a:solidFill>
                  <a:srgbClr val="FF0000"/>
                </a:solidFill>
                <a:latin typeface="Times New Roman" pitchFamily="18" charset="0"/>
              </a:rPr>
              <a:t> </a:t>
            </a:r>
            <a:r>
              <a:rPr lang="en-US" sz="2400" dirty="0" smtClean="0">
                <a:solidFill>
                  <a:srgbClr val="7030A0"/>
                </a:solidFill>
                <a:latin typeface="Times New Roman" pitchFamily="18" charset="0"/>
                <a:cs typeface="Times New Roman" pitchFamily="18" charset="0"/>
              </a:rPr>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Subject- Computer Application in Home Science [ </a:t>
            </a:r>
            <a:r>
              <a:rPr lang="en-US" sz="2400" dirty="0" err="1" smtClean="0">
                <a:solidFill>
                  <a:srgbClr val="7030A0"/>
                </a:solidFill>
                <a:latin typeface="Times New Roman" pitchFamily="18" charset="0"/>
                <a:cs typeface="Times New Roman" pitchFamily="18" charset="0"/>
              </a:rPr>
              <a:t>Seme</a:t>
            </a:r>
            <a:r>
              <a:rPr lang="en-US" sz="2400" dirty="0" smtClean="0">
                <a:solidFill>
                  <a:srgbClr val="7030A0"/>
                </a:solidFill>
                <a:latin typeface="Times New Roman" pitchFamily="18" charset="0"/>
                <a:cs typeface="Times New Roman" pitchFamily="18" charset="0"/>
              </a:rPr>
              <a:t> – III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Code – 231CA20</a:t>
            </a:r>
            <a:endParaRPr lang="en-US" sz="2400"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3886200"/>
            <a:ext cx="7543800" cy="2209800"/>
          </a:xfrm>
        </p:spPr>
        <p:txBody>
          <a:bodyPr>
            <a:noAutofit/>
          </a:bodyPr>
          <a:lstStyle/>
          <a:p>
            <a:r>
              <a:rPr lang="en-US" sz="2400" dirty="0" smtClean="0">
                <a:solidFill>
                  <a:srgbClr val="FF0000"/>
                </a:solidFill>
                <a:latin typeface="Times New Roman" pitchFamily="18" charset="0"/>
                <a:cs typeface="Times New Roman" pitchFamily="18" charset="0"/>
              </a:rPr>
              <a:t>Dr. </a:t>
            </a:r>
            <a:r>
              <a:rPr lang="en-US" sz="2400" dirty="0" err="1" smtClean="0">
                <a:solidFill>
                  <a:srgbClr val="FF0000"/>
                </a:solidFill>
                <a:latin typeface="Times New Roman" pitchFamily="18" charset="0"/>
                <a:cs typeface="Times New Roman" pitchFamily="18" charset="0"/>
              </a:rPr>
              <a:t>Devidas</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Rushiji</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Bambole</a:t>
            </a:r>
            <a:r>
              <a:rPr lang="en-US" sz="2400" dirty="0" smtClean="0">
                <a:solidFill>
                  <a:srgbClr val="FF0000"/>
                </a:solidFill>
                <a:latin typeface="Times New Roman" pitchFamily="18" charset="0"/>
                <a:cs typeface="Times New Roman" pitchFamily="18" charset="0"/>
              </a:rPr>
              <a:t> </a:t>
            </a:r>
          </a:p>
          <a:p>
            <a:r>
              <a:rPr lang="en-US" sz="2400" dirty="0" smtClean="0">
                <a:solidFill>
                  <a:srgbClr val="FF0000"/>
                </a:solidFill>
                <a:latin typeface="Times New Roman" pitchFamily="18" charset="0"/>
                <a:cs typeface="Times New Roman" pitchFamily="18" charset="0"/>
              </a:rPr>
              <a:t>M. Sc. Ph. D. </a:t>
            </a:r>
          </a:p>
          <a:p>
            <a:r>
              <a:rPr lang="en-US" sz="2400" dirty="0" smtClean="0">
                <a:solidFill>
                  <a:srgbClr val="FF0000"/>
                </a:solidFill>
                <a:latin typeface="Times New Roman" pitchFamily="18" charset="0"/>
                <a:cs typeface="Times New Roman" pitchFamily="18" charset="0"/>
              </a:rPr>
              <a:t>Department of Physics </a:t>
            </a:r>
          </a:p>
          <a:p>
            <a:r>
              <a:rPr lang="en-US" sz="2400" dirty="0" err="1" smtClean="0">
                <a:solidFill>
                  <a:srgbClr val="FF0000"/>
                </a:solidFill>
                <a:latin typeface="Times New Roman" pitchFamily="18" charset="0"/>
                <a:cs typeface="Times New Roman" pitchFamily="18" charset="0"/>
              </a:rPr>
              <a:t>Matoshree</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Vimalabai</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Deshmukh</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Mahavidyalaya</a:t>
            </a:r>
            <a:r>
              <a:rPr lang="en-US" sz="2400" dirty="0" smtClean="0">
                <a:solidFill>
                  <a:srgbClr val="FF0000"/>
                </a:solidFill>
                <a:latin typeface="Times New Roman" pitchFamily="18" charset="0"/>
                <a:cs typeface="Times New Roman" pitchFamily="18" charset="0"/>
              </a:rPr>
              <a:t>, Amravati.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6324600"/>
          </a:xfrm>
        </p:spPr>
        <p:txBody>
          <a:bodyPr>
            <a:normAutofit/>
          </a:bodyPr>
          <a:lstStyle/>
          <a:p>
            <a:pPr>
              <a:buNone/>
            </a:pPr>
            <a:r>
              <a:rPr lang="mr-IN" sz="2000" dirty="0" smtClean="0"/>
              <a:t>४) </a:t>
            </a:r>
            <a:r>
              <a:rPr lang="mr-IN" sz="2000" b="1" dirty="0" smtClean="0"/>
              <a:t>कॅाम्प्युटर वर लॅाग इन  केलेली माहिती संग्रहित करू नये-</a:t>
            </a:r>
          </a:p>
          <a:p>
            <a:pPr>
              <a:buNone/>
            </a:pPr>
            <a:r>
              <a:rPr lang="mr-IN" sz="2000" dirty="0" smtClean="0"/>
              <a:t>जर आपण आपल्या मेल वर किंवा एखाद्या संकेत स्थळावर (</a:t>
            </a:r>
            <a:r>
              <a:rPr lang="en-US" sz="2000" dirty="0" smtClean="0"/>
              <a:t>Web site) </a:t>
            </a:r>
            <a:r>
              <a:rPr lang="mr-IN" sz="2000" dirty="0" smtClean="0"/>
              <a:t>लॅाग इन  केले असेल तर त्यावर </a:t>
            </a:r>
            <a:r>
              <a:rPr lang="mr-IN" sz="2000" b="1" dirty="0" smtClean="0"/>
              <a:t>पास वर्ड </a:t>
            </a:r>
            <a:r>
              <a:rPr lang="mr-IN" sz="2000" dirty="0" smtClean="0"/>
              <a:t>संग्रहित करू नये कारण त्या नेटवर्क वर एखाद्या </a:t>
            </a:r>
            <a:r>
              <a:rPr lang="mr-IN" sz="2000" b="1" dirty="0" smtClean="0"/>
              <a:t>हॅकर</a:t>
            </a:r>
            <a:r>
              <a:rPr lang="mr-IN" sz="2000" dirty="0" smtClean="0"/>
              <a:t> ची नजर असू शकते.</a:t>
            </a:r>
          </a:p>
          <a:p>
            <a:pPr>
              <a:buNone/>
            </a:pPr>
            <a:r>
              <a:rPr lang="mr-IN" sz="2000" dirty="0" smtClean="0"/>
              <a:t>५) </a:t>
            </a:r>
            <a:r>
              <a:rPr lang="mr-IN" sz="2000" b="1" dirty="0" smtClean="0"/>
              <a:t>खाजगी ब्राउझिंग चा उपयोग करावा –</a:t>
            </a:r>
          </a:p>
          <a:p>
            <a:pPr>
              <a:buNone/>
            </a:pPr>
            <a:r>
              <a:rPr lang="mr-IN" sz="2000" dirty="0" smtClean="0"/>
              <a:t>जर आपण सायबर कॅफे किंवा एखाद्या बाहेरील नेटवर्क चा उपयोग करत असाल तर खाजगी ब्राउझर चा उपयोग करावा. त्यामुळे आपल्या  व्दारे त्या ब्राउझर मध्ये केलेले कोणतेही काम कोणी दुसरा चेक करणार नाही.</a:t>
            </a:r>
          </a:p>
          <a:p>
            <a:pPr>
              <a:buNone/>
            </a:pPr>
            <a:r>
              <a:rPr lang="mr-IN" sz="2000" dirty="0" smtClean="0"/>
              <a:t>६) </a:t>
            </a:r>
            <a:r>
              <a:rPr lang="mr-IN" sz="2000" b="1" dirty="0" smtClean="0"/>
              <a:t>बाहेरील नेटवर्क वर आपोआप पास वर्ड संग्रहित करण्याचा पर्याय अकार्यक्षम करावा-</a:t>
            </a:r>
          </a:p>
          <a:p>
            <a:pPr>
              <a:buNone/>
            </a:pPr>
            <a:r>
              <a:rPr lang="mr-IN" sz="2000" dirty="0" smtClean="0"/>
              <a:t> ब्राउझर मध्ये “ऑटो</a:t>
            </a:r>
            <a:r>
              <a:rPr lang="mr-IN" sz="2000" b="1" dirty="0" smtClean="0"/>
              <a:t>पास वर्ड सेव” चा पर्याय असतो. जर आपण घरा  बाहेरच्या </a:t>
            </a:r>
            <a:r>
              <a:rPr lang="mr-IN" sz="2000" dirty="0" smtClean="0"/>
              <a:t>कॅाम्प्युटर वर काम करीत असाल तर </a:t>
            </a:r>
            <a:r>
              <a:rPr lang="mr-IN" sz="2000" b="1" dirty="0" smtClean="0"/>
              <a:t>पास वर्ड </a:t>
            </a:r>
            <a:r>
              <a:rPr lang="mr-IN" sz="2000" dirty="0" smtClean="0"/>
              <a:t>संग्रहित करण्याचा पर्याय अकार्यक्षम करावा. कारण आपली माहिती </a:t>
            </a:r>
            <a:r>
              <a:rPr lang="mr-IN" sz="2000" b="1" dirty="0" smtClean="0"/>
              <a:t>हॅक होऊ शकते. </a:t>
            </a:r>
          </a:p>
          <a:p>
            <a:pPr>
              <a:buNone/>
            </a:pPr>
            <a:r>
              <a:rPr lang="mr-IN" sz="2000" dirty="0" smtClean="0"/>
              <a:t>७) </a:t>
            </a:r>
            <a:r>
              <a:rPr lang="mr-IN" sz="2000" b="1" dirty="0" smtClean="0"/>
              <a:t>सार्वजनिक कॅाम्प्युटर चा उपयोग करते वेळी आपली संवेदनशील माहिती भरू नये- </a:t>
            </a:r>
          </a:p>
          <a:p>
            <a:pPr>
              <a:buNone/>
            </a:pPr>
            <a:r>
              <a:rPr lang="mr-IN" sz="2000" dirty="0" smtClean="0"/>
              <a:t>जर आपण एखाद्या सार्वजनिक कॅाम्प्युटर चा उपयोग करत असाल तर  आपली महत्वाची आणि संवेदनशील माहिती भरू नये. उदा.- खाते नंबर, </a:t>
            </a:r>
            <a:r>
              <a:rPr lang="mr-IN" sz="2000" b="1" dirty="0" smtClean="0"/>
              <a:t>पास वर्ड इत्यादी.</a:t>
            </a:r>
          </a:p>
          <a:p>
            <a:pPr>
              <a:buNone/>
            </a:pP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172200"/>
          </a:xfrm>
        </p:spPr>
        <p:txBody>
          <a:bodyPr>
            <a:normAutofit/>
          </a:bodyPr>
          <a:lstStyle/>
          <a:p>
            <a:pPr>
              <a:buNone/>
            </a:pPr>
            <a:r>
              <a:rPr lang="mr-IN" sz="2000" dirty="0" smtClean="0"/>
              <a:t>८) </a:t>
            </a:r>
            <a:r>
              <a:rPr lang="mr-IN" sz="2000" b="1" dirty="0" smtClean="0"/>
              <a:t>फिशिंग </a:t>
            </a:r>
            <a:r>
              <a:rPr lang="en-US" sz="2000" b="1" dirty="0" smtClean="0"/>
              <a:t>(Phishing) </a:t>
            </a:r>
            <a:r>
              <a:rPr lang="mr-IN" sz="2000" b="1" dirty="0" smtClean="0"/>
              <a:t> पासून सावधान राहावे-</a:t>
            </a:r>
          </a:p>
          <a:p>
            <a:pPr>
              <a:buNone/>
            </a:pPr>
            <a:r>
              <a:rPr lang="mr-IN" sz="2000" dirty="0" smtClean="0"/>
              <a:t>कोणत्याही अकाऊंट चा लॅाग इन आय. डी. आणि</a:t>
            </a:r>
            <a:r>
              <a:rPr lang="mr-IN" sz="2000" b="1" dirty="0" smtClean="0"/>
              <a:t> पास वर्ड चोरण्याकरिता हॅकर ज्या पद्धतीचा उपयोग करतात, त्याला </a:t>
            </a:r>
            <a:r>
              <a:rPr lang="mr-IN" sz="2000" dirty="0" smtClean="0"/>
              <a:t>फिशिंग असे म्हणतात. </a:t>
            </a:r>
          </a:p>
          <a:p>
            <a:pPr>
              <a:buNone/>
            </a:pPr>
            <a:r>
              <a:rPr lang="mr-IN" sz="2000" b="1" dirty="0" smtClean="0"/>
              <a:t>या पद्धती मध्ये हॅकर एखाद्या </a:t>
            </a:r>
            <a:r>
              <a:rPr lang="mr-IN" sz="2000" dirty="0" smtClean="0"/>
              <a:t>संकेत स्थळाच्या  (</a:t>
            </a:r>
            <a:r>
              <a:rPr lang="en-US" sz="2000" dirty="0" smtClean="0"/>
              <a:t>Web site) </a:t>
            </a:r>
            <a:r>
              <a:rPr lang="mr-IN" sz="2000" dirty="0" smtClean="0"/>
              <a:t>लॅाग इन</a:t>
            </a:r>
            <a:r>
              <a:rPr lang="mr-IN" sz="2000" b="1" dirty="0" smtClean="0"/>
              <a:t> पेज सारखा दिसणारा नकली पेज तयार करतो. जर वापरकर्ता या नकली पेज व्दारे </a:t>
            </a:r>
            <a:r>
              <a:rPr lang="mr-IN" sz="2000" dirty="0" smtClean="0"/>
              <a:t>लॅाग इन</a:t>
            </a:r>
            <a:r>
              <a:rPr lang="mr-IN" sz="2000" b="1" dirty="0" smtClean="0"/>
              <a:t> करण्याचा प्रयत्न करत असेल किंवा </a:t>
            </a:r>
            <a:r>
              <a:rPr lang="mr-IN" sz="2000" dirty="0" smtClean="0"/>
              <a:t>लॅाग इन</a:t>
            </a:r>
            <a:r>
              <a:rPr lang="mr-IN" sz="2000" b="1" dirty="0" smtClean="0"/>
              <a:t> केले तर वापरकर्त्याचा </a:t>
            </a:r>
            <a:r>
              <a:rPr lang="mr-IN" sz="2000" dirty="0" smtClean="0"/>
              <a:t>आय. डी. आणि</a:t>
            </a:r>
            <a:r>
              <a:rPr lang="mr-IN" sz="2000" b="1" dirty="0" smtClean="0"/>
              <a:t> पास वर्ड  हॅकर चालला जातो.</a:t>
            </a:r>
          </a:p>
          <a:p>
            <a:pPr>
              <a:buNone/>
            </a:pPr>
            <a:r>
              <a:rPr lang="mr-IN" sz="2000" dirty="0" smtClean="0"/>
              <a:t>९) </a:t>
            </a:r>
            <a:r>
              <a:rPr lang="mr-IN" sz="2000" b="1" dirty="0" smtClean="0"/>
              <a:t>क्रीप्टेाग्राफी (</a:t>
            </a:r>
            <a:r>
              <a:rPr lang="en-US" sz="2000" b="1" dirty="0" smtClean="0"/>
              <a:t> Cryptography) </a:t>
            </a:r>
            <a:r>
              <a:rPr lang="mr-IN" sz="2000" b="1" dirty="0" smtClean="0"/>
              <a:t> चा उपयोग करावा-</a:t>
            </a:r>
          </a:p>
          <a:p>
            <a:pPr>
              <a:buNone/>
            </a:pPr>
            <a:r>
              <a:rPr lang="mr-IN" sz="2000" dirty="0" smtClean="0"/>
              <a:t>डाटा किंवा माहिती इंटरनेट वर पाठविण्यापूर्वी त्याला गुप्त कोड मध्ये परावर्तीत करणे तसेच प्राप्त कर्त्या कडून पुन्हा सामान्य रुपात त्या डाटा ला परावर्तीत करण्याच्या पद्धतीला क्रीप्टेाग्राफी असे म्हणतात. त्यामुळे क्रीप्टेाग्राफी चा उपयोग केला तर डाटा स्थानांतरनाच्या वेळी, डाटा चोरी होणे किंवा माहिती बाहेर फुटण्याची शक्यता नसते.</a:t>
            </a:r>
          </a:p>
          <a:p>
            <a:pPr>
              <a:buNone/>
            </a:pPr>
            <a:r>
              <a:rPr lang="mr-IN" sz="2000" dirty="0" smtClean="0"/>
              <a:t>१०) </a:t>
            </a:r>
            <a:r>
              <a:rPr lang="mr-IN" sz="2000" b="1" dirty="0" smtClean="0"/>
              <a:t>आपल्या कॅाम्प्युटर मध्ये ‘अॅंटीव्हायरस’ ठेवावा आणि त्याला वेळोवेळी अद्यावत करत राहावा.  </a:t>
            </a:r>
            <a:endParaRPr lang="en-US" sz="20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563562"/>
          </a:xfrm>
        </p:spPr>
        <p:txBody>
          <a:bodyPr>
            <a:normAutofit/>
          </a:bodyPr>
          <a:lstStyle/>
          <a:p>
            <a:r>
              <a:rPr lang="mr-IN" sz="2000" b="1" dirty="0" smtClean="0">
                <a:solidFill>
                  <a:srgbClr val="FF0000"/>
                </a:solidFill>
              </a:rPr>
              <a:t>कॅाम्प्युटर मधील डाटा सुरक्षित ठेवण्याचे उपाय</a:t>
            </a:r>
            <a:r>
              <a:rPr lang="en-US" sz="2000" b="1" dirty="0" smtClean="0">
                <a:solidFill>
                  <a:srgbClr val="FF0000"/>
                </a:solidFill>
              </a:rPr>
              <a:t> (Computer data security) </a:t>
            </a:r>
            <a:r>
              <a:rPr lang="mr-IN" sz="2000" b="1" dirty="0" smtClean="0">
                <a:solidFill>
                  <a:srgbClr val="FF0000"/>
                </a:solidFill>
              </a:rPr>
              <a:t>:</a:t>
            </a:r>
            <a:endParaRPr lang="en-US" sz="2000" dirty="0">
              <a:solidFill>
                <a:srgbClr val="FF0000"/>
              </a:solidFill>
            </a:endParaRPr>
          </a:p>
        </p:txBody>
      </p:sp>
      <p:sp>
        <p:nvSpPr>
          <p:cNvPr id="3" name="Content Placeholder 2"/>
          <p:cNvSpPr>
            <a:spLocks noGrp="1"/>
          </p:cNvSpPr>
          <p:nvPr>
            <p:ph idx="1"/>
          </p:nvPr>
        </p:nvSpPr>
        <p:spPr>
          <a:xfrm>
            <a:off x="457200" y="838200"/>
            <a:ext cx="8229600" cy="5791200"/>
          </a:xfrm>
        </p:spPr>
        <p:txBody>
          <a:bodyPr/>
          <a:lstStyle/>
          <a:p>
            <a:pPr>
              <a:buNone/>
            </a:pPr>
            <a:r>
              <a:rPr lang="mr-IN" sz="2000" dirty="0" smtClean="0"/>
              <a:t>आपल्या जीवनातील प्रत्येक काम सोपे आणि गोपनीयतेने करण्यासाठी कॅाम्प्युटर मदत करतो. त्यामुळे आपल्या कॅाम्प्युटर सिस्टम ला आपण खाजगी आणि सुरक्षित ठेवू इच्छितो. परंतु हॅकर कडून कॅाम्प्युटरच्या सुरक्षा सिस्टम ला नुकसान पोहचू शकते. </a:t>
            </a:r>
          </a:p>
          <a:p>
            <a:pPr>
              <a:buNone/>
            </a:pPr>
            <a:r>
              <a:rPr lang="mr-IN" sz="2000" dirty="0" smtClean="0"/>
              <a:t>कॅाम्प्युटरच्या सुरक्षेला सायबर सुरक्षा किंवा आय. टी. सुरक्षा सुद्धा म्हणतात. त्यामुळे कॅाम्प्युटर मधील डाटा सुरक्षित राहू शकतो. </a:t>
            </a:r>
          </a:p>
          <a:p>
            <a:pPr>
              <a:buNone/>
            </a:pPr>
            <a:r>
              <a:rPr lang="mr-IN" sz="2000" b="1" dirty="0" smtClean="0"/>
              <a:t>कॅाम्प्युटर मधील डाटा सुरक्षेचे चार प्रकार आहेत.- </a:t>
            </a:r>
          </a:p>
          <a:p>
            <a:pPr marL="514350" indent="-514350">
              <a:buAutoNum type="hindiNumParenR"/>
            </a:pPr>
            <a:r>
              <a:rPr lang="mr-IN" b="1" dirty="0" smtClean="0">
                <a:solidFill>
                  <a:srgbClr val="FF0000"/>
                </a:solidFill>
              </a:rPr>
              <a:t>कॅाम्प्युटर </a:t>
            </a:r>
            <a:r>
              <a:rPr lang="mr-IN" dirty="0" smtClean="0"/>
              <a:t>सिस्टम मध्ये प्रवेश करण्यावर नियंत्रण</a:t>
            </a:r>
            <a:r>
              <a:rPr lang="en-US" dirty="0" smtClean="0"/>
              <a:t> ( System Access Control):</a:t>
            </a:r>
            <a:r>
              <a:rPr lang="mr-IN" dirty="0" smtClean="0"/>
              <a:t>-</a:t>
            </a:r>
          </a:p>
          <a:p>
            <a:pPr marL="514350" indent="-514350">
              <a:buNone/>
            </a:pPr>
            <a:r>
              <a:rPr lang="mr-IN" sz="2000" dirty="0" smtClean="0"/>
              <a:t>हि एक अशी प्रणाली आहे जी एखाद्या </a:t>
            </a:r>
            <a:r>
              <a:rPr lang="mr-IN" sz="2000" b="1" dirty="0" smtClean="0">
                <a:solidFill>
                  <a:srgbClr val="FF0000"/>
                </a:solidFill>
              </a:rPr>
              <a:t>कॅाम्प्युटर </a:t>
            </a:r>
            <a:r>
              <a:rPr lang="mr-IN" sz="2000" dirty="0" smtClean="0"/>
              <a:t>सिस्टम मध्ये प्रवेश करून , </a:t>
            </a:r>
            <a:r>
              <a:rPr lang="mr-IN" sz="2000" b="1" dirty="0" smtClean="0">
                <a:solidFill>
                  <a:srgbClr val="FF0000"/>
                </a:solidFill>
              </a:rPr>
              <a:t>कॅाम्प्युटर  मधील </a:t>
            </a:r>
            <a:r>
              <a:rPr lang="mr-IN" sz="2000" dirty="0" smtClean="0"/>
              <a:t> डाटा चा वापर करणे किंवा त्यामध्ये काही बदल करण्याची अनुमती देते.</a:t>
            </a:r>
          </a:p>
          <a:p>
            <a:pPr marL="514350" indent="-514350">
              <a:buNone/>
            </a:pPr>
            <a:r>
              <a:rPr lang="mr-IN" sz="2000" dirty="0" smtClean="0"/>
              <a:t>जेव्हा एखादा वापरकर्ता , एखाद्या </a:t>
            </a:r>
            <a:r>
              <a:rPr lang="mr-IN" sz="2000" b="1" dirty="0" smtClean="0">
                <a:solidFill>
                  <a:srgbClr val="FF0000"/>
                </a:solidFill>
              </a:rPr>
              <a:t>कॅाम्प्युटर </a:t>
            </a:r>
            <a:r>
              <a:rPr lang="mr-IN" sz="2000" dirty="0" smtClean="0"/>
              <a:t>सिस्टम  किंवा नेटवर्क सुरक्षे मध्ये </a:t>
            </a:r>
            <a:r>
              <a:rPr lang="mr-IN" sz="2000" b="1" dirty="0" smtClean="0"/>
              <a:t>लॅाग इन करतो तेव्हा प्रवेश नियंत्रण प्रणाली ठरविते की त्या वापर कर्त्याला कोणता डाटा पाठवावा आणि कोणता पाठवू  नये. </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mr-IN" sz="2400" dirty="0" smtClean="0"/>
              <a:t>२)</a:t>
            </a:r>
            <a:r>
              <a:rPr lang="en-US" sz="2400" dirty="0" smtClean="0"/>
              <a:t>  (Data Access Control):-</a:t>
            </a:r>
            <a:r>
              <a:rPr lang="mr-IN" sz="2400" dirty="0" smtClean="0"/>
              <a:t> </a:t>
            </a:r>
            <a:endParaRPr lang="en-US" sz="2400" dirty="0"/>
          </a:p>
        </p:txBody>
      </p:sp>
      <p:sp>
        <p:nvSpPr>
          <p:cNvPr id="3" name="Content Placeholder 2"/>
          <p:cNvSpPr>
            <a:spLocks noGrp="1"/>
          </p:cNvSpPr>
          <p:nvPr>
            <p:ph idx="1"/>
          </p:nvPr>
        </p:nvSpPr>
        <p:spPr/>
        <p:txBody>
          <a:bodyPr/>
          <a:lstStyle/>
          <a:p>
            <a:pPr>
              <a:buNone/>
            </a:pPr>
            <a:r>
              <a:rPr lang="mr-IN" dirty="0" smtClean="0"/>
              <a:t> कोणता डाटा कोण नियंत्रित करू शकतो ह्या गोष्टीची देखरेख ह्या डाटा एक्सेस कंट्रोल अंतर्गत केलता जाते. </a:t>
            </a:r>
          </a:p>
          <a:p>
            <a:pPr>
              <a:buNone/>
            </a:pPr>
            <a:r>
              <a:rPr lang="mr-IN" dirty="0" smtClean="0"/>
              <a:t>उदाहरणार्थ – बँकेतील मनेजर, क्लार्क यांचे व्यवहार.</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(System and  security  Administration):-</a:t>
            </a:r>
            <a:endParaRPr lang="en-US" dirty="0"/>
          </a:p>
        </p:txBody>
      </p:sp>
      <p:sp>
        <p:nvSpPr>
          <p:cNvPr id="3" name="Content Placeholder 2"/>
          <p:cNvSpPr>
            <a:spLocks noGrp="1"/>
          </p:cNvSpPr>
          <p:nvPr>
            <p:ph idx="1"/>
          </p:nvPr>
        </p:nvSpPr>
        <p:spPr/>
        <p:txBody>
          <a:bodyPr/>
          <a:lstStyle/>
          <a:p>
            <a:pPr>
              <a:buNone/>
            </a:pPr>
            <a:r>
              <a:rPr lang="mr-IN" dirty="0" smtClean="0"/>
              <a:t>सिस्टम आणि सेक्युरिटी अंतर्गत ऑफ लाइन प्रक्रियेचा पर्फामंस असतो. ज्यामध्ये एक तर</a:t>
            </a:r>
            <a:r>
              <a:rPr lang="mr-IN" b="1" dirty="0" smtClean="0">
                <a:solidFill>
                  <a:srgbClr val="FF0000"/>
                </a:solidFill>
              </a:rPr>
              <a:t> कॅाम्प्युटर सिस्टम ला सुरक्षित बनविले जाते किंवा सूर क्षितत तोडली जाते.  </a:t>
            </a:r>
            <a:r>
              <a:rPr lang="mr-IN"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mr-IN" dirty="0" smtClean="0"/>
              <a:t>४) </a:t>
            </a:r>
            <a:r>
              <a:rPr lang="en-US" dirty="0" smtClean="0"/>
              <a:t>(System design):-</a:t>
            </a:r>
            <a:endParaRPr lang="en-US" dirty="0"/>
          </a:p>
        </p:txBody>
      </p:sp>
      <p:sp>
        <p:nvSpPr>
          <p:cNvPr id="3" name="Content Placeholder 2"/>
          <p:cNvSpPr>
            <a:spLocks noGrp="1"/>
          </p:cNvSpPr>
          <p:nvPr>
            <p:ph idx="1"/>
          </p:nvPr>
        </p:nvSpPr>
        <p:spPr/>
        <p:txBody>
          <a:bodyPr/>
          <a:lstStyle/>
          <a:p>
            <a:pPr>
              <a:buNone/>
            </a:pPr>
            <a:r>
              <a:rPr lang="mr-IN" dirty="0" smtClean="0"/>
              <a:t>सिस्टम डिझाईन हे </a:t>
            </a:r>
            <a:r>
              <a:rPr lang="mr-IN" b="1" dirty="0" smtClean="0">
                <a:solidFill>
                  <a:srgbClr val="FF0000"/>
                </a:solidFill>
              </a:rPr>
              <a:t>कॅाम्प्युटर च्या हार्ड वेअर आणि सॅाफ्ट  वेअर च्या प्राथमिक सुरक्षेचि जबाबदारी घेतो.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US" dirty="0" smtClean="0"/>
          </a:p>
          <a:p>
            <a:pPr algn="ctr">
              <a:buNone/>
            </a:pPr>
            <a:endParaRPr lang="en-US" dirty="0"/>
          </a:p>
          <a:p>
            <a:pPr algn="ctr">
              <a:buNone/>
            </a:pPr>
            <a:endParaRPr lang="en-US" dirty="0" smtClean="0"/>
          </a:p>
          <a:p>
            <a:pPr algn="ctr">
              <a:buNone/>
            </a:pPr>
            <a:r>
              <a:rPr lang="en-US" dirty="0" smtClean="0"/>
              <a:t>2.4 -</a:t>
            </a:r>
            <a:r>
              <a:rPr lang="en-US" dirty="0" smtClean="0">
                <a:solidFill>
                  <a:srgbClr val="FF0000"/>
                </a:solidFill>
                <a:latin typeface="Times New Roman" pitchFamily="18" charset="0"/>
                <a:cs typeface="Times New Roman" pitchFamily="18" charset="0"/>
              </a:rPr>
              <a:t> File Organization And Access</a:t>
            </a:r>
            <a:endParaRPr lang="mr-IN" dirty="0" smtClean="0">
              <a:solidFill>
                <a:srgbClr val="FF0000"/>
              </a:solidFill>
              <a:latin typeface="Times New Roman" pitchFamily="18" charset="0"/>
              <a:cs typeface="Times New Roman" pitchFamily="18" charset="0"/>
            </a:endParaRPr>
          </a:p>
          <a:p>
            <a:pPr algn="ctr">
              <a:buNone/>
            </a:pPr>
            <a:endParaRPr lang="mr-IN" dirty="0" smtClean="0">
              <a:solidFill>
                <a:srgbClr val="FF0000"/>
              </a:solidFill>
              <a:latin typeface="Times New Roman" pitchFamily="18" charset="0"/>
              <a:cs typeface="Times New Roman" pitchFamily="18" charset="0"/>
            </a:endParaRPr>
          </a:p>
          <a:p>
            <a:pPr algn="ctr">
              <a:buNone/>
            </a:pPr>
            <a:r>
              <a:rPr lang="mr-IN" dirty="0" smtClean="0">
                <a:solidFill>
                  <a:srgbClr val="FF0000"/>
                </a:solidFill>
                <a:latin typeface="Times New Roman" pitchFamily="18" charset="0"/>
                <a:cs typeface="Times New Roman" pitchFamily="18" charset="0"/>
              </a:rPr>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US" dirty="0" smtClean="0"/>
              <a:t> </a:t>
            </a:r>
            <a:r>
              <a:rPr lang="mr-IN" sz="2700" dirty="0" smtClean="0"/>
              <a:t>कॅाम्प्युटर फाईल्स चे प्रकार (</a:t>
            </a:r>
            <a:r>
              <a:rPr lang="en-US" sz="2700" dirty="0" smtClean="0"/>
              <a:t>Types of computer files</a:t>
            </a:r>
            <a:r>
              <a:rPr lang="mr-IN" sz="2700" dirty="0" smtClean="0"/>
              <a:t>)</a:t>
            </a:r>
            <a:r>
              <a:rPr lang="en-US" sz="2700" dirty="0" smtClean="0"/>
              <a:t>:-</a:t>
            </a:r>
            <a:endParaRPr lang="en-US" sz="2700" dirty="0"/>
          </a:p>
        </p:txBody>
      </p:sp>
      <p:sp>
        <p:nvSpPr>
          <p:cNvPr id="3" name="Content Placeholder 2"/>
          <p:cNvSpPr>
            <a:spLocks noGrp="1"/>
          </p:cNvSpPr>
          <p:nvPr>
            <p:ph idx="1"/>
          </p:nvPr>
        </p:nvSpPr>
        <p:spPr>
          <a:xfrm>
            <a:off x="381000" y="914400"/>
            <a:ext cx="8229600" cy="5562600"/>
          </a:xfrm>
        </p:spPr>
        <p:txBody>
          <a:bodyPr>
            <a:normAutofit/>
          </a:bodyPr>
          <a:lstStyle/>
          <a:p>
            <a:pPr>
              <a:buNone/>
            </a:pPr>
            <a:r>
              <a:rPr lang="mr-IN" sz="2000" b="1" dirty="0" smtClean="0"/>
              <a:t>१) अहवाल फाईल (</a:t>
            </a:r>
            <a:r>
              <a:rPr lang="en-US" sz="2000" b="1" dirty="0" smtClean="0"/>
              <a:t>Report file):-</a:t>
            </a:r>
          </a:p>
          <a:p>
            <a:pPr>
              <a:buNone/>
            </a:pPr>
            <a:r>
              <a:rPr lang="mr-IN" sz="2000" dirty="0" smtClean="0"/>
              <a:t> मास्टर फाईल च्या डाटा मधून काढलेल्या कायम नोंदी च्या संचाला रिपोर्ट फाईल म्हणतात.</a:t>
            </a:r>
          </a:p>
          <a:p>
            <a:pPr>
              <a:buNone/>
            </a:pPr>
            <a:r>
              <a:rPr lang="mr-IN" sz="2000" dirty="0" smtClean="0"/>
              <a:t> </a:t>
            </a:r>
            <a:r>
              <a:rPr lang="en-US" sz="2000" dirty="0" smtClean="0"/>
              <a:t> </a:t>
            </a:r>
            <a:r>
              <a:rPr lang="mr-IN" sz="2000" dirty="0" smtClean="0"/>
              <a:t> ह्या फाईल चा उपयोग अहवाल तयार करण्यासाठी केला जातो.</a:t>
            </a:r>
          </a:p>
          <a:p>
            <a:pPr>
              <a:buNone/>
            </a:pPr>
            <a:r>
              <a:rPr lang="mr-IN" sz="2000" dirty="0" smtClean="0"/>
              <a:t>उदाहरणार्थ- १) शाळा महाविद्यालयाच्या सत्र परिक्षे मध्ये विद्यार्थ्याचा वर्गातील गुणवत्तेच्या मूल्यांकनाचा अहवाल तयार करणे.</a:t>
            </a:r>
          </a:p>
          <a:p>
            <a:pPr>
              <a:buNone/>
            </a:pPr>
            <a:r>
              <a:rPr lang="mr-IN" sz="2000" dirty="0" smtClean="0"/>
              <a:t>          २) ज्या विद्यार्थ्याने शाळेची फी भरली नाही त्याचा अहवाल तयार करणे.</a:t>
            </a:r>
          </a:p>
          <a:p>
            <a:pPr>
              <a:buNone/>
            </a:pPr>
            <a:r>
              <a:rPr lang="mr-IN" sz="2000" dirty="0" smtClean="0"/>
              <a:t>           ३) गैरहजर विद्यार्थ्यांचा अहवाल तयार करणे.</a:t>
            </a:r>
          </a:p>
          <a:p>
            <a:pPr>
              <a:buNone/>
            </a:pPr>
            <a:r>
              <a:rPr lang="mr-IN" sz="2000" dirty="0" smtClean="0"/>
              <a:t> </a:t>
            </a:r>
            <a:r>
              <a:rPr lang="mr-IN" sz="2000" b="1" dirty="0" smtClean="0"/>
              <a:t>२) दुय्यम प्रत फाईल (</a:t>
            </a:r>
            <a:r>
              <a:rPr lang="en-US" sz="2000" b="1" dirty="0" smtClean="0"/>
              <a:t>Backup  file</a:t>
            </a:r>
            <a:r>
              <a:rPr lang="mr-IN" sz="2000" b="1" dirty="0" smtClean="0"/>
              <a:t>)</a:t>
            </a:r>
            <a:r>
              <a:rPr lang="en-US" sz="2000" b="1" dirty="0" smtClean="0"/>
              <a:t>:- </a:t>
            </a:r>
            <a:endParaRPr lang="mr-IN" sz="2000" b="1" dirty="0" smtClean="0"/>
          </a:p>
          <a:p>
            <a:pPr>
              <a:buNone/>
            </a:pPr>
            <a:r>
              <a:rPr lang="mr-IN" sz="2000" dirty="0" smtClean="0"/>
              <a:t>कॅाम्प्युटर मध्ये असलेल्या  डाटा ची  दुय्यम प्रत तयार करण्यासाठी या फाईल चा उपयोग होतो. किंवा कॅाम्प्युटर मधील मुख्य फाईलच्या सुरक्षिततेसाठी      डाटा ची दुय्यम प्रत ठेवण्याकरिता या फाईल चा उपयोग होतो. </a:t>
            </a:r>
            <a:endParaRPr lang="en-US"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a:bodyPr>
          <a:lstStyle/>
          <a:p>
            <a:pPr>
              <a:buNone/>
            </a:pPr>
            <a:r>
              <a:rPr lang="mr-IN" sz="2000" b="1" dirty="0" smtClean="0"/>
              <a:t>३) संदर्भ फाईल (</a:t>
            </a:r>
            <a:r>
              <a:rPr lang="en-US" sz="2000" b="1" dirty="0" smtClean="0"/>
              <a:t>Reference file</a:t>
            </a:r>
            <a:r>
              <a:rPr lang="mr-IN" sz="2000" b="1" dirty="0" smtClean="0"/>
              <a:t>)</a:t>
            </a:r>
            <a:r>
              <a:rPr lang="en-US" sz="2000" b="1" dirty="0" smtClean="0"/>
              <a:t>:-</a:t>
            </a:r>
            <a:endParaRPr lang="mr-IN" sz="2000" b="1" dirty="0" smtClean="0"/>
          </a:p>
          <a:p>
            <a:pPr>
              <a:buNone/>
            </a:pPr>
            <a:r>
              <a:rPr lang="mr-IN" sz="2000" dirty="0" smtClean="0"/>
              <a:t>संदर्भाकरिता ह्या फाईलचा उपयोग होतो.ह्या फाईल मध्ये कायम स्वरुपाची माहिती असते.</a:t>
            </a:r>
          </a:p>
          <a:p>
            <a:pPr>
              <a:buNone/>
            </a:pPr>
            <a:r>
              <a:rPr lang="mr-IN" sz="2000" dirty="0" smtClean="0"/>
              <a:t>उदाहरणार्थ- अनामत रक्कम कपाती ची माहिती, मजुरीचे दर ची माहिती, कर कपाती ची माहिती, कर्मच्याऱ्यांच्या पत्त्याची </a:t>
            </a:r>
          </a:p>
          <a:p>
            <a:pPr>
              <a:buNone/>
            </a:pPr>
            <a:r>
              <a:rPr lang="mr-IN" sz="2000" dirty="0" smtClean="0"/>
              <a:t> माहिती, किंमत दराविषयी माहिती ची फाईल. </a:t>
            </a:r>
            <a:endParaRPr lang="en-US" sz="2000" dirty="0" smtClean="0"/>
          </a:p>
          <a:p>
            <a:pPr>
              <a:buNone/>
            </a:pPr>
            <a:r>
              <a:rPr lang="mr-IN" sz="2000" b="1" dirty="0" smtClean="0"/>
              <a:t>४) वर्गीकरण फाईल (</a:t>
            </a:r>
            <a:r>
              <a:rPr lang="en-US" sz="2000" b="1" dirty="0" smtClean="0"/>
              <a:t>Sort file</a:t>
            </a:r>
            <a:r>
              <a:rPr lang="mr-IN" sz="2000" b="1" dirty="0" smtClean="0"/>
              <a:t>)</a:t>
            </a:r>
            <a:r>
              <a:rPr lang="en-US" sz="2000" b="1" dirty="0" smtClean="0"/>
              <a:t>:-</a:t>
            </a:r>
            <a:endParaRPr lang="mr-IN" sz="2000" b="1" dirty="0" smtClean="0"/>
          </a:p>
          <a:p>
            <a:pPr>
              <a:buNone/>
            </a:pPr>
            <a:r>
              <a:rPr lang="mr-IN" sz="2000" dirty="0" smtClean="0"/>
              <a:t>ज्या फाईल मध्ये डाटा क्रमवार लावलेला असतो त्या फाईल ला वर्गीकरण फाईल म्हणतात.</a:t>
            </a:r>
          </a:p>
          <a:p>
            <a:pPr>
              <a:buNone/>
            </a:pPr>
            <a:r>
              <a:rPr lang="mr-IN" sz="2000" dirty="0" smtClean="0"/>
              <a:t>उदाहरणार्थ- वर्गातील विद्यार्थ्यांची नावाच्या आद्याक्षराच्या क्रमवारी नुसार माहिती ची फाईल. </a:t>
            </a:r>
            <a:endParaRPr lang="en-US" sz="2000" dirty="0" smtClean="0"/>
          </a:p>
          <a:p>
            <a:pPr>
              <a:buNone/>
            </a:pPr>
            <a:r>
              <a:rPr lang="mr-IN" sz="2200" b="1" dirty="0" smtClean="0"/>
              <a:t>५) व्यवहार फाईल (</a:t>
            </a:r>
            <a:r>
              <a:rPr lang="en-US" sz="2200" b="1" dirty="0" smtClean="0"/>
              <a:t>Transaction file</a:t>
            </a:r>
            <a:r>
              <a:rPr lang="mr-IN" sz="2200" b="1" dirty="0" smtClean="0"/>
              <a:t>)</a:t>
            </a:r>
            <a:r>
              <a:rPr lang="en-US" sz="2200" b="1" dirty="0" smtClean="0"/>
              <a:t>:-</a:t>
            </a:r>
            <a:endParaRPr lang="mr-IN" sz="2200" b="1" dirty="0" smtClean="0"/>
          </a:p>
          <a:p>
            <a:pPr>
              <a:buNone/>
            </a:pPr>
            <a:r>
              <a:rPr lang="mr-IN" sz="2200" dirty="0" smtClean="0"/>
              <a:t>व्यवहार प्रक्रिये मधील माहिती ठेवण्यासाठी या फाईलचा उपयोग होतो.</a:t>
            </a:r>
          </a:p>
          <a:p>
            <a:pPr>
              <a:buNone/>
            </a:pPr>
            <a:r>
              <a:rPr lang="mr-IN" sz="2200" dirty="0" smtClean="0"/>
              <a:t>नंतर ह्या माहितीचा उपयोग मुख्य फाईल अद्यावत करण्यासाठी आणि दररोजचे , आठवड्याचे किंवा महिन्याचे व्यवहार करण्याकरिता आणि आर्थिक व्यवहाराची तपासणी करण्याकरिता होतो.</a:t>
            </a:r>
            <a:endParaRPr lang="en-US" sz="2200"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mr-IN" sz="2400" dirty="0" smtClean="0"/>
              <a:t>फाईल संयोजनाच्या पद्धती (</a:t>
            </a:r>
            <a:r>
              <a:rPr lang="en-US" sz="2400" dirty="0" smtClean="0"/>
              <a:t>File organization methods</a:t>
            </a:r>
            <a:r>
              <a:rPr lang="mr-IN" sz="2400" dirty="0" smtClean="0"/>
              <a:t>)</a:t>
            </a:r>
            <a:r>
              <a:rPr lang="en-US" sz="2400" dirty="0" smtClean="0"/>
              <a:t>:-</a:t>
            </a:r>
            <a:endParaRPr lang="en-US" sz="2400" dirty="0"/>
          </a:p>
        </p:txBody>
      </p:sp>
      <p:sp>
        <p:nvSpPr>
          <p:cNvPr id="3" name="Content Placeholder 2"/>
          <p:cNvSpPr>
            <a:spLocks noGrp="1"/>
          </p:cNvSpPr>
          <p:nvPr>
            <p:ph idx="1"/>
          </p:nvPr>
        </p:nvSpPr>
        <p:spPr>
          <a:xfrm>
            <a:off x="457200" y="990600"/>
            <a:ext cx="8229600" cy="5486400"/>
          </a:xfrm>
        </p:spPr>
        <p:txBody>
          <a:bodyPr>
            <a:normAutofit/>
          </a:bodyPr>
          <a:lstStyle/>
          <a:p>
            <a:pPr>
              <a:buNone/>
            </a:pPr>
            <a:r>
              <a:rPr lang="mr-IN" sz="2800" dirty="0" smtClean="0"/>
              <a:t>व्याख्या- कॅाम्प्युटर मध्ये असलेल्या रेकार्डस (माहिती) ला एखाद्या विशिष्ट फाईल मध्ये किंवा दुय्यम साठवणूक साधना मध्ये व्यवस्थित रचण्याच्या पद्धतीला , फाईल संयोजन असे म्हणतात. </a:t>
            </a:r>
          </a:p>
          <a:p>
            <a:pPr>
              <a:buNone/>
            </a:pPr>
            <a:r>
              <a:rPr lang="mr-IN" sz="2800" dirty="0" smtClean="0"/>
              <a:t>किंवा फाईल मध्ये डाटा साठवणुकीच्या  पद्धतीला फाईल संयोजन असे म्हणतात. </a:t>
            </a:r>
          </a:p>
          <a:p>
            <a:pPr>
              <a:buNone/>
            </a:pPr>
            <a:r>
              <a:rPr lang="mr-IN" sz="2800" dirty="0" smtClean="0"/>
              <a:t>हे फाईल चे संयोजन , ती फाईल मिळविण्याची पद्धत, त्याची कार्य क्षमता </a:t>
            </a:r>
            <a:r>
              <a:rPr lang="en-US" sz="2800" dirty="0" smtClean="0"/>
              <a:t>(efficiency) , </a:t>
            </a:r>
            <a:r>
              <a:rPr lang="mr-IN" sz="2800" dirty="0" smtClean="0"/>
              <a:t> लवचिकता</a:t>
            </a:r>
            <a:r>
              <a:rPr lang="en-US" sz="2800" dirty="0" smtClean="0"/>
              <a:t> (Flexibility)</a:t>
            </a:r>
            <a:r>
              <a:rPr lang="mr-IN" sz="2800" dirty="0" smtClean="0"/>
              <a:t> आणि वापरावे लागणारे साठवणुकीचे साधन हे ठरविते. </a:t>
            </a:r>
          </a:p>
          <a:p>
            <a:pPr>
              <a:buNone/>
            </a:pPr>
            <a:r>
              <a:rPr lang="mr-IN" sz="2800" dirty="0" smtClean="0"/>
              <a:t>     त्यामुळे फाईल संयोजन  हे महत्वाचे आहे. </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mr-IN" sz="2200" dirty="0" smtClean="0"/>
              <a:t>फाईल  व्यवस्थित लावण्याच्या आणि त्या मिळविण्याच्या पद्धती </a:t>
            </a:r>
            <a:r>
              <a:rPr lang="en-US" sz="2200" dirty="0" smtClean="0"/>
              <a:t>(Methods of file organization</a:t>
            </a:r>
            <a:r>
              <a:rPr lang="mr-IN" sz="2200" dirty="0" smtClean="0"/>
              <a:t> </a:t>
            </a:r>
            <a:r>
              <a:rPr lang="en-US" sz="2200" dirty="0" smtClean="0"/>
              <a:t> and Access):-</a:t>
            </a:r>
            <a:endParaRPr lang="en-US" sz="2200" dirty="0"/>
          </a:p>
        </p:txBody>
      </p:sp>
      <p:sp>
        <p:nvSpPr>
          <p:cNvPr id="3" name="Content Placeholder 2"/>
          <p:cNvSpPr>
            <a:spLocks noGrp="1"/>
          </p:cNvSpPr>
          <p:nvPr>
            <p:ph idx="1"/>
          </p:nvPr>
        </p:nvSpPr>
        <p:spPr>
          <a:xfrm>
            <a:off x="381000" y="1219200"/>
            <a:ext cx="8229600" cy="5410200"/>
          </a:xfrm>
        </p:spPr>
        <p:txBody>
          <a:bodyPr>
            <a:normAutofit fontScale="62500" lnSpcReduction="20000"/>
          </a:bodyPr>
          <a:lstStyle/>
          <a:p>
            <a:pPr marL="514350" indent="-514350">
              <a:buAutoNum type="hindiNumParenR"/>
            </a:pPr>
            <a:r>
              <a:rPr lang="mr-IN" dirty="0" smtClean="0"/>
              <a:t>अनुक्रमिक आणि क्रमश: संयोजन (</a:t>
            </a:r>
            <a:r>
              <a:rPr lang="en-US" dirty="0" smtClean="0"/>
              <a:t>Sequential  and  serial organization</a:t>
            </a:r>
            <a:r>
              <a:rPr lang="mr-IN" dirty="0" smtClean="0"/>
              <a:t>)</a:t>
            </a:r>
            <a:r>
              <a:rPr lang="en-US" dirty="0" smtClean="0"/>
              <a:t>:-</a:t>
            </a:r>
            <a:endParaRPr lang="mr-IN" dirty="0" smtClean="0"/>
          </a:p>
          <a:p>
            <a:pPr marL="514350" indent="-514350">
              <a:buNone/>
            </a:pPr>
            <a:r>
              <a:rPr lang="mr-IN" dirty="0" smtClean="0"/>
              <a:t>अनुक्रमिक फाईल  संयोजना  मध्ये रेकार्डस हे चढत्या किंवा उतरत्या क्रमाने साठविल्या जातात. </a:t>
            </a:r>
          </a:p>
          <a:p>
            <a:pPr marL="514350" indent="-514350">
              <a:buNone/>
            </a:pPr>
            <a:r>
              <a:rPr lang="mr-IN" dirty="0" smtClean="0"/>
              <a:t>उदाहरणार्थ- एखाद्या संस्थेतील कर्मचाऱ्याची माहिती त्याच्या कोड नंबर च्या चढत्या किंवा उतरत्या क्रमाने लावणे. </a:t>
            </a:r>
          </a:p>
          <a:p>
            <a:pPr marL="514350" indent="-514350">
              <a:buNone/>
            </a:pPr>
            <a:r>
              <a:rPr lang="mr-IN" dirty="0" smtClean="0"/>
              <a:t> आणि क्रमश: संयोजना मध्ये रेकार्डस हे फाईल मध्ये साठवण करण्याच्या क्रमानुसार रचले जातात. दुसऱ्या पद्धतीने साठवण केल्या जात नाही. </a:t>
            </a:r>
          </a:p>
          <a:p>
            <a:pPr marL="514350" indent="-514350">
              <a:buAutoNum type="hindiNumParenR" startAt="2"/>
            </a:pPr>
            <a:r>
              <a:rPr lang="mr-IN" dirty="0" smtClean="0"/>
              <a:t>विस्कळीत  संयोजन आणि अनुक्रमित – अनुक्रमिक संयोजन (</a:t>
            </a:r>
            <a:r>
              <a:rPr lang="en-US" dirty="0" smtClean="0"/>
              <a:t>Random organization and indexed-sequential organization</a:t>
            </a:r>
            <a:r>
              <a:rPr lang="mr-IN" dirty="0" smtClean="0"/>
              <a:t>) </a:t>
            </a:r>
            <a:r>
              <a:rPr lang="en-US" dirty="0" smtClean="0"/>
              <a:t>:-</a:t>
            </a:r>
            <a:endParaRPr lang="mr-IN" dirty="0" smtClean="0"/>
          </a:p>
          <a:p>
            <a:pPr marL="514350" indent="-514350">
              <a:buNone/>
            </a:pPr>
            <a:r>
              <a:rPr lang="mr-IN" dirty="0" smtClean="0"/>
              <a:t>विस्कळीत  संयोजना मध्ये रेकार्डस हे विस्कळीत पने  साठविले  जातात. </a:t>
            </a:r>
          </a:p>
          <a:p>
            <a:pPr marL="514350" indent="-514350">
              <a:buNone/>
            </a:pPr>
            <a:r>
              <a:rPr lang="mr-IN" dirty="0" smtClean="0"/>
              <a:t>विस्कळीत  संयोजना मध्ये रेकार्डस हे थेट</a:t>
            </a:r>
            <a:r>
              <a:rPr lang="en-US" dirty="0" smtClean="0"/>
              <a:t> ( direct ) </a:t>
            </a:r>
            <a:r>
              <a:rPr lang="mr-IN" dirty="0" smtClean="0"/>
              <a:t>पने मिळविले</a:t>
            </a:r>
            <a:r>
              <a:rPr lang="en-US" dirty="0" smtClean="0"/>
              <a:t> (Access) </a:t>
            </a:r>
            <a:r>
              <a:rPr lang="mr-IN" dirty="0" smtClean="0"/>
              <a:t>जातात. </a:t>
            </a:r>
          </a:p>
          <a:p>
            <a:pPr marL="514350" indent="-514350">
              <a:buNone/>
            </a:pPr>
            <a:r>
              <a:rPr lang="mr-IN" dirty="0" smtClean="0"/>
              <a:t>तसेच अनुक्रमित – अनुक्रमिक संयोजना मध्ये रेकार्डस हे अनुक्रमाने</a:t>
            </a:r>
            <a:r>
              <a:rPr lang="en-US" dirty="0" smtClean="0"/>
              <a:t> (sequential) </a:t>
            </a:r>
            <a:r>
              <a:rPr lang="mr-IN" dirty="0" smtClean="0"/>
              <a:t>साठविले  जातात. </a:t>
            </a:r>
            <a:r>
              <a:rPr lang="en-US" dirty="0" smtClean="0"/>
              <a:t> </a:t>
            </a:r>
          </a:p>
          <a:p>
            <a:pPr marL="514350" indent="-514350">
              <a:buNone/>
            </a:pPr>
            <a:r>
              <a:rPr lang="mr-IN" dirty="0" smtClean="0"/>
              <a:t> परंतु अनुक्रमाचा</a:t>
            </a:r>
            <a:r>
              <a:rPr lang="en-US" dirty="0" smtClean="0"/>
              <a:t> (Index)</a:t>
            </a:r>
            <a:r>
              <a:rPr lang="mr-IN" dirty="0" smtClean="0"/>
              <a:t> वापर करून थेट मिळविले जातात. </a:t>
            </a:r>
          </a:p>
          <a:p>
            <a:pPr marL="514350" indent="-514350">
              <a:buNone/>
            </a:pPr>
            <a:r>
              <a:rPr lang="mr-IN" dirty="0" smtClean="0"/>
              <a:t> </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487362"/>
          </a:xfrm>
        </p:spPr>
        <p:txBody>
          <a:bodyPr>
            <a:normAutofit fontScale="90000"/>
          </a:bodyPr>
          <a:lstStyle/>
          <a:p>
            <a:pPr algn="l"/>
            <a:r>
              <a:rPr lang="mr-IN" sz="2700" dirty="0" smtClean="0"/>
              <a:t/>
            </a:r>
            <a:br>
              <a:rPr lang="mr-IN" sz="2700" dirty="0" smtClean="0"/>
            </a:br>
            <a:r>
              <a:rPr lang="mr-IN" sz="2700" dirty="0" smtClean="0"/>
              <a:t/>
            </a:r>
            <a:br>
              <a:rPr lang="mr-IN" sz="2700" dirty="0" smtClean="0"/>
            </a:br>
            <a:r>
              <a:rPr lang="mr-IN" sz="2700" dirty="0" smtClean="0"/>
              <a:t>३) थेट प्रवेश फाईल संयोजन  (</a:t>
            </a:r>
            <a:r>
              <a:rPr lang="en-US" sz="2700" dirty="0" smtClean="0"/>
              <a:t>Direct  Access file organization</a:t>
            </a:r>
            <a:r>
              <a:rPr lang="mr-IN" sz="2700" dirty="0" smtClean="0"/>
              <a:t>) </a:t>
            </a:r>
            <a:r>
              <a:rPr lang="en-US" sz="2700" dirty="0" smtClean="0"/>
              <a:t>:-</a:t>
            </a:r>
            <a:r>
              <a:rPr lang="en-US" dirty="0" smtClean="0"/>
              <a:t/>
            </a:r>
            <a:br>
              <a:rPr lang="en-US" dirty="0" smtClean="0"/>
            </a:br>
            <a:endParaRPr lang="en-US" dirty="0"/>
          </a:p>
        </p:txBody>
      </p:sp>
      <p:sp>
        <p:nvSpPr>
          <p:cNvPr id="3" name="Content Placeholder 2"/>
          <p:cNvSpPr>
            <a:spLocks noGrp="1"/>
          </p:cNvSpPr>
          <p:nvPr>
            <p:ph idx="1"/>
          </p:nvPr>
        </p:nvSpPr>
        <p:spPr>
          <a:xfrm>
            <a:off x="381000" y="1066800"/>
            <a:ext cx="8534400" cy="5334000"/>
          </a:xfrm>
        </p:spPr>
        <p:txBody>
          <a:bodyPr>
            <a:normAutofit lnSpcReduction="10000"/>
          </a:bodyPr>
          <a:lstStyle/>
          <a:p>
            <a:pPr>
              <a:buNone/>
            </a:pPr>
            <a:r>
              <a:rPr lang="mr-IN" sz="2400" dirty="0" smtClean="0"/>
              <a:t>डायरेक्ट एक्सेस फाईल संयोजनाला, रॅंडम एक्सेस संयोजन किंवा रीलेटीव एक्सेस संयोजन सुद्धा म्हणतात. </a:t>
            </a:r>
          </a:p>
          <a:p>
            <a:pPr>
              <a:buNone/>
            </a:pPr>
            <a:r>
              <a:rPr lang="mr-IN" sz="2400" dirty="0" smtClean="0"/>
              <a:t> थेट प्रवेश फाईल संयोजना मध्ये सर्व रेकार्ड थेट</a:t>
            </a:r>
          </a:p>
          <a:p>
            <a:pPr>
              <a:buNone/>
            </a:pPr>
            <a:r>
              <a:rPr lang="mr-IN" sz="2400" dirty="0" smtClean="0"/>
              <a:t>एक्सेस स्टोरेज डिव्हाइस (</a:t>
            </a:r>
            <a:r>
              <a:rPr lang="en-US" sz="2400" dirty="0" smtClean="0"/>
              <a:t> DASD)</a:t>
            </a:r>
            <a:r>
              <a:rPr lang="mr-IN" sz="2400" dirty="0" smtClean="0"/>
              <a:t> उदा. हार्ड डिस्क मध्ये संग्रहित केल्या जातात. </a:t>
            </a:r>
          </a:p>
          <a:p>
            <a:pPr>
              <a:buNone/>
            </a:pPr>
            <a:r>
              <a:rPr lang="mr-IN" sz="2400" dirty="0" smtClean="0"/>
              <a:t>रेकार्ड हे फाईल मध्ये वाटेल तसे कुठेही ठेवली जातात. रेकार्डस अनुक्रमाने असणे आवश्यक नसते. कारण ते थेट अद्यावत केले जातात आणि त्याच ठिकाणी पुन्हा लिहिल्या जातात. मोठ्या प्रमाणात माहिती त्वरित मिळविण्यासाठी हि फाईल संयोजन व्यवस्था उपयुक्त आहे. मोठ्या डाटाबेस मध्ये प्रवेश</a:t>
            </a:r>
            <a:r>
              <a:rPr lang="en-US" sz="2400" dirty="0" smtClean="0"/>
              <a:t> (Access)  </a:t>
            </a:r>
            <a:r>
              <a:rPr lang="mr-IN" sz="2400" dirty="0" smtClean="0"/>
              <a:t>करण्यासाठी याचा उपयोग केल्या जातो. याला हॅशीग असेही म्हणतात. </a:t>
            </a:r>
          </a:p>
          <a:p>
            <a:pPr>
              <a:buNone/>
            </a:pPr>
            <a:r>
              <a:rPr lang="mr-IN" sz="2400" dirty="0" smtClean="0"/>
              <a:t>उदाहरणार्थ- डायरेक्ट एक्सेस फाईल, ऑन लाईन ट्रान्झॅक्शन प्रोसेसिंग सिस्टम (</a:t>
            </a:r>
            <a:r>
              <a:rPr lang="en-US" sz="2400" dirty="0" smtClean="0"/>
              <a:t> OLTP) </a:t>
            </a:r>
            <a:r>
              <a:rPr lang="mr-IN" sz="2400" dirty="0" smtClean="0"/>
              <a:t> मध्ये ऑन लाईन रेल्वे आरक्षण प्रणालीस मदत करते.    </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pPr algn="l"/>
            <a:r>
              <a:rPr lang="mr-IN" sz="2400" dirty="0" smtClean="0"/>
              <a:t>२.५ </a:t>
            </a:r>
            <a:r>
              <a:rPr lang="en-US" sz="2400" dirty="0" smtClean="0"/>
              <a:t> </a:t>
            </a:r>
            <a:r>
              <a:rPr lang="mr-IN" sz="2400" dirty="0" smtClean="0"/>
              <a:t>माहितीची सुरक्षा आणि सुरक्षितता (</a:t>
            </a:r>
            <a:r>
              <a:rPr lang="en-US" sz="2400" dirty="0" smtClean="0"/>
              <a:t>security and safety of data</a:t>
            </a:r>
            <a:r>
              <a:rPr lang="mr-IN" sz="2400" dirty="0" smtClean="0"/>
              <a:t>)</a:t>
            </a:r>
            <a:r>
              <a:rPr lang="en-US" sz="2400" dirty="0" smtClean="0"/>
              <a:t>:- </a:t>
            </a:r>
            <a:endParaRPr lang="en-US" sz="2400" dirty="0"/>
          </a:p>
        </p:txBody>
      </p:sp>
      <p:sp>
        <p:nvSpPr>
          <p:cNvPr id="3" name="Content Placeholder 2"/>
          <p:cNvSpPr>
            <a:spLocks noGrp="1"/>
          </p:cNvSpPr>
          <p:nvPr>
            <p:ph idx="1"/>
          </p:nvPr>
        </p:nvSpPr>
        <p:spPr>
          <a:xfrm>
            <a:off x="381000" y="1066800"/>
            <a:ext cx="8229600" cy="5410200"/>
          </a:xfrm>
        </p:spPr>
        <p:txBody>
          <a:bodyPr>
            <a:normAutofit lnSpcReduction="10000"/>
          </a:bodyPr>
          <a:lstStyle/>
          <a:p>
            <a:pPr>
              <a:buNone/>
            </a:pPr>
            <a:r>
              <a:rPr lang="en-US" dirty="0" smtClean="0"/>
              <a:t> </a:t>
            </a:r>
            <a:r>
              <a:rPr lang="mr-IN" dirty="0" smtClean="0"/>
              <a:t> </a:t>
            </a:r>
            <a:r>
              <a:rPr lang="mr-IN" sz="2400" b="1" dirty="0" smtClean="0"/>
              <a:t>इंटरनेट सुरक्षा </a:t>
            </a:r>
            <a:r>
              <a:rPr lang="en-US" sz="2400" b="1" dirty="0" smtClean="0"/>
              <a:t>(Internet security)</a:t>
            </a:r>
            <a:r>
              <a:rPr lang="mr-IN" sz="2400" b="1" dirty="0" smtClean="0"/>
              <a:t> </a:t>
            </a:r>
            <a:r>
              <a:rPr lang="en-US" sz="2400" b="1" dirty="0" smtClean="0"/>
              <a:t>-</a:t>
            </a:r>
            <a:endParaRPr lang="mr-IN" sz="2400" b="1" dirty="0" smtClean="0"/>
          </a:p>
          <a:p>
            <a:pPr>
              <a:buNone/>
            </a:pPr>
            <a:r>
              <a:rPr lang="mr-IN" sz="2400" dirty="0" smtClean="0"/>
              <a:t>व्याख्या- “ नेटवर्क वरील उपलब्ध सूचना, डाटा किंवा सॅाप्टवेअर अनधिकृत व्यक्ती पासून दूर ठेवणे तसेच फक्त विश्वसनीय उपयोगकर्त्याकडूनच ह्याचा उपयोग सुनिश्चित करण्याला इंटरनेट सुरक्षा असे म्हणतात ”.</a:t>
            </a:r>
          </a:p>
          <a:p>
            <a:pPr>
              <a:buNone/>
            </a:pPr>
            <a:r>
              <a:rPr lang="mr-IN" sz="2400" b="1" dirty="0" smtClean="0"/>
              <a:t>महिती सुरक्षेचे महत्त्व: </a:t>
            </a:r>
          </a:p>
          <a:p>
            <a:pPr>
              <a:buNone/>
            </a:pPr>
            <a:r>
              <a:rPr lang="mr-IN" sz="2400" dirty="0" smtClean="0"/>
              <a:t>सायबर सुरक्षा कवच भेदून गोपनीय माहिती मिळविणे, आर्थिक लुट करणे या मूळ उद्देशाने सायबर चाचे काम करतात, त्यामुळे माहितीची सुरक्षा महत्त्वाची आहे. </a:t>
            </a:r>
          </a:p>
          <a:p>
            <a:pPr>
              <a:buNone/>
            </a:pPr>
            <a:r>
              <a:rPr lang="mr-IN" sz="2400" dirty="0" smtClean="0"/>
              <a:t> </a:t>
            </a:r>
            <a:r>
              <a:rPr lang="mr-IN" sz="2400" b="1" dirty="0" smtClean="0"/>
              <a:t>कॅाम्प्युटर मधील डाटा सुरक्षित ठेवण्याचे उपाय:</a:t>
            </a:r>
          </a:p>
          <a:p>
            <a:pPr>
              <a:buNone/>
            </a:pPr>
            <a:r>
              <a:rPr lang="mr-IN" sz="2400" b="1" dirty="0" smtClean="0"/>
              <a:t> </a:t>
            </a:r>
            <a:r>
              <a:rPr lang="mr-IN" sz="2400" dirty="0" smtClean="0"/>
              <a:t>इंटरनेट वापरणे आपल्यासाठी फायदेशीर आहे, परंतु याचा उपयोग सावधानतेने केला नाही तर नुकसान होऊ शकतो. त्याकरिता खालील उपायाने आपली माहिती सुरक्षित ठेवू शकतो. </a:t>
            </a:r>
            <a:endParaRPr lang="en-US" sz="2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6400800"/>
          </a:xfrm>
        </p:spPr>
        <p:txBody>
          <a:bodyPr/>
          <a:lstStyle/>
          <a:p>
            <a:pPr marL="514350" indent="-514350">
              <a:buAutoNum type="hindiNumParenR"/>
            </a:pPr>
            <a:r>
              <a:rPr lang="mr-IN" sz="2000" b="1" dirty="0" smtClean="0"/>
              <a:t>आपला पास वर्ड मजबूत ठेवावा- </a:t>
            </a:r>
          </a:p>
          <a:p>
            <a:pPr marL="514350" indent="-514350">
              <a:buNone/>
            </a:pPr>
            <a:r>
              <a:rPr lang="mr-IN" sz="2000" dirty="0" smtClean="0"/>
              <a:t> ऑन लाईन शॅापिंग किंवा नेट बँकिंग करतांना आपल्या माहितीच्या सुरक्षिततेसाठी पास वर्ड दिलेला असतो. तो पास वर्ड साधारण असेल तर आपली माहिती सहजतेने हॅक होऊ शकते, त्यामुळे  आपला पासवर्ड मजबूत ठेवावा.</a:t>
            </a:r>
            <a:endParaRPr lang="en-US" sz="2000" dirty="0" smtClean="0"/>
          </a:p>
          <a:p>
            <a:pPr marL="514350" indent="-514350">
              <a:buNone/>
            </a:pPr>
            <a:r>
              <a:rPr lang="mr-IN" sz="2000" dirty="0" smtClean="0"/>
              <a:t> २) नेट बँकिंग मध्ये ओ. टी. पी. </a:t>
            </a:r>
            <a:r>
              <a:rPr lang="mr-IN" sz="2000" b="1" dirty="0" smtClean="0"/>
              <a:t>पास वर्ड  चा उपयोग करावा-</a:t>
            </a:r>
          </a:p>
          <a:p>
            <a:pPr marL="514350" indent="-514350">
              <a:buNone/>
            </a:pPr>
            <a:r>
              <a:rPr lang="mr-IN" sz="2000" dirty="0" smtClean="0"/>
              <a:t>जर आपण नेट बँकिंग करत असाल तर ओ. टी. पी. ( वन टाईम </a:t>
            </a:r>
            <a:r>
              <a:rPr lang="mr-IN" sz="2000" b="1" dirty="0" smtClean="0"/>
              <a:t>पास वर्ड) </a:t>
            </a:r>
            <a:endParaRPr lang="mr-IN" sz="2000" dirty="0" smtClean="0"/>
          </a:p>
          <a:p>
            <a:pPr marL="514350" indent="-514350">
              <a:buNone/>
            </a:pPr>
            <a:r>
              <a:rPr lang="mr-IN" sz="2000" b="1" dirty="0" smtClean="0"/>
              <a:t>चा उपयोग करावा. त्यामुळे कोणताही व्यवहार करण्यापूर्वी एक सिक्रेट कोड आपल्या फोनवर पाठविला जातो. त्यानंतरच </a:t>
            </a:r>
            <a:r>
              <a:rPr lang="mr-IN" sz="2000" dirty="0" smtClean="0"/>
              <a:t>बँकिंग </a:t>
            </a:r>
            <a:r>
              <a:rPr lang="mr-IN" sz="2000" b="1" dirty="0" smtClean="0"/>
              <a:t>व्यवहार पूर्ण केला जातो.</a:t>
            </a:r>
          </a:p>
          <a:p>
            <a:pPr marL="514350" indent="-514350">
              <a:buNone/>
            </a:pPr>
            <a:r>
              <a:rPr lang="mr-IN" sz="2000" b="1" dirty="0" smtClean="0"/>
              <a:t>३) व्हर्च्युअल की-बोर्ड चा वापर करावा-</a:t>
            </a:r>
          </a:p>
          <a:p>
            <a:pPr marL="514350" indent="-514350">
              <a:buNone/>
            </a:pPr>
            <a:r>
              <a:rPr lang="mr-IN" sz="2000" b="1" dirty="0" smtClean="0"/>
              <a:t> </a:t>
            </a:r>
            <a:r>
              <a:rPr lang="mr-IN" sz="2000" dirty="0" smtClean="0"/>
              <a:t>नेट बँकिंग चा वापर करते वेळी </a:t>
            </a:r>
            <a:r>
              <a:rPr lang="mr-IN" sz="2000" b="1" dirty="0" smtClean="0"/>
              <a:t>व्हर्च्युअल की-बोर्ड चा उपयोग करावा, त्यामुळे हॅकर ला की - लॅागर सारख्या सॅाफ्टवेअर ने सुद्धा आपला पास वर्ड हॅक येवू शकत नाही. </a:t>
            </a:r>
          </a:p>
          <a:p>
            <a:pPr marL="514350" indent="-514350">
              <a:buNone/>
            </a:pPr>
            <a:r>
              <a:rPr lang="mr-IN" sz="2000" b="1" dirty="0" smtClean="0"/>
              <a:t> की - लॅागर  सॅाफ्टवेअर हे आपल्या व्दारे की-बोर्ड वरून टाईप केलेली प्रत्येक माहिती एकत्र करून हॅकर ला पाठवितो त्यामुळे आपली अति महत्वपूर्ण माहिती जसे </a:t>
            </a:r>
            <a:r>
              <a:rPr lang="mr-IN" sz="2000" dirty="0" smtClean="0"/>
              <a:t>नेट बँकिंग </a:t>
            </a:r>
            <a:r>
              <a:rPr lang="mr-IN" sz="2000" b="1" dirty="0" smtClean="0"/>
              <a:t>पास वर्ड, ए. टी. एम. कार्ड नंबर, क्रेडीट कार्ड नंबर , या प्रकारची माहिती चुकीच्या माणसाच्या हातात पडण्याची शक्यता असते. </a:t>
            </a:r>
            <a:endParaRPr lang="en-US"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675</TotalTime>
  <Words>1510</Words>
  <Application>Microsoft Office PowerPoint</Application>
  <PresentationFormat>On-screen Show (4:3)</PresentationFormat>
  <Paragraphs>95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Lecture – 6      ( File Organization And Access)  UNIT-II  Subject- Computer Application in Home Science [ Seme – III ] Code – 231CA20</vt:lpstr>
      <vt:lpstr>Slide 2</vt:lpstr>
      <vt:lpstr> कॅाम्प्युटर फाईल्स चे प्रकार (Types of computer files):-</vt:lpstr>
      <vt:lpstr>Slide 4</vt:lpstr>
      <vt:lpstr>फाईल संयोजनाच्या पद्धती (File organization methods):-</vt:lpstr>
      <vt:lpstr>फाईल  व्यवस्थित लावण्याच्या आणि त्या मिळविण्याच्या पद्धती (Methods of file organization  and Access):-</vt:lpstr>
      <vt:lpstr>  ३) थेट प्रवेश फाईल संयोजन  (Direct  Access file organization) :- </vt:lpstr>
      <vt:lpstr>२.५  माहितीची सुरक्षा आणि सुरक्षितता (security and safety of data):- </vt:lpstr>
      <vt:lpstr>Slide 9</vt:lpstr>
      <vt:lpstr>Slide 10</vt:lpstr>
      <vt:lpstr>Slide 11</vt:lpstr>
      <vt:lpstr>कॅाम्प्युटर मधील डाटा सुरक्षित ठेवण्याचे उपाय (Computer data security) :</vt:lpstr>
      <vt:lpstr>२)  (Data Access Control):- </vt:lpstr>
      <vt:lpstr> (System and  security  Administration):-</vt:lpstr>
      <vt:lpstr>४) (System design):-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1    1  ( File Organization And Access)  UNIT-II  Subject- Computer Application in Home Science [ Seme – III ] Code – 231CA20</dc:title>
  <dc:creator>DELL</dc:creator>
  <cp:lastModifiedBy>DELL</cp:lastModifiedBy>
  <cp:revision>71</cp:revision>
  <dcterms:created xsi:type="dcterms:W3CDTF">2020-08-20T07:11:29Z</dcterms:created>
  <dcterms:modified xsi:type="dcterms:W3CDTF">2021-03-01T09:03:19Z</dcterms:modified>
</cp:coreProperties>
</file>