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75" r:id="rId10"/>
    <p:sldId id="264" r:id="rId11"/>
    <p:sldId id="265" r:id="rId12"/>
    <p:sldId id="269" r:id="rId13"/>
    <p:sldId id="266" r:id="rId14"/>
    <p:sldId id="267" r:id="rId15"/>
    <p:sldId id="276" r:id="rId16"/>
    <p:sldId id="268" r:id="rId17"/>
    <p:sldId id="270" r:id="rId18"/>
    <p:sldId id="277" r:id="rId19"/>
    <p:sldId id="272" r:id="rId20"/>
    <p:sldId id="273" r:id="rId21"/>
    <p:sldId id="278" r:id="rId22"/>
    <p:sldId id="27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DC49DCD-C522-4DD8-BF33-5CD380944503}" type="datetimeFigureOut">
              <a:rPr lang="en-US" smtClean="0"/>
              <a:pPr/>
              <a:t>19/08/2020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3E99C0D-FC4E-4426-8AAA-E3428C977E2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DC49DCD-C522-4DD8-BF33-5CD380944503}"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3E99C0D-FC4E-4426-8AAA-E3428C977E2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DC49DCD-C522-4DD8-BF33-5CD380944503}"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3E99C0D-FC4E-4426-8AAA-E3428C977E2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DC49DCD-C522-4DD8-BF33-5CD380944503}"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3E99C0D-FC4E-4426-8AAA-E3428C977E2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DC49DCD-C522-4DD8-BF33-5CD380944503}"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3E99C0D-FC4E-4426-8AAA-E3428C977E2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DC49DCD-C522-4DD8-BF33-5CD380944503}" type="datetimeFigureOut">
              <a:rPr lang="en-US" smtClean="0"/>
              <a:pPr/>
              <a:t>19/08/2020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3E99C0D-FC4E-4426-8AAA-E3428C977E2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DC49DCD-C522-4DD8-BF33-5CD380944503}" type="datetimeFigureOut">
              <a:rPr lang="en-US" smtClean="0"/>
              <a:pPr/>
              <a:t>19/08/2020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3E99C0D-FC4E-4426-8AAA-E3428C977E2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DC49DCD-C522-4DD8-BF33-5CD380944503}" type="datetimeFigureOut">
              <a:rPr lang="en-US" smtClean="0"/>
              <a:pPr/>
              <a:t>19/08/2020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3E99C0D-FC4E-4426-8AAA-E3428C977E2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DC49DCD-C522-4DD8-BF33-5CD380944503}" type="datetimeFigureOut">
              <a:rPr lang="en-US" smtClean="0"/>
              <a:pPr/>
              <a:t>19/08/2020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3E99C0D-FC4E-4426-8AAA-E3428C977E2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DC49DCD-C522-4DD8-BF33-5CD380944503}" type="datetimeFigureOut">
              <a:rPr lang="en-US" smtClean="0"/>
              <a:pPr/>
              <a:t>19/08/2020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3E99C0D-FC4E-4426-8AAA-E3428C977E2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DC49DCD-C522-4DD8-BF33-5CD380944503}" type="datetimeFigureOut">
              <a:rPr lang="en-US" smtClean="0"/>
              <a:pPr/>
              <a:t>19/08/2020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3E99C0D-FC4E-4426-8AAA-E3428C977E2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DC49DCD-C522-4DD8-BF33-5CD380944503}" type="datetimeFigureOut">
              <a:rPr lang="en-US" smtClean="0"/>
              <a:pPr/>
              <a:t>19/08/2020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3E99C0D-FC4E-4426-8AAA-E3428C977E2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381000"/>
            <a:ext cx="7772400" cy="1828800"/>
          </a:xfrm>
        </p:spPr>
        <p:txBody>
          <a:bodyPr>
            <a:normAutofit fontScale="90000"/>
          </a:bodyPr>
          <a:lstStyle/>
          <a:p>
            <a:pPr algn="r"/>
            <a:r>
              <a:rPr lang="en-US" sz="2400" dirty="0" smtClean="0">
                <a:solidFill>
                  <a:srgbClr val="7030A0"/>
                </a:solidFill>
              </a:rPr>
              <a:t>Lecture – 9</a:t>
            </a:r>
            <a:br>
              <a:rPr lang="en-US" sz="2400" dirty="0" smtClean="0">
                <a:solidFill>
                  <a:srgbClr val="7030A0"/>
                </a:solidFill>
              </a:rPr>
            </a:br>
            <a:r>
              <a:rPr lang="en-US" sz="3100" b="1" dirty="0" smtClean="0"/>
              <a:t>( Secondary </a:t>
            </a:r>
            <a:r>
              <a:rPr lang="en-US" sz="3100" b="1" dirty="0"/>
              <a:t>S</a:t>
            </a:r>
            <a:r>
              <a:rPr lang="en-US" sz="3100" b="1" dirty="0" smtClean="0"/>
              <a:t>torage D</a:t>
            </a:r>
            <a:r>
              <a:rPr lang="en-US" sz="3100" b="1" dirty="0"/>
              <a:t>e</a:t>
            </a:r>
            <a:r>
              <a:rPr lang="en-US" sz="3100" b="1" dirty="0" smtClean="0"/>
              <a:t>vices)</a:t>
            </a:r>
            <a:br>
              <a:rPr lang="en-US" sz="3100" b="1" dirty="0" smtClean="0"/>
            </a:br>
            <a:r>
              <a:rPr lang="mr-IN" sz="2400" dirty="0" smtClean="0">
                <a:solidFill>
                  <a:srgbClr val="7030A0"/>
                </a:solidFill>
              </a:rPr>
              <a:t> </a:t>
            </a:r>
            <a:r>
              <a:rPr lang="en-US" sz="2400" dirty="0" smtClean="0">
                <a:solidFill>
                  <a:srgbClr val="7030A0"/>
                </a:solidFill>
              </a:rPr>
              <a:t/>
            </a:r>
            <a:br>
              <a:rPr lang="en-US" sz="2400" dirty="0" smtClean="0">
                <a:solidFill>
                  <a:srgbClr val="7030A0"/>
                </a:solidFill>
              </a:rPr>
            </a:br>
            <a:r>
              <a:rPr lang="en-US" sz="2400" dirty="0" smtClean="0">
                <a:solidFill>
                  <a:srgbClr val="7030A0"/>
                </a:solidFill>
              </a:rPr>
              <a:t>Subject- Computer Application in Home Science [</a:t>
            </a:r>
            <a:r>
              <a:rPr lang="en-US" sz="2400" dirty="0" err="1" smtClean="0">
                <a:solidFill>
                  <a:srgbClr val="7030A0"/>
                </a:solidFill>
              </a:rPr>
              <a:t>Seme</a:t>
            </a:r>
            <a:r>
              <a:rPr lang="en-US" sz="2400" dirty="0" smtClean="0">
                <a:solidFill>
                  <a:srgbClr val="7030A0"/>
                </a:solidFill>
              </a:rPr>
              <a:t> – III ]</a:t>
            </a:r>
            <a:br>
              <a:rPr lang="en-US" sz="2400" dirty="0" smtClean="0">
                <a:solidFill>
                  <a:srgbClr val="7030A0"/>
                </a:solidFill>
              </a:rPr>
            </a:br>
            <a:r>
              <a:rPr lang="en-US" sz="2400" dirty="0" smtClean="0">
                <a:solidFill>
                  <a:srgbClr val="7030A0"/>
                </a:solidFill>
              </a:rPr>
              <a:t>Code – 231CA20</a:t>
            </a:r>
            <a:endParaRPr lang="en-US" sz="2400" dirty="0"/>
          </a:p>
        </p:txBody>
      </p:sp>
      <p:sp>
        <p:nvSpPr>
          <p:cNvPr id="3" name="Subtitle 2"/>
          <p:cNvSpPr>
            <a:spLocks noGrp="1"/>
          </p:cNvSpPr>
          <p:nvPr>
            <p:ph type="subTitle" idx="1"/>
          </p:nvPr>
        </p:nvSpPr>
        <p:spPr/>
        <p:txBody>
          <a:bodyPr>
            <a:normAutofit fontScale="40000" lnSpcReduction="20000"/>
          </a:bodyPr>
          <a:lstStyle/>
          <a:p>
            <a:r>
              <a:rPr lang="en-US" sz="4400" dirty="0" err="1" smtClean="0">
                <a:solidFill>
                  <a:srgbClr val="FF0000"/>
                </a:solidFill>
              </a:rPr>
              <a:t>Devidas</a:t>
            </a:r>
            <a:r>
              <a:rPr lang="en-US" sz="4400" dirty="0" smtClean="0">
                <a:solidFill>
                  <a:srgbClr val="FF0000"/>
                </a:solidFill>
              </a:rPr>
              <a:t> </a:t>
            </a:r>
            <a:r>
              <a:rPr lang="en-US" sz="4400" dirty="0" err="1" smtClean="0">
                <a:solidFill>
                  <a:srgbClr val="FF0000"/>
                </a:solidFill>
              </a:rPr>
              <a:t>Rushiji</a:t>
            </a:r>
            <a:r>
              <a:rPr lang="en-US" sz="4400" dirty="0" smtClean="0">
                <a:solidFill>
                  <a:srgbClr val="FF0000"/>
                </a:solidFill>
              </a:rPr>
              <a:t> </a:t>
            </a:r>
            <a:r>
              <a:rPr lang="en-US" sz="4400" dirty="0" err="1" smtClean="0">
                <a:solidFill>
                  <a:srgbClr val="FF0000"/>
                </a:solidFill>
              </a:rPr>
              <a:t>Bambole</a:t>
            </a:r>
            <a:r>
              <a:rPr lang="en-US" sz="4400" dirty="0" smtClean="0">
                <a:solidFill>
                  <a:srgbClr val="FF0000"/>
                </a:solidFill>
              </a:rPr>
              <a:t> </a:t>
            </a:r>
          </a:p>
          <a:p>
            <a:r>
              <a:rPr lang="en-US" sz="4400" dirty="0" smtClean="0">
                <a:solidFill>
                  <a:srgbClr val="FF0000"/>
                </a:solidFill>
              </a:rPr>
              <a:t>M. Sc. Ph. D. </a:t>
            </a:r>
          </a:p>
          <a:p>
            <a:r>
              <a:rPr lang="en-US" sz="4400" dirty="0" smtClean="0">
                <a:solidFill>
                  <a:srgbClr val="FF0000"/>
                </a:solidFill>
              </a:rPr>
              <a:t>Department of Physics </a:t>
            </a:r>
          </a:p>
          <a:p>
            <a:r>
              <a:rPr lang="en-US" sz="4400" dirty="0" err="1" smtClean="0">
                <a:solidFill>
                  <a:srgbClr val="FF0000"/>
                </a:solidFill>
              </a:rPr>
              <a:t>Matoshree</a:t>
            </a:r>
            <a:r>
              <a:rPr lang="en-US" sz="4400" dirty="0" smtClean="0">
                <a:solidFill>
                  <a:srgbClr val="FF0000"/>
                </a:solidFill>
              </a:rPr>
              <a:t> </a:t>
            </a:r>
            <a:r>
              <a:rPr lang="en-US" sz="4400" dirty="0" err="1" smtClean="0">
                <a:solidFill>
                  <a:srgbClr val="FF0000"/>
                </a:solidFill>
              </a:rPr>
              <a:t>Vimalabai</a:t>
            </a:r>
            <a:r>
              <a:rPr lang="en-US" sz="4400" dirty="0" smtClean="0">
                <a:solidFill>
                  <a:srgbClr val="FF0000"/>
                </a:solidFill>
              </a:rPr>
              <a:t> </a:t>
            </a:r>
            <a:r>
              <a:rPr lang="en-US" sz="4400" dirty="0" err="1" smtClean="0">
                <a:solidFill>
                  <a:srgbClr val="FF0000"/>
                </a:solidFill>
              </a:rPr>
              <a:t>Deshmukh</a:t>
            </a:r>
            <a:r>
              <a:rPr lang="en-US" sz="4400" dirty="0" smtClean="0">
                <a:solidFill>
                  <a:srgbClr val="FF0000"/>
                </a:solidFill>
              </a:rPr>
              <a:t>, </a:t>
            </a:r>
            <a:r>
              <a:rPr lang="en-US" sz="4400" dirty="0" err="1" smtClean="0">
                <a:solidFill>
                  <a:srgbClr val="FF0000"/>
                </a:solidFill>
              </a:rPr>
              <a:t>Mahavidyalaya</a:t>
            </a:r>
            <a:r>
              <a:rPr lang="en-US" sz="4400" dirty="0" smtClean="0">
                <a:solidFill>
                  <a:srgbClr val="FF0000"/>
                </a:solidFill>
              </a:rPr>
              <a:t>, Amravati.</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685800"/>
            <a:ext cx="8229600" cy="5867400"/>
          </a:xfrm>
        </p:spPr>
        <p:txBody>
          <a:bodyPr/>
          <a:lstStyle/>
          <a:p>
            <a:pPr>
              <a:buNone/>
            </a:pPr>
            <a:r>
              <a:rPr lang="mr-IN" dirty="0" smtClean="0"/>
              <a:t>आकाराच्या दृष्टीने </a:t>
            </a:r>
            <a:r>
              <a:rPr lang="mr-IN" sz="2800" dirty="0" smtClean="0"/>
              <a:t>फ्लॅापी डिस्क चे दोन प्रकार आहेत. </a:t>
            </a:r>
          </a:p>
          <a:p>
            <a:pPr marL="624078" indent="-514350">
              <a:buNone/>
            </a:pPr>
            <a:r>
              <a:rPr lang="mr-IN" dirty="0" smtClean="0"/>
              <a:t>१)   </a:t>
            </a:r>
            <a:r>
              <a:rPr lang="en-US" dirty="0" smtClean="0"/>
              <a:t>’’</a:t>
            </a:r>
            <a:r>
              <a:rPr lang="mr-IN" dirty="0" smtClean="0"/>
              <a:t> व्यास वाली </a:t>
            </a:r>
            <a:r>
              <a:rPr lang="mr-IN" sz="2400" dirty="0" smtClean="0"/>
              <a:t>फ्लॅापी डिस्क – </a:t>
            </a:r>
          </a:p>
          <a:p>
            <a:pPr marL="624078" indent="-514350">
              <a:buNone/>
            </a:pPr>
            <a:r>
              <a:rPr lang="mr-IN" sz="2400" dirty="0" smtClean="0"/>
              <a:t>      ह्या फ्लॅापी डिस्क  चा शोध १९७६ मध्ये केल्या गेला. तसेच ती फ्लॅापी डिस्क </a:t>
            </a:r>
            <a:r>
              <a:rPr lang="mr-IN" dirty="0" smtClean="0"/>
              <a:t>प्लास्टिक </a:t>
            </a:r>
            <a:r>
              <a:rPr lang="mr-IN" sz="2400" dirty="0" smtClean="0"/>
              <a:t>जॅकेट मध्ये सूरक्षित राहते. </a:t>
            </a:r>
          </a:p>
          <a:p>
            <a:pPr marL="624078" indent="-514350">
              <a:buNone/>
            </a:pPr>
            <a:r>
              <a:rPr lang="mr-IN" sz="2400" dirty="0" smtClean="0"/>
              <a:t>ह्या </a:t>
            </a:r>
            <a:r>
              <a:rPr lang="mr-IN" sz="2800" dirty="0" smtClean="0"/>
              <a:t>फ्लॅापी डिस्क ची साठवण क्षमता ३६०</a:t>
            </a:r>
            <a:r>
              <a:rPr lang="en-US" sz="2800" dirty="0" smtClean="0"/>
              <a:t>KB</a:t>
            </a:r>
            <a:r>
              <a:rPr lang="mr-IN" sz="2800" dirty="0" smtClean="0"/>
              <a:t> ते २.४४ </a:t>
            </a:r>
            <a:r>
              <a:rPr lang="en-US" sz="2800" dirty="0" smtClean="0"/>
              <a:t>MB</a:t>
            </a:r>
            <a:r>
              <a:rPr lang="mr-IN" sz="2800" dirty="0" smtClean="0"/>
              <a:t> पर्यंत असते.</a:t>
            </a:r>
          </a:p>
          <a:p>
            <a:pPr marL="624078" indent="-514350">
              <a:buNone/>
            </a:pPr>
            <a:r>
              <a:rPr lang="mr-IN" sz="2800" dirty="0" smtClean="0"/>
              <a:t>२)   </a:t>
            </a:r>
            <a:r>
              <a:rPr lang="en-US" sz="2800" dirty="0" smtClean="0"/>
              <a:t>’’ </a:t>
            </a:r>
            <a:r>
              <a:rPr lang="mr-IN" dirty="0" smtClean="0"/>
              <a:t>व्यास वाली </a:t>
            </a:r>
            <a:r>
              <a:rPr lang="mr-IN" sz="2800" dirty="0" smtClean="0"/>
              <a:t>फ्लॅापी डिस्क – </a:t>
            </a:r>
          </a:p>
          <a:p>
            <a:pPr marL="624078" indent="-514350">
              <a:buNone/>
            </a:pPr>
            <a:r>
              <a:rPr lang="mr-IN" dirty="0" smtClean="0"/>
              <a:t>   </a:t>
            </a:r>
            <a:r>
              <a:rPr lang="mr-IN" sz="2800" dirty="0" smtClean="0"/>
              <a:t>ह्या फ्लॅापी चा उपयोग सर्वप्रथम अॅपल </a:t>
            </a:r>
            <a:r>
              <a:rPr lang="mr-IN" dirty="0" smtClean="0"/>
              <a:t>कॅाम्प्युटर मध्ये केल्या गेला.</a:t>
            </a:r>
          </a:p>
          <a:p>
            <a:pPr marL="624078" indent="-514350">
              <a:buFont typeface="Wingdings 3"/>
              <a:buAutoNum type="hindiNumParenR"/>
            </a:pPr>
            <a:r>
              <a:rPr lang="mr-IN" sz="2000" dirty="0" smtClean="0"/>
              <a:t>ह्या </a:t>
            </a:r>
            <a:r>
              <a:rPr lang="mr-IN" sz="2400" dirty="0" smtClean="0"/>
              <a:t>फ्लॅापी डिस्क ची साठवण क्षमता ३१० </a:t>
            </a:r>
            <a:r>
              <a:rPr lang="en-US" sz="2400" dirty="0" smtClean="0"/>
              <a:t>KB</a:t>
            </a:r>
            <a:r>
              <a:rPr lang="mr-IN" sz="2400" dirty="0" smtClean="0"/>
              <a:t> ते २.८८ </a:t>
            </a:r>
            <a:r>
              <a:rPr lang="en-US" sz="2400" dirty="0" smtClean="0"/>
              <a:t>MB</a:t>
            </a:r>
            <a:r>
              <a:rPr lang="mr-IN" sz="2400" dirty="0" smtClean="0"/>
              <a:t> पर्यंत असते.</a:t>
            </a:r>
          </a:p>
          <a:p>
            <a:pPr marL="624078" indent="-514350">
              <a:buAutoNum type="hindiNumParenR"/>
            </a:pPr>
            <a:endParaRPr lang="en-US" dirty="0"/>
          </a:p>
        </p:txBody>
      </p:sp>
      <p:sp>
        <p:nvSpPr>
          <p:cNvPr id="3" name="Title 2"/>
          <p:cNvSpPr>
            <a:spLocks noGrp="1"/>
          </p:cNvSpPr>
          <p:nvPr>
            <p:ph type="title"/>
          </p:nvPr>
        </p:nvSpPr>
        <p:spPr>
          <a:xfrm>
            <a:off x="457200" y="274638"/>
            <a:ext cx="8229600" cy="411162"/>
          </a:xfrm>
        </p:spPr>
        <p:txBody>
          <a:bodyPr>
            <a:normAutofit fontScale="90000"/>
          </a:bodyPr>
          <a:lstStyle/>
          <a:p>
            <a:r>
              <a:rPr lang="mr-IN" sz="2400" dirty="0" smtClean="0"/>
              <a:t>फ्लॅापी डिस्क चे प्रकार:-</a:t>
            </a:r>
            <a:endParaRPr lang="en-US" sz="2400" dirty="0"/>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066800" y="1066800"/>
            <a:ext cx="304800" cy="577516"/>
          </a:xfrm>
          <a:prstGeom prst="rect">
            <a:avLst/>
          </a:prstGeom>
          <a:noFill/>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066800" y="3581400"/>
            <a:ext cx="304800" cy="57751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6096000"/>
          </a:xfrm>
        </p:spPr>
        <p:txBody>
          <a:bodyPr>
            <a:normAutofit lnSpcReduction="10000"/>
          </a:bodyPr>
          <a:lstStyle/>
          <a:p>
            <a:pPr>
              <a:buNone/>
            </a:pPr>
            <a:r>
              <a:rPr lang="mr-IN" sz="2800" dirty="0" smtClean="0"/>
              <a:t>व्याख्या- “ ज्या स्टोरेज डिव्हाइस मध्ये रीफ्लेक्टिंग  पृष्ठभाग आणि          उपयोग डाटा वाचण्यासाठी आणि लिहिण्यासाठी केल्या जातो त्याला ऑप्टीकल</a:t>
            </a:r>
            <a:r>
              <a:rPr lang="mr-IN" sz="2800" dirty="0" smtClean="0">
                <a:solidFill>
                  <a:srgbClr val="FF0000"/>
                </a:solidFill>
              </a:rPr>
              <a:t> </a:t>
            </a:r>
            <a:r>
              <a:rPr lang="mr-IN" sz="2800" dirty="0" smtClean="0"/>
              <a:t>डिस्क असे म्हणतात. </a:t>
            </a:r>
          </a:p>
          <a:p>
            <a:pPr>
              <a:buNone/>
            </a:pPr>
            <a:r>
              <a:rPr lang="mr-IN" sz="2800" dirty="0" smtClean="0"/>
              <a:t> ऑप्टीकल</a:t>
            </a:r>
            <a:r>
              <a:rPr lang="mr-IN" sz="2800" dirty="0" smtClean="0">
                <a:solidFill>
                  <a:srgbClr val="FF0000"/>
                </a:solidFill>
              </a:rPr>
              <a:t> </a:t>
            </a:r>
            <a:r>
              <a:rPr lang="mr-IN" sz="2800" dirty="0" smtClean="0"/>
              <a:t>डिस्क एक  इलेक्ट्रानिक डाटा साठविण्याचे साधन आहे , ज्यामध्ये लेझर किरणांद्वारे डाटा ला लिहिल्या किंवा वाचल्या जाते या ऑप्टीकल</a:t>
            </a:r>
            <a:r>
              <a:rPr lang="mr-IN" sz="2800" dirty="0" smtClean="0">
                <a:solidFill>
                  <a:srgbClr val="FF0000"/>
                </a:solidFill>
              </a:rPr>
              <a:t> </a:t>
            </a:r>
            <a:r>
              <a:rPr lang="mr-IN" sz="2800" dirty="0" smtClean="0"/>
              <a:t>बीम  तंत्रज्ञानामध्ये, लेझर बीम व्दारे पॅाली कार्बोनेट प्लास्टिक डिस्क च्या पृष्ठभागा ला उंचवटे</a:t>
            </a:r>
            <a:r>
              <a:rPr lang="en-US" sz="2800" dirty="0" smtClean="0"/>
              <a:t> </a:t>
            </a:r>
            <a:r>
              <a:rPr lang="mr-IN" sz="2800" dirty="0" smtClean="0"/>
              <a:t>(</a:t>
            </a:r>
            <a:r>
              <a:rPr lang="en-US" sz="2800" dirty="0" smtClean="0"/>
              <a:t>pits)  </a:t>
            </a:r>
            <a:r>
              <a:rPr lang="mr-IN" sz="2800" dirty="0" smtClean="0"/>
              <a:t>आणि सपाट भागामध्ये </a:t>
            </a:r>
            <a:r>
              <a:rPr lang="en-US" sz="2800" dirty="0" smtClean="0"/>
              <a:t>(Lands)</a:t>
            </a:r>
            <a:r>
              <a:rPr lang="mr-IN" sz="2800" dirty="0" smtClean="0"/>
              <a:t> बदल करून डाटा ला डिजिटल कोड ० आणि १ च्या साखळीत साठविल्या जाते. ऑप्टीकल</a:t>
            </a:r>
            <a:r>
              <a:rPr lang="mr-IN" sz="2800" dirty="0" smtClean="0">
                <a:solidFill>
                  <a:srgbClr val="FF0000"/>
                </a:solidFill>
              </a:rPr>
              <a:t> </a:t>
            </a:r>
            <a:r>
              <a:rPr lang="mr-IN" sz="2800" dirty="0" smtClean="0"/>
              <a:t>डिस्क दोन प्रकारच्या असतात. </a:t>
            </a:r>
          </a:p>
          <a:p>
            <a:pPr>
              <a:buNone/>
            </a:pPr>
            <a:r>
              <a:rPr lang="mr-IN" sz="2800" dirty="0" smtClean="0"/>
              <a:t>      </a:t>
            </a:r>
          </a:p>
        </p:txBody>
      </p:sp>
      <p:sp>
        <p:nvSpPr>
          <p:cNvPr id="3" name="Title 2"/>
          <p:cNvSpPr>
            <a:spLocks noGrp="1"/>
          </p:cNvSpPr>
          <p:nvPr>
            <p:ph type="title"/>
          </p:nvPr>
        </p:nvSpPr>
        <p:spPr>
          <a:xfrm>
            <a:off x="457200" y="274638"/>
            <a:ext cx="8229600" cy="411162"/>
          </a:xfrm>
        </p:spPr>
        <p:txBody>
          <a:bodyPr>
            <a:normAutofit fontScale="90000"/>
          </a:bodyPr>
          <a:lstStyle/>
          <a:p>
            <a:r>
              <a:rPr lang="mr-IN" sz="2400" dirty="0" smtClean="0">
                <a:solidFill>
                  <a:srgbClr val="FF0000"/>
                </a:solidFill>
              </a:rPr>
              <a:t>३) ऑप्टीकल डिस्क (</a:t>
            </a:r>
            <a:r>
              <a:rPr lang="en-US" sz="2400" dirty="0" smtClean="0">
                <a:solidFill>
                  <a:srgbClr val="FF0000"/>
                </a:solidFill>
              </a:rPr>
              <a:t> Optical Disk):-</a:t>
            </a:r>
            <a:r>
              <a:rPr lang="mr-IN" sz="2400" dirty="0" smtClean="0">
                <a:solidFill>
                  <a:srgbClr val="FF0000"/>
                </a:solidFill>
              </a:rPr>
              <a:t> </a:t>
            </a:r>
            <a:endParaRPr lang="en-US" sz="2400"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600"/>
            <a:ext cx="8229600" cy="6324600"/>
          </a:xfrm>
        </p:spPr>
        <p:txBody>
          <a:bodyPr>
            <a:normAutofit/>
          </a:bodyPr>
          <a:lstStyle/>
          <a:p>
            <a:pPr>
              <a:buNone/>
            </a:pPr>
            <a:r>
              <a:rPr lang="mr-IN" sz="2400" dirty="0" smtClean="0"/>
              <a:t>१) कॅाम्पॅक्ट  डिस्क (</a:t>
            </a:r>
            <a:r>
              <a:rPr lang="en-US" sz="2400" dirty="0" smtClean="0"/>
              <a:t> Compact Disk) (C.D.):- </a:t>
            </a:r>
            <a:r>
              <a:rPr lang="mr-IN" sz="2400" dirty="0" smtClean="0"/>
              <a:t>कॅाम्पॅक्ट  डिस्क</a:t>
            </a:r>
            <a:r>
              <a:rPr lang="en-US" sz="2400" dirty="0" smtClean="0"/>
              <a:t> </a:t>
            </a:r>
            <a:r>
              <a:rPr lang="mr-IN" sz="2400" dirty="0" smtClean="0"/>
              <a:t>एक ऑप्टीकल स्टोरेज डिव्हाइस आहे. हल्ली फ्लॅापी ऐवजी सी. डी. वापरल्या जातात. कारण सी. डी. कमी किंमतीमध्ये सध्या उपलब्ध आहेत. तसेच फ्लॅापी पेक्षा कित्येक पट माहिती सी. डी. मध्ये साठविल्या जाते. शिवाय फ्लॅापी हि कधीही खराब होऊ शकते , त्यामुळे त्यातील माहिती नष्ट होते. सी. डी. मध्ये ह्या शक्यता खुपच कमी असतात.</a:t>
            </a:r>
          </a:p>
          <a:p>
            <a:pPr>
              <a:buNone/>
            </a:pPr>
            <a:r>
              <a:rPr lang="mr-IN" sz="2400" dirty="0" smtClean="0"/>
              <a:t>    सी. डी. मध्ये ७००</a:t>
            </a:r>
            <a:r>
              <a:rPr lang="en-US" sz="2400" dirty="0" smtClean="0"/>
              <a:t> MB</a:t>
            </a:r>
            <a:r>
              <a:rPr lang="mr-IN" sz="2400" dirty="0" smtClean="0"/>
              <a:t> एवढी माहिती साठविली जाते. सी. डी. वरील चुंबकीय गुणधर्म असलेल्या पदार्था मुळे माहिती साठविता येते.</a:t>
            </a:r>
          </a:p>
          <a:p>
            <a:pPr>
              <a:buNone/>
            </a:pPr>
            <a:r>
              <a:rPr lang="mr-IN" sz="2400" dirty="0" smtClean="0"/>
              <a:t>सी. डी. मधील माहिती वाचण्या करिता, सी. डी. रोम ड्राईव्ह ची आवश्यकता असते. हा सी. डी. रोम ड्राईव्ह सी. पी. यु. मध्ये बसविलेला असतो. हा सी. डी. ड्राईव्ह हा फ्लॅापी ड्राईव्ह प्रमाणे सी. पी. यु. च्या बाहेर असतो. म्हणजेच त्याचे तोंड बाहेरून दिसते आणि तिथूनच सी. डी. वाचल्या जाते.</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600"/>
            <a:ext cx="8229600" cy="6400800"/>
          </a:xfrm>
        </p:spPr>
        <p:txBody>
          <a:bodyPr>
            <a:normAutofit/>
          </a:bodyPr>
          <a:lstStyle/>
          <a:p>
            <a:pPr>
              <a:buNone/>
            </a:pPr>
            <a:r>
              <a:rPr lang="mr-IN" sz="2400" dirty="0" smtClean="0"/>
              <a:t>सी. डी. चे ३ प्रकार आहेत. </a:t>
            </a:r>
          </a:p>
          <a:p>
            <a:pPr marL="624078" indent="-514350">
              <a:buNone/>
            </a:pPr>
            <a:r>
              <a:rPr lang="mr-IN" sz="2400" dirty="0" smtClean="0"/>
              <a:t>१) </a:t>
            </a:r>
            <a:r>
              <a:rPr lang="en-US" sz="2400" dirty="0" smtClean="0"/>
              <a:t>CD-ROM</a:t>
            </a:r>
            <a:r>
              <a:rPr lang="mr-IN" sz="2400" dirty="0" smtClean="0"/>
              <a:t> </a:t>
            </a:r>
            <a:r>
              <a:rPr lang="en-US" sz="2400" dirty="0" smtClean="0"/>
              <a:t>(Compact Disk- read only memory)</a:t>
            </a:r>
            <a:r>
              <a:rPr lang="mr-IN" sz="2400" dirty="0" smtClean="0"/>
              <a:t>-</a:t>
            </a:r>
            <a:endParaRPr lang="en-US" sz="2400" dirty="0" smtClean="0"/>
          </a:p>
          <a:p>
            <a:pPr marL="624078" indent="-514350">
              <a:buNone/>
            </a:pPr>
            <a:r>
              <a:rPr lang="mr-IN" sz="2400" dirty="0" smtClean="0"/>
              <a:t>  ह्या सी. डी. वर लिहिलेली माहिती खोडता येत नाही किंवा लिहिता येत नाही म्हणून या सी. डी. ला </a:t>
            </a:r>
            <a:r>
              <a:rPr lang="en-US" sz="2400" dirty="0" smtClean="0"/>
              <a:t>CD-ROM</a:t>
            </a:r>
            <a:r>
              <a:rPr lang="mr-IN" sz="2400" dirty="0" smtClean="0"/>
              <a:t> असे म्हणतात. ह्या सी. डी. व्यावहारिक सॅाफ्टवेअर पॅकेज वितरणासाठी वापरतात. </a:t>
            </a:r>
            <a:endParaRPr lang="en-US" sz="2400" dirty="0" smtClean="0"/>
          </a:p>
          <a:p>
            <a:pPr>
              <a:buNone/>
            </a:pPr>
            <a:r>
              <a:rPr lang="en-US" sz="2400" dirty="0" smtClean="0"/>
              <a:t> </a:t>
            </a:r>
            <a:r>
              <a:rPr lang="mr-IN" sz="2400" dirty="0" smtClean="0"/>
              <a:t>२) </a:t>
            </a:r>
            <a:r>
              <a:rPr lang="en-US" sz="2400" dirty="0" smtClean="0"/>
              <a:t> CD-R ( CD-recordable)</a:t>
            </a:r>
            <a:r>
              <a:rPr lang="mr-IN" sz="2400" dirty="0" smtClean="0"/>
              <a:t>- </a:t>
            </a:r>
          </a:p>
          <a:p>
            <a:pPr>
              <a:buNone/>
            </a:pPr>
            <a:r>
              <a:rPr lang="mr-IN" sz="2400" dirty="0" smtClean="0"/>
              <a:t>ह्या सी. डी. वर एकदा लिहिले जाऊ शकते. यानंतर ती बिघडल्या शिवाय बऱ्याच वेळा वाचता येईल पण लिहिता किंवा मिटविता येत नाही.</a:t>
            </a:r>
          </a:p>
          <a:p>
            <a:pPr>
              <a:buNone/>
            </a:pPr>
            <a:r>
              <a:rPr lang="mr-IN" sz="2400" dirty="0" smtClean="0"/>
              <a:t>३) </a:t>
            </a:r>
            <a:r>
              <a:rPr lang="en-US" sz="2400" dirty="0" smtClean="0"/>
              <a:t>CD-RW (CD </a:t>
            </a:r>
            <a:r>
              <a:rPr lang="mr-IN" sz="2400" dirty="0" smtClean="0"/>
              <a:t>- </a:t>
            </a:r>
            <a:r>
              <a:rPr lang="en-US" sz="2400" dirty="0" smtClean="0"/>
              <a:t>Re-Writeable)</a:t>
            </a:r>
            <a:r>
              <a:rPr lang="mr-IN" sz="2400" dirty="0" smtClean="0"/>
              <a:t> –</a:t>
            </a:r>
          </a:p>
          <a:p>
            <a:pPr>
              <a:buNone/>
            </a:pPr>
            <a:r>
              <a:rPr lang="mr-IN" sz="2400" dirty="0" smtClean="0"/>
              <a:t> ह्या सी. डी. वर माहिती लिहिता तसेच खोडता येते. </a:t>
            </a:r>
            <a:r>
              <a:rPr lang="mr-IN" sz="2800" dirty="0" smtClean="0"/>
              <a:t>ह्या सी. डी. बदलू शकत असल्यामुळे त्या मल्टीमेडिया प्रेझेन्टेशन तयार करणे आणि बदलविण्यासाठी वापरतात.</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0"/>
            <a:ext cx="8229600" cy="5638800"/>
          </a:xfrm>
        </p:spPr>
        <p:txBody>
          <a:bodyPr/>
          <a:lstStyle/>
          <a:p>
            <a:pPr>
              <a:buNone/>
            </a:pPr>
            <a:endParaRPr lang="mr-IN" sz="2800" dirty="0" smtClean="0"/>
          </a:p>
          <a:p>
            <a:pPr>
              <a:buNone/>
            </a:pPr>
            <a:endParaRPr lang="mr-IN" sz="2800" dirty="0" smtClean="0"/>
          </a:p>
          <a:p>
            <a:pPr>
              <a:buNone/>
            </a:pPr>
            <a:endParaRPr lang="mr-IN" sz="2800" dirty="0" smtClean="0"/>
          </a:p>
          <a:p>
            <a:pPr>
              <a:buNone/>
            </a:pPr>
            <a:r>
              <a:rPr lang="mr-IN" sz="2400" dirty="0" smtClean="0"/>
              <a:t>डी.व्ही.डी </a:t>
            </a:r>
            <a:r>
              <a:rPr lang="mr-IN" sz="2400" dirty="0" smtClean="0"/>
              <a:t>हे  डिजिटल स्टोरेज डिव्हाइस आहे</a:t>
            </a:r>
            <a:r>
              <a:rPr lang="en-US" sz="2400" dirty="0" smtClean="0"/>
              <a:t>. </a:t>
            </a:r>
            <a:r>
              <a:rPr lang="mr-IN" sz="2400" dirty="0" smtClean="0"/>
              <a:t> त्यामध्ये  संगीत, व्हिडीओ गेम्स साठविता येतात. डी.व्ही.डी रोम रायटर ला ऑप्टीकल डिस्क  रिकार्डर सुद्धा  म्हणतात. डी.व्ही.डी रोम रायटर हा सी.डी रोम राईटर सारखाच असतो. त्यामध्ये डी.व्ही.डी आणि सी. डी. रीड होते. </a:t>
            </a:r>
          </a:p>
          <a:p>
            <a:pPr>
              <a:buNone/>
            </a:pPr>
            <a:r>
              <a:rPr lang="mr-IN" sz="2400" dirty="0" smtClean="0"/>
              <a:t>सी. डी. राईटर मध्ये सी. डी. राईट होते तर डी.व्ही.डी  राईटर मध्ये सी. डी. आणि डी.व्ही.डी दोन्ही राईट होते. </a:t>
            </a:r>
          </a:p>
          <a:p>
            <a:pPr>
              <a:buNone/>
            </a:pPr>
            <a:r>
              <a:rPr lang="mr-IN" sz="2400" dirty="0" smtClean="0"/>
              <a:t> डी.व्ही.डी </a:t>
            </a:r>
            <a:r>
              <a:rPr lang="en-US" sz="2400" dirty="0" smtClean="0"/>
              <a:t> </a:t>
            </a:r>
            <a:r>
              <a:rPr lang="mr-IN" sz="2400" dirty="0" smtClean="0"/>
              <a:t>४ </a:t>
            </a:r>
            <a:r>
              <a:rPr lang="en-US" sz="2400" dirty="0" smtClean="0"/>
              <a:t>G. B.  </a:t>
            </a:r>
            <a:r>
              <a:rPr lang="mr-IN" sz="2400" dirty="0" smtClean="0"/>
              <a:t> किंवा  ८ </a:t>
            </a:r>
            <a:r>
              <a:rPr lang="en-US" sz="2400" dirty="0" smtClean="0"/>
              <a:t>G. B. </a:t>
            </a:r>
            <a:r>
              <a:rPr lang="mr-IN" sz="2400" dirty="0" smtClean="0"/>
              <a:t>एवढ्या साठवण क्षमते मध्ये उपलब्ध आहे</a:t>
            </a:r>
            <a:r>
              <a:rPr lang="mr-IN" sz="2400" dirty="0" smtClean="0"/>
              <a:t>.</a:t>
            </a:r>
            <a:r>
              <a:rPr lang="en-US" sz="2400" dirty="0" smtClean="0"/>
              <a:t> </a:t>
            </a:r>
            <a:endParaRPr lang="mr-IN" sz="2400" dirty="0" smtClean="0"/>
          </a:p>
        </p:txBody>
      </p:sp>
      <p:sp>
        <p:nvSpPr>
          <p:cNvPr id="3" name="Title 2"/>
          <p:cNvSpPr>
            <a:spLocks noGrp="1"/>
          </p:cNvSpPr>
          <p:nvPr>
            <p:ph type="title"/>
          </p:nvPr>
        </p:nvSpPr>
        <p:spPr>
          <a:xfrm>
            <a:off x="228600" y="0"/>
            <a:ext cx="8458200" cy="1219200"/>
          </a:xfrm>
        </p:spPr>
        <p:txBody>
          <a:bodyPr>
            <a:normAutofit fontScale="90000"/>
          </a:bodyPr>
          <a:lstStyle/>
          <a:p>
            <a:r>
              <a:rPr lang="en-US" sz="2000" dirty="0" smtClean="0">
                <a:solidFill>
                  <a:srgbClr val="FF0000"/>
                </a:solidFill>
              </a:rPr>
              <a:t/>
            </a:r>
            <a:br>
              <a:rPr lang="en-US" sz="2000" dirty="0" smtClean="0">
                <a:solidFill>
                  <a:srgbClr val="FF0000"/>
                </a:solidFill>
              </a:rPr>
            </a:br>
            <a:r>
              <a:rPr lang="en-US" sz="2000" dirty="0" smtClean="0">
                <a:solidFill>
                  <a:srgbClr val="FF0000"/>
                </a:solidFill>
              </a:rPr>
              <a:t/>
            </a:r>
            <a:br>
              <a:rPr lang="en-US" sz="2000" dirty="0" smtClean="0">
                <a:solidFill>
                  <a:srgbClr val="FF0000"/>
                </a:solidFill>
              </a:rPr>
            </a:br>
            <a:r>
              <a:rPr lang="mr-IN" sz="2000" dirty="0" smtClean="0">
                <a:solidFill>
                  <a:schemeClr val="tx1"/>
                </a:solidFill>
              </a:rPr>
              <a:t>२) डी.व्ही.डी (</a:t>
            </a:r>
            <a:r>
              <a:rPr lang="en-US" sz="2000" dirty="0" smtClean="0">
                <a:solidFill>
                  <a:schemeClr val="tx1"/>
                </a:solidFill>
              </a:rPr>
              <a:t>Digital Versatile Disc)</a:t>
            </a:r>
            <a:r>
              <a:rPr lang="mr-IN" sz="2000" dirty="0" smtClean="0">
                <a:solidFill>
                  <a:schemeClr val="tx1"/>
                </a:solidFill>
              </a:rPr>
              <a:t> </a:t>
            </a:r>
            <a:r>
              <a:rPr lang="en-US" sz="2000" dirty="0" smtClean="0">
                <a:solidFill>
                  <a:schemeClr val="tx1"/>
                </a:solidFill>
              </a:rPr>
              <a:t>(Digital </a:t>
            </a:r>
            <a:r>
              <a:rPr lang="en-US" sz="2000" dirty="0" err="1" smtClean="0">
                <a:solidFill>
                  <a:schemeClr val="tx1"/>
                </a:solidFill>
              </a:rPr>
              <a:t>Vedio</a:t>
            </a:r>
            <a:r>
              <a:rPr lang="en-US" sz="2000" dirty="0" smtClean="0">
                <a:solidFill>
                  <a:schemeClr val="tx1"/>
                </a:solidFill>
              </a:rPr>
              <a:t> Disc)</a:t>
            </a:r>
            <a:r>
              <a:rPr lang="mr-IN" sz="2000" dirty="0" smtClean="0">
                <a:solidFill>
                  <a:schemeClr val="tx1"/>
                </a:solidFill>
              </a:rPr>
              <a:t> </a:t>
            </a:r>
            <a:r>
              <a:rPr lang="en-US" sz="2000" dirty="0" smtClean="0">
                <a:solidFill>
                  <a:schemeClr val="tx1"/>
                </a:solidFill>
              </a:rPr>
              <a:t>(DVD)  </a:t>
            </a:r>
            <a:r>
              <a:rPr lang="mr-IN" sz="2000" dirty="0" smtClean="0">
                <a:solidFill>
                  <a:schemeClr val="tx1"/>
                </a:solidFill>
              </a:rPr>
              <a:t>आणि ब्ल्यू रे</a:t>
            </a:r>
            <a:r>
              <a:rPr lang="en-US" sz="2000" dirty="0" smtClean="0">
                <a:solidFill>
                  <a:schemeClr val="tx1"/>
                </a:solidFill>
              </a:rPr>
              <a:t> </a:t>
            </a:r>
            <a:r>
              <a:rPr lang="mr-IN" sz="2000" dirty="0" smtClean="0">
                <a:solidFill>
                  <a:schemeClr val="tx1"/>
                </a:solidFill>
              </a:rPr>
              <a:t>डिस्क (</a:t>
            </a:r>
            <a:r>
              <a:rPr lang="en-US" sz="2000" dirty="0" err="1" smtClean="0">
                <a:solidFill>
                  <a:schemeClr val="tx1"/>
                </a:solidFill>
              </a:rPr>
              <a:t>Blu</a:t>
            </a:r>
            <a:r>
              <a:rPr lang="en-US" sz="2000" dirty="0" smtClean="0">
                <a:solidFill>
                  <a:schemeClr val="tx1"/>
                </a:solidFill>
              </a:rPr>
              <a:t>-ray disc</a:t>
            </a:r>
            <a:r>
              <a:rPr lang="mr-IN" sz="2000" dirty="0" smtClean="0">
                <a:solidFill>
                  <a:schemeClr val="tx1"/>
                </a:solidFill>
              </a:rPr>
              <a:t>) - </a:t>
            </a:r>
            <a:r>
              <a:rPr lang="en-US" dirty="0" smtClean="0">
                <a:solidFill>
                  <a:schemeClr val="tx1"/>
                </a:solidFill>
              </a:rPr>
              <a:t> </a:t>
            </a:r>
            <a:endParaRPr lang="en-US" dirty="0">
              <a:solidFill>
                <a:schemeClr val="tx1"/>
              </a:solidFill>
            </a:endParaRPr>
          </a:p>
        </p:txBody>
      </p:sp>
      <p:pic>
        <p:nvPicPr>
          <p:cNvPr id="4" name="Picture 3"/>
          <p:cNvPicPr/>
          <p:nvPr/>
        </p:nvPicPr>
        <p:blipFill>
          <a:blip r:embed="rId2"/>
          <a:srcRect/>
          <a:stretch>
            <a:fillRect/>
          </a:stretch>
        </p:blipFill>
        <p:spPr bwMode="auto">
          <a:xfrm>
            <a:off x="2743200" y="1143000"/>
            <a:ext cx="2819400" cy="16764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04800"/>
            <a:ext cx="8229600" cy="6172200"/>
          </a:xfrm>
        </p:spPr>
        <p:txBody>
          <a:bodyPr/>
          <a:lstStyle/>
          <a:p>
            <a:pPr>
              <a:buNone/>
            </a:pPr>
            <a:endParaRPr lang="mr-IN" sz="2800" dirty="0" smtClean="0"/>
          </a:p>
          <a:p>
            <a:pPr>
              <a:buNone/>
            </a:pPr>
            <a:endParaRPr lang="mr-IN" sz="2800" dirty="0" smtClean="0"/>
          </a:p>
          <a:p>
            <a:pPr>
              <a:buNone/>
            </a:pPr>
            <a:endParaRPr lang="mr-IN" sz="2800" dirty="0" smtClean="0"/>
          </a:p>
          <a:p>
            <a:pPr>
              <a:buNone/>
            </a:pPr>
            <a:endParaRPr lang="mr-IN" sz="2800" dirty="0" smtClean="0"/>
          </a:p>
          <a:p>
            <a:pPr>
              <a:buNone/>
            </a:pPr>
            <a:endParaRPr lang="mr-IN" sz="2800" dirty="0" smtClean="0"/>
          </a:p>
          <a:p>
            <a:pPr>
              <a:buNone/>
            </a:pPr>
            <a:endParaRPr lang="mr-IN" sz="2800" dirty="0" smtClean="0"/>
          </a:p>
          <a:p>
            <a:pPr>
              <a:buNone/>
            </a:pPr>
            <a:r>
              <a:rPr lang="mr-IN" sz="2800" dirty="0" smtClean="0"/>
              <a:t>डी.व्ही.डी </a:t>
            </a:r>
            <a:r>
              <a:rPr lang="mr-IN" sz="2800" dirty="0" smtClean="0"/>
              <a:t>रोम रायटर हा सी.डी रोम राईटर सारखाच असतो. त्यामध्ये डी.व्ही.डी आणि सी. डी. रीड होते. </a:t>
            </a:r>
          </a:p>
          <a:p>
            <a:pPr>
              <a:buNone/>
            </a:pPr>
            <a:r>
              <a:rPr lang="mr-IN" sz="2800" dirty="0" smtClean="0"/>
              <a:t>सी. डी. राईटर मध्ये सी. डी. राईट होते तर डी.व्ही.डी  राईटर मध्ये सी. डी. आणि डी.व्ही.डी दोन्ही राईट होते. </a:t>
            </a:r>
          </a:p>
          <a:p>
            <a:pPr>
              <a:buNone/>
            </a:pPr>
            <a:r>
              <a:rPr lang="mr-IN" sz="2800" dirty="0" smtClean="0"/>
              <a:t> डी.व्ही.डी </a:t>
            </a:r>
            <a:r>
              <a:rPr lang="en-US" sz="2800" dirty="0" smtClean="0"/>
              <a:t> </a:t>
            </a:r>
            <a:r>
              <a:rPr lang="mr-IN" sz="2800" dirty="0" smtClean="0"/>
              <a:t>४ </a:t>
            </a:r>
            <a:r>
              <a:rPr lang="en-US" sz="2800" dirty="0" smtClean="0"/>
              <a:t>G. B.  </a:t>
            </a:r>
            <a:r>
              <a:rPr lang="mr-IN" sz="2800" dirty="0" smtClean="0"/>
              <a:t> किंवा  ८ </a:t>
            </a:r>
            <a:r>
              <a:rPr lang="en-US" sz="2800" dirty="0" smtClean="0"/>
              <a:t>G. B. </a:t>
            </a:r>
            <a:r>
              <a:rPr lang="mr-IN" sz="2800" dirty="0" smtClean="0"/>
              <a:t>एवढ्या साठवण क्षमते मध्ये उपलब्ध आहे.</a:t>
            </a:r>
            <a:r>
              <a:rPr lang="en-US" sz="2800" dirty="0" smtClean="0"/>
              <a:t>. </a:t>
            </a:r>
            <a:endParaRPr lang="mr-IN" sz="2800" dirty="0" smtClean="0"/>
          </a:p>
          <a:p>
            <a:endParaRPr lang="en-US" dirty="0"/>
          </a:p>
        </p:txBody>
      </p:sp>
      <p:pic>
        <p:nvPicPr>
          <p:cNvPr id="4" name="Picture 3"/>
          <p:cNvPicPr/>
          <p:nvPr/>
        </p:nvPicPr>
        <p:blipFill>
          <a:blip r:embed="rId2"/>
          <a:srcRect/>
          <a:stretch>
            <a:fillRect/>
          </a:stretch>
        </p:blipFill>
        <p:spPr bwMode="auto">
          <a:xfrm>
            <a:off x="3962400" y="457200"/>
            <a:ext cx="1600200" cy="1676400"/>
          </a:xfrm>
          <a:prstGeom prst="rect">
            <a:avLst/>
          </a:prstGeom>
          <a:noFill/>
          <a:ln w="9525">
            <a:noFill/>
            <a:miter lim="800000"/>
            <a:headEnd/>
            <a:tailEnd/>
          </a:ln>
        </p:spPr>
      </p:pic>
      <p:pic>
        <p:nvPicPr>
          <p:cNvPr id="5" name="Picture 4"/>
          <p:cNvPicPr/>
          <p:nvPr/>
        </p:nvPicPr>
        <p:blipFill>
          <a:blip r:embed="rId3"/>
          <a:srcRect/>
          <a:stretch>
            <a:fillRect/>
          </a:stretch>
        </p:blipFill>
        <p:spPr bwMode="auto">
          <a:xfrm>
            <a:off x="2438400" y="2133600"/>
            <a:ext cx="1371600" cy="10668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
            <a:ext cx="8229600" cy="6324600"/>
          </a:xfrm>
        </p:spPr>
        <p:txBody>
          <a:bodyPr/>
          <a:lstStyle/>
          <a:p>
            <a:pPr>
              <a:buNone/>
            </a:pPr>
            <a:r>
              <a:rPr lang="mr-IN" sz="2800" dirty="0" smtClean="0"/>
              <a:t>संगणकाच्या सी. डी. किंवा डी.व्ही.डी मध्ये असणारे फाइल्स, फोटो, मुव्हीज आपल्या सी. डी.  किंवा डी.व्ही.डी प्लेअर मध्ये चालवू शकतो. </a:t>
            </a:r>
          </a:p>
          <a:p>
            <a:pPr>
              <a:buNone/>
            </a:pPr>
            <a:r>
              <a:rPr lang="mr-IN" sz="2800" dirty="0" smtClean="0"/>
              <a:t> ब्ल्यू रे</a:t>
            </a:r>
            <a:r>
              <a:rPr lang="en-US" sz="2800" dirty="0" smtClean="0"/>
              <a:t> </a:t>
            </a:r>
            <a:r>
              <a:rPr lang="mr-IN" sz="2800" dirty="0" smtClean="0"/>
              <a:t>डिस्क हि ऑप्टीकल डिस्क ची सुधारित आवृत्ती आहे. ब्ल्यू रे</a:t>
            </a:r>
            <a:r>
              <a:rPr lang="en-US" sz="2800" dirty="0" smtClean="0"/>
              <a:t> </a:t>
            </a:r>
            <a:r>
              <a:rPr lang="mr-IN" sz="2800" dirty="0" smtClean="0"/>
              <a:t>डिस्क मध्ये २५ </a:t>
            </a:r>
            <a:r>
              <a:rPr lang="en-US" sz="2800" dirty="0" smtClean="0"/>
              <a:t>G. B. </a:t>
            </a:r>
            <a:r>
              <a:rPr lang="mr-IN" sz="2800" dirty="0" smtClean="0"/>
              <a:t>डाटा रेकॉर्ड करण्याची क्षमता असते जी डी.व्ही.डी च्या ९ पट आहे.</a:t>
            </a:r>
            <a:endParaRPr lang="en-US" sz="2800"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762000"/>
            <a:ext cx="8229600" cy="5791200"/>
          </a:xfrm>
        </p:spPr>
        <p:txBody>
          <a:bodyPr/>
          <a:lstStyle/>
          <a:p>
            <a:pPr>
              <a:buNone/>
            </a:pPr>
            <a:r>
              <a:rPr lang="mr-IN" dirty="0" smtClean="0"/>
              <a:t> </a:t>
            </a:r>
            <a:r>
              <a:rPr lang="mr-IN" sz="3200" dirty="0" smtClean="0"/>
              <a:t>सी. डी. डाटा साठविण्याकरिता सी. डी. राईटर ची आवशकता असते. ज्या ठिकाणी सी. डी. राईटर नाही त्या ठिकाणी डाटा कॅापी करणे कठीण जाते. फ्लॅापी मध्ये खूप कमी डाटा साठविता येतो. त्यामुळे फ्लॅापी चा उपयोग जास्त मोठा डाटा कॅापी करण्यासाठी करता येत नाही. अश्या वेळी पेन ड्राईव्ह हे जास्त डाटा साठविण्याकरिता अतिशय उपयुक्त साधन आहे. पेन ड्राईव्ह मध्ये २५६ </a:t>
            </a:r>
            <a:r>
              <a:rPr lang="en-US" sz="3200" dirty="0" smtClean="0"/>
              <a:t>MB </a:t>
            </a:r>
            <a:r>
              <a:rPr lang="mr-IN" sz="3200" dirty="0" smtClean="0"/>
              <a:t> पासून  ते ८ </a:t>
            </a:r>
            <a:r>
              <a:rPr lang="en-US" sz="3200" dirty="0" smtClean="0"/>
              <a:t>G. B</a:t>
            </a:r>
            <a:r>
              <a:rPr lang="mr-IN" sz="3200" dirty="0" smtClean="0">
                <a:solidFill>
                  <a:srgbClr val="FF0000"/>
                </a:solidFill>
              </a:rPr>
              <a:t> </a:t>
            </a:r>
            <a:r>
              <a:rPr lang="mr-IN" sz="3200" dirty="0" smtClean="0"/>
              <a:t>पर्यंत</a:t>
            </a:r>
            <a:r>
              <a:rPr lang="mr-IN" sz="3200" dirty="0" smtClean="0">
                <a:solidFill>
                  <a:srgbClr val="FF0000"/>
                </a:solidFill>
              </a:rPr>
              <a:t> डाटा साठविता येतो. </a:t>
            </a:r>
            <a:endParaRPr lang="en-US" sz="3200" dirty="0"/>
          </a:p>
        </p:txBody>
      </p:sp>
      <p:sp>
        <p:nvSpPr>
          <p:cNvPr id="3" name="Title 2"/>
          <p:cNvSpPr>
            <a:spLocks noGrp="1"/>
          </p:cNvSpPr>
          <p:nvPr>
            <p:ph type="title"/>
          </p:nvPr>
        </p:nvSpPr>
        <p:spPr>
          <a:xfrm>
            <a:off x="457200" y="274638"/>
            <a:ext cx="8229600" cy="411162"/>
          </a:xfrm>
        </p:spPr>
        <p:txBody>
          <a:bodyPr>
            <a:normAutofit/>
          </a:bodyPr>
          <a:lstStyle/>
          <a:p>
            <a:r>
              <a:rPr lang="mr-IN" sz="2000" dirty="0" smtClean="0">
                <a:solidFill>
                  <a:srgbClr val="FF0000"/>
                </a:solidFill>
              </a:rPr>
              <a:t>४) पेन ड्राईव्ह  (</a:t>
            </a:r>
            <a:r>
              <a:rPr lang="en-US" sz="2000" dirty="0" smtClean="0">
                <a:solidFill>
                  <a:srgbClr val="FF0000"/>
                </a:solidFill>
              </a:rPr>
              <a:t>Flash Drive):- </a:t>
            </a:r>
            <a:endParaRPr lang="en-US" sz="2000"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304800"/>
            <a:ext cx="8229600" cy="6019800"/>
          </a:xfrm>
        </p:spPr>
        <p:txBody>
          <a:bodyPr>
            <a:normAutofit/>
          </a:bodyPr>
          <a:lstStyle/>
          <a:p>
            <a:pPr>
              <a:buNone/>
            </a:pPr>
            <a:endParaRPr lang="mr-IN" sz="2400" dirty="0" smtClean="0"/>
          </a:p>
          <a:p>
            <a:pPr>
              <a:buNone/>
            </a:pPr>
            <a:endParaRPr lang="mr-IN" sz="2400" dirty="0" smtClean="0"/>
          </a:p>
          <a:p>
            <a:pPr>
              <a:buNone/>
            </a:pPr>
            <a:endParaRPr lang="mr-IN" sz="2400" dirty="0" smtClean="0"/>
          </a:p>
          <a:p>
            <a:pPr>
              <a:buNone/>
            </a:pPr>
            <a:endParaRPr lang="mr-IN" sz="2400" dirty="0" smtClean="0"/>
          </a:p>
          <a:p>
            <a:pPr>
              <a:buNone/>
            </a:pPr>
            <a:endParaRPr lang="mr-IN" sz="2400" dirty="0" smtClean="0"/>
          </a:p>
          <a:p>
            <a:pPr>
              <a:buNone/>
            </a:pPr>
            <a:endParaRPr lang="mr-IN" sz="2400" dirty="0" smtClean="0"/>
          </a:p>
          <a:p>
            <a:pPr>
              <a:buNone/>
            </a:pPr>
            <a:r>
              <a:rPr lang="mr-IN" sz="2400" dirty="0" smtClean="0"/>
              <a:t>                    आकृती</a:t>
            </a:r>
            <a:r>
              <a:rPr lang="mr-IN" sz="2400" dirty="0" smtClean="0"/>
              <a:t>: पेन ड्राईव्ह </a:t>
            </a:r>
          </a:p>
          <a:p>
            <a:pPr>
              <a:buNone/>
            </a:pPr>
            <a:r>
              <a:rPr lang="mr-IN" sz="2800" dirty="0" smtClean="0"/>
              <a:t>पेन </a:t>
            </a:r>
            <a:r>
              <a:rPr lang="mr-IN" sz="2800" dirty="0" smtClean="0"/>
              <a:t>ड्राईव्ह खूप लहान आणि हलका असल्यामुळे त्याला कुठेही सहजतेने नेऊ शकतो. </a:t>
            </a:r>
          </a:p>
          <a:p>
            <a:pPr>
              <a:buNone/>
            </a:pPr>
            <a:r>
              <a:rPr lang="mr-IN" sz="2800" dirty="0" smtClean="0"/>
              <a:t>या मध्ये डाटा कॅापी करणे अतिशय सोपे आहे. ज्या प्रमाणे आपण एखादी फाईल पी. सी. मध्ये कॅापी करून दुसरीकडे पेस्ट करतो त्याच प्रमाणे पेन ड्राईव्ह मध्ये आपण डाटा पेस्ट किंवा कॅापी करू शकतो.</a:t>
            </a:r>
            <a:r>
              <a:rPr lang="mr-IN" dirty="0" smtClean="0"/>
              <a:t>  </a:t>
            </a:r>
            <a:endParaRPr lang="en-US" dirty="0" smtClean="0"/>
          </a:p>
          <a:p>
            <a:endParaRPr lang="en-US" dirty="0"/>
          </a:p>
        </p:txBody>
      </p:sp>
      <p:pic>
        <p:nvPicPr>
          <p:cNvPr id="4" name="Picture 3" descr="G:\Matoshree vimalabai deshmukh colle. amvt\C. A. SEME -III BOOK\IMG-20200401-WA0024.jpg"/>
          <p:cNvPicPr/>
          <p:nvPr/>
        </p:nvPicPr>
        <p:blipFill>
          <a:blip r:embed="rId2"/>
          <a:srcRect/>
          <a:stretch>
            <a:fillRect/>
          </a:stretch>
        </p:blipFill>
        <p:spPr bwMode="auto">
          <a:xfrm>
            <a:off x="3352800" y="457200"/>
            <a:ext cx="2819400" cy="23622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6019800"/>
          </a:xfrm>
        </p:spPr>
        <p:txBody>
          <a:bodyPr>
            <a:normAutofit/>
          </a:bodyPr>
          <a:lstStyle/>
          <a:p>
            <a:pPr>
              <a:buNone/>
            </a:pPr>
            <a:r>
              <a:rPr lang="mr-IN" sz="2800" dirty="0" smtClean="0"/>
              <a:t>पेन </a:t>
            </a:r>
            <a:r>
              <a:rPr lang="mr-IN" sz="2800" dirty="0" smtClean="0"/>
              <a:t>ड्राईव्ह यु. एस. बी. पोर्ट ला  जोडला जातो. पी. सी. ला जोडून आपणास पेन ड्राईव्ह एक्सेस करायचा असल्यास , माय कॅाम्प्युटर आयकान ला ओपन करून त्यात</a:t>
            </a:r>
            <a:r>
              <a:rPr lang="en-US" sz="2800" dirty="0" smtClean="0"/>
              <a:t> c: </a:t>
            </a:r>
            <a:r>
              <a:rPr lang="mr-IN" sz="2800" dirty="0" smtClean="0"/>
              <a:t>ड्राईव्ह</a:t>
            </a:r>
            <a:r>
              <a:rPr lang="en-US" sz="2800" dirty="0" smtClean="0"/>
              <a:t> </a:t>
            </a:r>
            <a:r>
              <a:rPr lang="mr-IN" sz="2800" dirty="0" smtClean="0"/>
              <a:t>सारख्या दुसऱ्या नावाचा पेन ड्राईव्ह चा ड्राईव्ह  ओपन होतो. </a:t>
            </a:r>
          </a:p>
          <a:p>
            <a:pPr>
              <a:buNone/>
            </a:pPr>
            <a:r>
              <a:rPr lang="mr-IN" sz="2800" dirty="0" smtClean="0"/>
              <a:t>पेन ड्राईव्ह मध्ये एम.पी.-३ प्लेअर देखील असल्यामुळे आपण त्याचा उपयोग गाणी ऐकण्यासाठी आणि डाटा कॅापी करण्यासाठी सुद्धा करता येतो. </a:t>
            </a:r>
          </a:p>
          <a:p>
            <a:pPr>
              <a:buNone/>
            </a:pPr>
            <a:r>
              <a:rPr lang="mr-IN" sz="2800" dirty="0" smtClean="0"/>
              <a:t>हे एक </a:t>
            </a:r>
            <a:r>
              <a:rPr lang="en-US" sz="2800" dirty="0" smtClean="0"/>
              <a:t>plug-and –play </a:t>
            </a:r>
            <a:r>
              <a:rPr lang="mr-IN" sz="2800" dirty="0" smtClean="0"/>
              <a:t>उपकरण आहे. आज सामन्यात: २ </a:t>
            </a:r>
            <a:r>
              <a:rPr lang="en-US" sz="2800" dirty="0" smtClean="0"/>
              <a:t>G.B.</a:t>
            </a:r>
            <a:r>
              <a:rPr lang="mr-IN" sz="2800" dirty="0" smtClean="0"/>
              <a:t>, ४ </a:t>
            </a:r>
            <a:r>
              <a:rPr lang="en-US" sz="2800" dirty="0" smtClean="0"/>
              <a:t>G.B.</a:t>
            </a:r>
            <a:r>
              <a:rPr lang="mr-IN" sz="2800" dirty="0" smtClean="0"/>
              <a:t>, ८ </a:t>
            </a:r>
            <a:r>
              <a:rPr lang="en-US" sz="2800" dirty="0" smtClean="0"/>
              <a:t>G.B.</a:t>
            </a:r>
            <a:r>
              <a:rPr lang="mr-IN" sz="2800" dirty="0" smtClean="0"/>
              <a:t>, १६ </a:t>
            </a:r>
            <a:r>
              <a:rPr lang="en-US" sz="2800" dirty="0" smtClean="0"/>
              <a:t>G.B.</a:t>
            </a:r>
            <a:r>
              <a:rPr lang="mr-IN" sz="2800" dirty="0" smtClean="0"/>
              <a:t>, ३२ </a:t>
            </a:r>
            <a:r>
              <a:rPr lang="en-US" sz="2800" dirty="0" smtClean="0"/>
              <a:t>G.B. </a:t>
            </a:r>
            <a:r>
              <a:rPr lang="mr-IN" sz="2800" dirty="0" smtClean="0"/>
              <a:t>,</a:t>
            </a:r>
            <a:r>
              <a:rPr lang="en-US" sz="2800" dirty="0" smtClean="0"/>
              <a:t> </a:t>
            </a:r>
            <a:r>
              <a:rPr lang="mr-IN" sz="2800" dirty="0" smtClean="0"/>
              <a:t> ६४ </a:t>
            </a:r>
            <a:r>
              <a:rPr lang="en-US" sz="2800" dirty="0" smtClean="0"/>
              <a:t>G.B. </a:t>
            </a:r>
            <a:r>
              <a:rPr lang="mr-IN" sz="2800" dirty="0" smtClean="0"/>
              <a:t>,</a:t>
            </a:r>
            <a:r>
              <a:rPr lang="en-US" sz="2800" dirty="0" smtClean="0"/>
              <a:t> </a:t>
            </a:r>
            <a:r>
              <a:rPr lang="mr-IN" sz="2800" dirty="0" smtClean="0"/>
              <a:t>१२८ </a:t>
            </a:r>
            <a:r>
              <a:rPr lang="en-US" sz="2800" dirty="0" smtClean="0"/>
              <a:t>G.B. </a:t>
            </a:r>
            <a:r>
              <a:rPr lang="mr-IN" sz="2800" dirty="0" smtClean="0"/>
              <a:t>क्षमतेचे पेन ड्राईव्ह उपलब्ध आहेत. </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990600"/>
            <a:ext cx="8229600" cy="5257800"/>
          </a:xfrm>
        </p:spPr>
        <p:txBody>
          <a:bodyPr>
            <a:normAutofit lnSpcReduction="10000"/>
          </a:bodyPr>
          <a:lstStyle/>
          <a:p>
            <a:pPr>
              <a:buNone/>
            </a:pPr>
            <a:r>
              <a:rPr lang="mr-IN" dirty="0" smtClean="0"/>
              <a:t>प्राथमिक स्मृती मध्ये संस्करण करतेवेळी , जेवढी आवश्यक माहिती असते तेवढी ठेवण्याची व्यवस्था असते. परंतु काही वेळेस त्या स्मृतीची जागा खूप सारी माहिती साठवण्यासाठी कमी पडते. अश्या वेळी ती माहिती बाह्य स्मृतीत साठवली जाते आणि नियंत्रण विभाग या बाह्य स्मृतीशी संपर्क साधून, वेळोवेळी त्या माहितीवर संस्करण करून झाले की मूळ स्मृतीमधील सगळी संस्कारित माहिती बाह्य स्मृतीत नोंदवली जाते. हि माहिती मग आपोआप, आज्ञा दिल्याशिवाय पुसली जात नाही किंवा आपोआप नाहीशी होत नाही. </a:t>
            </a:r>
          </a:p>
          <a:p>
            <a:pPr>
              <a:buNone/>
            </a:pPr>
            <a:r>
              <a:rPr lang="mr-IN" dirty="0" smtClean="0"/>
              <a:t>ह्या बाह्य स्मृती ला </a:t>
            </a:r>
            <a:r>
              <a:rPr lang="mr-IN" dirty="0" smtClean="0"/>
              <a:t>व्दितीय संग्रहण , </a:t>
            </a:r>
            <a:r>
              <a:rPr lang="mr-IN" dirty="0" smtClean="0"/>
              <a:t>पूरक संग्रहण (</a:t>
            </a:r>
            <a:r>
              <a:rPr lang="en-US" dirty="0" smtClean="0"/>
              <a:t> </a:t>
            </a:r>
            <a:r>
              <a:rPr lang="en-US" dirty="0" smtClean="0"/>
              <a:t>Secondary storage , Auxiliary</a:t>
            </a:r>
            <a:r>
              <a:rPr lang="mr-IN" dirty="0" smtClean="0"/>
              <a:t> </a:t>
            </a:r>
            <a:r>
              <a:rPr lang="en-US" dirty="0" smtClean="0"/>
              <a:t>storage  </a:t>
            </a:r>
            <a:r>
              <a:rPr lang="en-US" dirty="0" smtClean="0"/>
              <a:t>)  </a:t>
            </a:r>
            <a:r>
              <a:rPr lang="mr-IN" dirty="0" smtClean="0"/>
              <a:t> </a:t>
            </a:r>
          </a:p>
          <a:p>
            <a:pPr>
              <a:buNone/>
            </a:pPr>
            <a:r>
              <a:rPr lang="mr-IN" dirty="0" smtClean="0"/>
              <a:t>डीव्हाईस </a:t>
            </a:r>
            <a:r>
              <a:rPr lang="mr-IN" dirty="0" smtClean="0"/>
              <a:t>असेही म्हणतात. </a:t>
            </a:r>
            <a:endParaRPr lang="en-US" dirty="0"/>
          </a:p>
        </p:txBody>
      </p:sp>
      <p:sp>
        <p:nvSpPr>
          <p:cNvPr id="3" name="Title 2"/>
          <p:cNvSpPr>
            <a:spLocks noGrp="1"/>
          </p:cNvSpPr>
          <p:nvPr>
            <p:ph type="title"/>
          </p:nvPr>
        </p:nvSpPr>
        <p:spPr>
          <a:xfrm>
            <a:off x="457200" y="274638"/>
            <a:ext cx="8229600" cy="715962"/>
          </a:xfrm>
        </p:spPr>
        <p:txBody>
          <a:bodyPr>
            <a:normAutofit fontScale="90000"/>
          </a:bodyPr>
          <a:lstStyle/>
          <a:p>
            <a:r>
              <a:rPr lang="mr-IN" dirty="0" smtClean="0"/>
              <a:t> </a:t>
            </a:r>
            <a:r>
              <a:rPr lang="mr-IN" sz="2700" dirty="0" smtClean="0"/>
              <a:t>बाह्य स्मृती (</a:t>
            </a:r>
            <a:r>
              <a:rPr lang="en-US" sz="2700" dirty="0" smtClean="0"/>
              <a:t> External Memory):-</a:t>
            </a:r>
            <a:endParaRPr lang="en-US" sz="27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762000"/>
            <a:ext cx="8229600" cy="5791200"/>
          </a:xfrm>
        </p:spPr>
        <p:txBody>
          <a:bodyPr>
            <a:normAutofit/>
          </a:bodyPr>
          <a:lstStyle/>
          <a:p>
            <a:pPr>
              <a:buNone/>
            </a:pPr>
            <a:endParaRPr lang="mr-IN" dirty="0" smtClean="0"/>
          </a:p>
          <a:p>
            <a:endParaRPr lang="mr-IN" dirty="0" smtClean="0"/>
          </a:p>
          <a:p>
            <a:endParaRPr lang="mr-IN" dirty="0" smtClean="0"/>
          </a:p>
          <a:p>
            <a:endParaRPr lang="mr-IN" dirty="0" smtClean="0"/>
          </a:p>
          <a:p>
            <a:pPr>
              <a:buNone/>
            </a:pPr>
            <a:r>
              <a:rPr lang="mr-IN" dirty="0" smtClean="0"/>
              <a:t>             आकृती</a:t>
            </a:r>
            <a:r>
              <a:rPr lang="mr-IN" dirty="0" smtClean="0"/>
              <a:t>: मॅग्नेटिक टेप</a:t>
            </a:r>
            <a:r>
              <a:rPr lang="en-US" dirty="0" smtClean="0"/>
              <a:t> </a:t>
            </a:r>
            <a:endParaRPr lang="mr-IN" dirty="0" smtClean="0"/>
          </a:p>
          <a:p>
            <a:pPr>
              <a:buNone/>
            </a:pPr>
            <a:r>
              <a:rPr lang="mr-IN" dirty="0" smtClean="0"/>
              <a:t>मॅग्नेटिक </a:t>
            </a:r>
            <a:r>
              <a:rPr lang="mr-IN" dirty="0" smtClean="0"/>
              <a:t>टेप</a:t>
            </a:r>
            <a:r>
              <a:rPr lang="en-US" dirty="0" smtClean="0"/>
              <a:t> </a:t>
            </a:r>
            <a:r>
              <a:rPr lang="mr-IN" dirty="0" smtClean="0"/>
              <a:t> हे द्वितीय साठवनुकीचे साधन आहे. यामध्ये एक पातळ पट्टी असते ज्यावर मॅग्नेटिक इंक चा लेप लावल्या जातो. याचा उपयोग ऍनालाग तसेच डिजिटल डाटा ला साठविण्या करिता केला जातो. हे जुन्या जमान्यातील ऑडिओ कॅसेट सारखेच असते. जरी विशिष्ट माहिती मिळविणे मॅग्नेटिक टेप मध्ये हळूहळू असते तरीही, मॅग्नेटिक टेप चा उपयोग जास्त प्रमाणातील डाटा साठविण्याकरिता केला जातो. </a:t>
            </a:r>
            <a:endParaRPr lang="en-US" dirty="0"/>
          </a:p>
        </p:txBody>
      </p:sp>
      <p:sp>
        <p:nvSpPr>
          <p:cNvPr id="3" name="Title 2"/>
          <p:cNvSpPr>
            <a:spLocks noGrp="1"/>
          </p:cNvSpPr>
          <p:nvPr>
            <p:ph type="title"/>
          </p:nvPr>
        </p:nvSpPr>
        <p:spPr>
          <a:xfrm>
            <a:off x="457200" y="274638"/>
            <a:ext cx="8229600" cy="411162"/>
          </a:xfrm>
        </p:spPr>
        <p:txBody>
          <a:bodyPr>
            <a:normAutofit/>
          </a:bodyPr>
          <a:lstStyle/>
          <a:p>
            <a:r>
              <a:rPr lang="en-US" sz="2000" dirty="0" smtClean="0">
                <a:solidFill>
                  <a:srgbClr val="FF0000"/>
                </a:solidFill>
              </a:rPr>
              <a:t>4) </a:t>
            </a:r>
            <a:r>
              <a:rPr lang="mr-IN" sz="2000" dirty="0" smtClean="0">
                <a:solidFill>
                  <a:srgbClr val="FF0000"/>
                </a:solidFill>
              </a:rPr>
              <a:t>मॅग्नेटिक टेप</a:t>
            </a:r>
            <a:r>
              <a:rPr lang="en-US" sz="2000" dirty="0" smtClean="0">
                <a:solidFill>
                  <a:srgbClr val="FF0000"/>
                </a:solidFill>
              </a:rPr>
              <a:t> (Magnetic tape)</a:t>
            </a:r>
            <a:endParaRPr lang="en-US" sz="2000" dirty="0">
              <a:solidFill>
                <a:srgbClr val="FF0000"/>
              </a:solidFill>
            </a:endParaRPr>
          </a:p>
        </p:txBody>
      </p:sp>
      <p:pic>
        <p:nvPicPr>
          <p:cNvPr id="4" name="Picture 3" descr="G:\Matoshree vimalabai deshmukh colle. amvt\C. A. SEME -III BOOK\Magnetic tape.jpg"/>
          <p:cNvPicPr/>
          <p:nvPr/>
        </p:nvPicPr>
        <p:blipFill>
          <a:blip r:embed="rId2"/>
          <a:srcRect/>
          <a:stretch>
            <a:fillRect/>
          </a:stretch>
        </p:blipFill>
        <p:spPr bwMode="auto">
          <a:xfrm>
            <a:off x="3810000" y="609600"/>
            <a:ext cx="1752600" cy="19050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81000"/>
            <a:ext cx="8229600" cy="5943600"/>
          </a:xfrm>
        </p:spPr>
        <p:txBody>
          <a:bodyPr>
            <a:normAutofit/>
          </a:bodyPr>
          <a:lstStyle/>
          <a:p>
            <a:pPr>
              <a:buNone/>
            </a:pPr>
            <a:r>
              <a:rPr lang="mr-IN" sz="3200" dirty="0" smtClean="0"/>
              <a:t>हे स्वस्त असतात तसेच हे एक प्रभावी आणि सामन्यात: वापरले जाणारे साठवणुकीचे साधन आहे. आज सुद्धा मॅग्नेटिक टेप चा उपयोग डाटा चा बॅक अप घेण्यासाठी केला जातो. या मॅग्नेटिक टेप चा उपयोग, संगणकाचा डाटा स्टोअर करण्याकरिता केल्या जात होता परंतु हार्ड डिस्क च्या शोधा नंतर ह्या टेप चा उपयोग बंद झाला.</a:t>
            </a:r>
            <a:endParaRPr lang="en-US"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762000"/>
            <a:ext cx="8229600" cy="5715000"/>
          </a:xfrm>
        </p:spPr>
        <p:txBody>
          <a:bodyPr/>
          <a:lstStyle/>
          <a:p>
            <a:pPr>
              <a:buNone/>
            </a:pPr>
            <a:r>
              <a:rPr lang="mr-IN" dirty="0" smtClean="0"/>
              <a:t>फ्लॅश मेमरी</a:t>
            </a:r>
            <a:r>
              <a:rPr lang="en-US" dirty="0" smtClean="0"/>
              <a:t> </a:t>
            </a:r>
            <a:r>
              <a:rPr lang="mr-IN" dirty="0" smtClean="0"/>
              <a:t>कार्ड नोट बुक संगणकावर मोठ्या प्रमाणात वापरली जाणारी </a:t>
            </a:r>
            <a:r>
              <a:rPr lang="mr-IN" dirty="0" smtClean="0">
                <a:solidFill>
                  <a:srgbClr val="FF0000"/>
                </a:solidFill>
              </a:rPr>
              <a:t>सॅालीड  स्टेट स्टोरेज </a:t>
            </a:r>
            <a:r>
              <a:rPr lang="mr-IN" dirty="0" smtClean="0"/>
              <a:t>डिव्हाइस  आहेत. </a:t>
            </a:r>
          </a:p>
          <a:p>
            <a:pPr>
              <a:buNone/>
            </a:pPr>
            <a:r>
              <a:rPr lang="mr-IN" dirty="0" smtClean="0"/>
              <a:t>डेस्क टाप संगणकावर डाटा ट्रान्सफर करण्यासाठी फ्लॅश मेमरी विविध प्रकारच्या इनपुट डिव्हाइस मध्ये देखील वापरली जाते. </a:t>
            </a:r>
          </a:p>
          <a:p>
            <a:pPr>
              <a:buNone/>
            </a:pPr>
            <a:r>
              <a:rPr lang="mr-IN" dirty="0" smtClean="0"/>
              <a:t>उदाहरणार्थ- डिजिटल कॅमेरा कडून कॅप्चर केलेल्या प्रतिमा स्टोअर करण्यासाठी आणि नंतर त्या प्रतिमा डेस्क टाप किंवा अन्य संगणकावर ट्रान्सफर करण्यासाठी फ्लॅश मेमरी चा उपयोग केल्या जातो.</a:t>
            </a:r>
          </a:p>
          <a:p>
            <a:pPr>
              <a:buNone/>
            </a:pPr>
            <a:r>
              <a:rPr lang="mr-IN" dirty="0" smtClean="0"/>
              <a:t> फ्लॅश मेमरी </a:t>
            </a:r>
            <a:r>
              <a:rPr lang="en-US" dirty="0" smtClean="0"/>
              <a:t>MP3 </a:t>
            </a:r>
            <a:r>
              <a:rPr lang="mr-IN" dirty="0" smtClean="0"/>
              <a:t>म्युजिक फाइल्स रेकार्ड करण्यासाठी आणि त्या फाइल्स संगणकावर आणि इतर डिव्हाइस वर ट्रान्सफर करण्यासाठी देखील वापरली जाते. </a:t>
            </a:r>
            <a:endParaRPr lang="en-US" dirty="0"/>
          </a:p>
        </p:txBody>
      </p:sp>
      <p:sp>
        <p:nvSpPr>
          <p:cNvPr id="3" name="Title 2"/>
          <p:cNvSpPr>
            <a:spLocks noGrp="1"/>
          </p:cNvSpPr>
          <p:nvPr>
            <p:ph type="title"/>
          </p:nvPr>
        </p:nvSpPr>
        <p:spPr>
          <a:xfrm>
            <a:off x="533400" y="152400"/>
            <a:ext cx="8229600" cy="533400"/>
          </a:xfrm>
        </p:spPr>
        <p:txBody>
          <a:bodyPr>
            <a:normAutofit/>
          </a:bodyPr>
          <a:lstStyle/>
          <a:p>
            <a:r>
              <a:rPr lang="mr-IN" sz="2000" dirty="0" smtClean="0">
                <a:solidFill>
                  <a:srgbClr val="FF0000"/>
                </a:solidFill>
              </a:rPr>
              <a:t>५) फ्लॅश मेमरी कार्ड (</a:t>
            </a:r>
            <a:r>
              <a:rPr lang="en-US" sz="2000" dirty="0" smtClean="0">
                <a:solidFill>
                  <a:srgbClr val="FF0000"/>
                </a:solidFill>
              </a:rPr>
              <a:t>Flash Memory Card):-</a:t>
            </a:r>
            <a:r>
              <a:rPr lang="mr-IN" sz="2000" dirty="0" smtClean="0">
                <a:solidFill>
                  <a:srgbClr val="FF0000"/>
                </a:solidFill>
              </a:rPr>
              <a:t> </a:t>
            </a:r>
            <a:endParaRPr lang="en-US" sz="20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71872"/>
          </a:xfrm>
        </p:spPr>
        <p:txBody>
          <a:bodyPr/>
          <a:lstStyle/>
          <a:p>
            <a:pPr>
              <a:buNone/>
            </a:pPr>
            <a:r>
              <a:rPr lang="mr-IN" dirty="0" smtClean="0"/>
              <a:t>द्वितीय </a:t>
            </a:r>
            <a:r>
              <a:rPr lang="mr-IN" dirty="0" smtClean="0"/>
              <a:t>स्मृती</a:t>
            </a:r>
            <a:r>
              <a:rPr lang="en-US" dirty="0" smtClean="0"/>
              <a:t>/ </a:t>
            </a:r>
            <a:r>
              <a:rPr lang="mr-IN" dirty="0" smtClean="0"/>
              <a:t>बाह्य स्मृती</a:t>
            </a:r>
            <a:r>
              <a:rPr lang="mr-IN" dirty="0" smtClean="0"/>
              <a:t> </a:t>
            </a:r>
            <a:r>
              <a:rPr lang="mr-IN" dirty="0" smtClean="0"/>
              <a:t>चे दोन प्रकार आहेत.</a:t>
            </a:r>
          </a:p>
          <a:p>
            <a:pPr marL="624078" indent="-514350">
              <a:buNone/>
            </a:pPr>
            <a:r>
              <a:rPr lang="mr-IN" dirty="0" smtClean="0"/>
              <a:t>१) क्रमाने मिळवता येणारी स्मृती उदा.- मॅग्नेटिक टेप</a:t>
            </a:r>
          </a:p>
          <a:p>
            <a:pPr marL="624078" indent="-514350">
              <a:buNone/>
            </a:pPr>
            <a:r>
              <a:rPr lang="mr-IN" dirty="0" smtClean="0"/>
              <a:t>२) थेट मिळवता येणारी स्मृती</a:t>
            </a:r>
          </a:p>
          <a:p>
            <a:pPr marL="624078" indent="-514350">
              <a:buNone/>
            </a:pPr>
            <a:r>
              <a:rPr lang="mr-IN" dirty="0" smtClean="0"/>
              <a:t>या </a:t>
            </a:r>
            <a:r>
              <a:rPr lang="mr-IN" dirty="0" smtClean="0"/>
              <a:t>थेट मिळवता </a:t>
            </a:r>
            <a:r>
              <a:rPr lang="mr-IN" dirty="0" smtClean="0"/>
              <a:t>येणाऱ्या  स्मृती चे तिन  प्रकार आहेत.</a:t>
            </a:r>
          </a:p>
          <a:p>
            <a:pPr marL="624078" indent="-514350">
              <a:buNone/>
            </a:pPr>
            <a:r>
              <a:rPr lang="mr-IN" dirty="0" smtClean="0"/>
              <a:t>अ) मॅग्नेटिक डिस्क</a:t>
            </a:r>
          </a:p>
          <a:p>
            <a:pPr marL="624078" indent="-514350">
              <a:buNone/>
            </a:pPr>
            <a:r>
              <a:rPr lang="mr-IN" dirty="0" smtClean="0"/>
              <a:t> मॅग्नेटिक डिस्क चे दोन प्रकार आहेत.</a:t>
            </a:r>
          </a:p>
          <a:p>
            <a:pPr marL="624078" indent="-514350">
              <a:buNone/>
            </a:pPr>
            <a:r>
              <a:rPr lang="mr-IN" dirty="0" smtClean="0"/>
              <a:t>१) झिप डिस्क </a:t>
            </a:r>
            <a:r>
              <a:rPr lang="en-US" dirty="0" smtClean="0"/>
              <a:t>(Zip Disk)</a:t>
            </a:r>
            <a:r>
              <a:rPr lang="mr-IN" dirty="0" smtClean="0"/>
              <a:t> </a:t>
            </a:r>
          </a:p>
          <a:p>
            <a:pPr marL="624078" indent="-514350">
              <a:buNone/>
            </a:pPr>
            <a:r>
              <a:rPr lang="en-US" dirty="0" smtClean="0"/>
              <a:t> </a:t>
            </a:r>
            <a:r>
              <a:rPr lang="mr-IN" dirty="0" smtClean="0"/>
              <a:t>२) हार्ड डिस्क</a:t>
            </a:r>
            <a:r>
              <a:rPr lang="en-US" dirty="0" smtClean="0"/>
              <a:t> (Hard Disk)</a:t>
            </a:r>
            <a:endParaRPr lang="mr-IN" dirty="0" smtClean="0"/>
          </a:p>
          <a:p>
            <a:pPr marL="624078" indent="-514350">
              <a:buNone/>
            </a:pPr>
            <a:r>
              <a:rPr lang="mr-IN" dirty="0" smtClean="0"/>
              <a:t>ब) ऑप्टीकल डिस्क    </a:t>
            </a:r>
          </a:p>
          <a:p>
            <a:pPr marL="624078" indent="-514350">
              <a:buNone/>
            </a:pPr>
            <a:r>
              <a:rPr lang="mr-IN" dirty="0" smtClean="0"/>
              <a:t>क)  फ्लॅश मेमरी </a:t>
            </a:r>
            <a:endParaRPr lang="en-US" dirty="0"/>
          </a:p>
        </p:txBody>
      </p:sp>
      <p:sp>
        <p:nvSpPr>
          <p:cNvPr id="3" name="Title 2"/>
          <p:cNvSpPr>
            <a:spLocks noGrp="1"/>
          </p:cNvSpPr>
          <p:nvPr>
            <p:ph type="title"/>
          </p:nvPr>
        </p:nvSpPr>
        <p:spPr>
          <a:xfrm>
            <a:off x="457200" y="152400"/>
            <a:ext cx="8229600" cy="1143000"/>
          </a:xfrm>
        </p:spPr>
        <p:txBody>
          <a:bodyPr>
            <a:normAutofit fontScale="90000"/>
          </a:bodyPr>
          <a:lstStyle/>
          <a:p>
            <a:pPr>
              <a:buFont typeface="Arial" pitchFamily="34" charset="0"/>
              <a:buChar char="•"/>
            </a:pPr>
            <a:r>
              <a:rPr lang="en-US" dirty="0" smtClean="0"/>
              <a:t> </a:t>
            </a:r>
            <a:r>
              <a:rPr lang="mr-IN" sz="2700" dirty="0" smtClean="0"/>
              <a:t>व्दितीय संग्रहण</a:t>
            </a:r>
            <a:r>
              <a:rPr lang="en-US" sz="2700" dirty="0" smtClean="0"/>
              <a:t> /</a:t>
            </a:r>
            <a:r>
              <a:rPr lang="mr-IN" sz="2700" dirty="0" smtClean="0"/>
              <a:t>पूरक संग्रहण डीव्हाईस</a:t>
            </a:r>
            <a:r>
              <a:rPr lang="en-US" sz="2700" dirty="0" smtClean="0"/>
              <a:t> </a:t>
            </a:r>
            <a:r>
              <a:rPr lang="mr-IN" sz="2700" dirty="0" smtClean="0"/>
              <a:t>(</a:t>
            </a:r>
            <a:r>
              <a:rPr lang="en-US" sz="2700" dirty="0" smtClean="0"/>
              <a:t> </a:t>
            </a:r>
            <a:r>
              <a:rPr lang="en-US" sz="2700" dirty="0" smtClean="0"/>
              <a:t>Secondary</a:t>
            </a:r>
            <a:r>
              <a:rPr lang="mr-IN" sz="2700" dirty="0" smtClean="0"/>
              <a:t> </a:t>
            </a:r>
            <a:r>
              <a:rPr lang="en-US" sz="2700" dirty="0" smtClean="0"/>
              <a:t>storage , </a:t>
            </a:r>
            <a:r>
              <a:rPr lang="en-US" sz="2700" dirty="0" smtClean="0"/>
              <a:t>Auxiliary Storage Devices ) (Secondary Memory, External Memory) </a:t>
            </a:r>
            <a:r>
              <a:rPr lang="en-US" sz="2700" dirty="0" smtClean="0"/>
              <a:t>:- </a:t>
            </a:r>
            <a:endParaRPr lang="en-US" sz="27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
            <a:ext cx="8610600" cy="6629400"/>
          </a:xfrm>
        </p:spPr>
        <p:txBody>
          <a:bodyPr>
            <a:normAutofit lnSpcReduction="10000"/>
          </a:bodyPr>
          <a:lstStyle/>
          <a:p>
            <a:pPr>
              <a:buNone/>
            </a:pPr>
            <a:r>
              <a:rPr lang="mr-IN" dirty="0" smtClean="0"/>
              <a:t>व्दितीय संग्रहण डीव्हाईस  ला पूरक संग्रहण डीव्हाईस सुद्धा म्हणतात. हा संगणकाचा भाग नसतो. ह्याला संगणकाला बाहेरून जोडले जाते. ह्या डीव्हाईस मध्ये जो डाटा संग्रहित केल्या जातो तो स्थायी (</a:t>
            </a:r>
            <a:r>
              <a:rPr lang="en-US" dirty="0" smtClean="0"/>
              <a:t> Non – volatile) </a:t>
            </a:r>
            <a:r>
              <a:rPr lang="mr-IN" dirty="0" smtClean="0"/>
              <a:t>असतो. म्हणजे संगणक बंद केल्यानंतर ह्यामध्ये संग्रहित केलेला डाटा नष्ट होत नाही. आवश्यकते नुसार </a:t>
            </a:r>
            <a:r>
              <a:rPr lang="en-US" dirty="0" smtClean="0"/>
              <a:t> </a:t>
            </a:r>
          </a:p>
          <a:p>
            <a:pPr>
              <a:buNone/>
            </a:pPr>
            <a:r>
              <a:rPr lang="mr-IN" dirty="0" smtClean="0"/>
              <a:t>ह्या डीव्हाईस मध्ये संग्रहित केलेल्या फाइल्स किंवा फोल्डर खोलून पाहू शकतो किंवा त्यामध्ये बदल करू शकतो किंवा नष्ट करू शकतो.</a:t>
            </a:r>
          </a:p>
          <a:p>
            <a:pPr>
              <a:buNone/>
            </a:pPr>
            <a:r>
              <a:rPr lang="mr-IN" dirty="0" smtClean="0"/>
              <a:t> व्दितीय संग्रहण डीव्हाईस मध्ये प्राथमिक स्मृती पेक्षा जास्त डाटा संग्रहित करून ठेवू शकतो. तो डाटा दुसऱ्या डीव्हाईस वर स्थानांतरीत करू शकतो. तसेच ह्या डाटा ला मिळविण्याची (</a:t>
            </a:r>
            <a:r>
              <a:rPr lang="en-US" dirty="0" smtClean="0"/>
              <a:t>Access) </a:t>
            </a:r>
            <a:r>
              <a:rPr lang="mr-IN" dirty="0" smtClean="0"/>
              <a:t> गती प्राथमिक स्मृती पेक्षा कमी असते.</a:t>
            </a:r>
          </a:p>
          <a:p>
            <a:pPr marL="624078" indent="-514350">
              <a:buNone/>
            </a:pPr>
            <a:r>
              <a:rPr lang="mr-IN" dirty="0" smtClean="0"/>
              <a:t>    </a:t>
            </a:r>
          </a:p>
          <a:p>
            <a:pPr>
              <a:buNone/>
            </a:pPr>
            <a:r>
              <a:rPr lang="mr-IN" dirty="0" smtClean="0"/>
              <a:t> </a:t>
            </a: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52400"/>
            <a:ext cx="8458200" cy="6172200"/>
          </a:xfrm>
        </p:spPr>
        <p:txBody>
          <a:bodyPr>
            <a:normAutofit lnSpcReduction="10000"/>
          </a:bodyPr>
          <a:lstStyle/>
          <a:p>
            <a:pPr marL="624078" indent="-514350">
              <a:buNone/>
            </a:pPr>
            <a:r>
              <a:rPr lang="mr-IN" sz="2800" dirty="0" smtClean="0"/>
              <a:t>व्दितीय संग्रहण डीव्हाईस मध्ये फ्लॅापी  डिस्क, हार्ड डिस्क</a:t>
            </a:r>
            <a:r>
              <a:rPr lang="en-US" sz="2800" dirty="0" smtClean="0"/>
              <a:t> (Hard Disk)</a:t>
            </a:r>
            <a:r>
              <a:rPr lang="mr-IN" sz="2800" dirty="0" smtClean="0"/>
              <a:t>, कॅाम्पॅक्ट  डिस्क </a:t>
            </a:r>
            <a:r>
              <a:rPr lang="en-US" sz="2800" dirty="0" smtClean="0"/>
              <a:t>(C.D.)</a:t>
            </a:r>
            <a:r>
              <a:rPr lang="mr-IN" sz="2800" dirty="0" smtClean="0"/>
              <a:t>, ऑप्टीकल डिस्क, मेमरी कार्ड, पेन ड्राइव, इत्यादी डीव्हाईस येतात.  </a:t>
            </a:r>
          </a:p>
          <a:p>
            <a:pPr marL="624078" indent="-514350">
              <a:buNone/>
            </a:pPr>
            <a:r>
              <a:rPr lang="mr-IN" sz="2800" dirty="0" smtClean="0">
                <a:solidFill>
                  <a:srgbClr val="FF0000"/>
                </a:solidFill>
              </a:rPr>
              <a:t>१) इंटर्नल </a:t>
            </a:r>
            <a:r>
              <a:rPr lang="mr-IN" sz="2800" dirty="0" smtClean="0">
                <a:solidFill>
                  <a:srgbClr val="FF0000"/>
                </a:solidFill>
              </a:rPr>
              <a:t>हार्ड डिस्क:- </a:t>
            </a:r>
            <a:endParaRPr lang="en-US" sz="2800" dirty="0" smtClean="0">
              <a:solidFill>
                <a:srgbClr val="FF0000"/>
              </a:solidFill>
            </a:endParaRPr>
          </a:p>
          <a:p>
            <a:pPr marL="624078" indent="-514350">
              <a:buAutoNum type="hindiNumParenR"/>
            </a:pPr>
            <a:endParaRPr lang="en-US" sz="2800" dirty="0" smtClean="0">
              <a:solidFill>
                <a:srgbClr val="FF0000"/>
              </a:solidFill>
            </a:endParaRPr>
          </a:p>
          <a:p>
            <a:pPr marL="624078" indent="-514350">
              <a:buAutoNum type="hindiNumParenR"/>
            </a:pPr>
            <a:endParaRPr lang="en-US" sz="2800" dirty="0" smtClean="0">
              <a:solidFill>
                <a:srgbClr val="FF0000"/>
              </a:solidFill>
            </a:endParaRPr>
          </a:p>
          <a:p>
            <a:pPr marL="624078" indent="-514350">
              <a:buAutoNum type="hindiNumParenR"/>
            </a:pPr>
            <a:endParaRPr lang="en-US" sz="2800" dirty="0" smtClean="0">
              <a:solidFill>
                <a:srgbClr val="FF0000"/>
              </a:solidFill>
            </a:endParaRPr>
          </a:p>
          <a:p>
            <a:pPr marL="624078" indent="-514350">
              <a:buNone/>
            </a:pPr>
            <a:r>
              <a:rPr lang="mr-IN" sz="2800" dirty="0" smtClean="0">
                <a:solidFill>
                  <a:srgbClr val="FF0000"/>
                </a:solidFill>
              </a:rPr>
              <a:t>               </a:t>
            </a:r>
            <a:r>
              <a:rPr lang="mr-IN" sz="2600" dirty="0" smtClean="0">
                <a:solidFill>
                  <a:srgbClr val="FF0000"/>
                </a:solidFill>
              </a:rPr>
              <a:t>आकृती </a:t>
            </a:r>
            <a:r>
              <a:rPr lang="mr-IN" sz="2600" dirty="0" smtClean="0">
                <a:solidFill>
                  <a:srgbClr val="FF0000"/>
                </a:solidFill>
              </a:rPr>
              <a:t>: हार्ड डिस्क</a:t>
            </a:r>
            <a:endParaRPr lang="mr-IN" sz="2600" dirty="0" smtClean="0">
              <a:solidFill>
                <a:srgbClr val="FF0000"/>
              </a:solidFill>
            </a:endParaRPr>
          </a:p>
          <a:p>
            <a:pPr>
              <a:buNone/>
            </a:pPr>
            <a:r>
              <a:rPr lang="mr-IN" sz="2600" dirty="0" smtClean="0"/>
              <a:t>इंटर्नल हार्ड डिस्क </a:t>
            </a:r>
            <a:r>
              <a:rPr lang="en-US" sz="2600" dirty="0" smtClean="0"/>
              <a:t>(Hard Disk)</a:t>
            </a:r>
            <a:r>
              <a:rPr lang="mr-IN" sz="2600" dirty="0" smtClean="0"/>
              <a:t> किंवा </a:t>
            </a:r>
            <a:r>
              <a:rPr lang="en-US" sz="2600" dirty="0" smtClean="0"/>
              <a:t>HDD </a:t>
            </a:r>
            <a:r>
              <a:rPr lang="mr-IN" sz="2600" dirty="0" smtClean="0"/>
              <a:t> </a:t>
            </a:r>
            <a:r>
              <a:rPr lang="mr-IN" sz="2600" dirty="0" smtClean="0"/>
              <a:t>हि संगणकाची </a:t>
            </a:r>
            <a:r>
              <a:rPr lang="mr-IN" sz="2600" dirty="0" smtClean="0"/>
              <a:t>स्थायी (</a:t>
            </a:r>
            <a:r>
              <a:rPr lang="en-US" sz="2600" dirty="0" smtClean="0"/>
              <a:t>Permanent)</a:t>
            </a:r>
            <a:r>
              <a:rPr lang="mr-IN" sz="2600" dirty="0" smtClean="0"/>
              <a:t> संग्रहण डीव्हाईस</a:t>
            </a:r>
            <a:r>
              <a:rPr lang="en-US" sz="2600" dirty="0" smtClean="0"/>
              <a:t> </a:t>
            </a:r>
            <a:r>
              <a:rPr lang="mr-IN" sz="2600" dirty="0" smtClean="0"/>
              <a:t>आहे . ती सी. पी. यु. बॅाक्स च्या आत असते. ह्या डीव्हाईस ला संगणकाच्या लहान मोठ्या टेक्स्ट, फोटो, गेम्स किंवा चित्रपट फाइल्स संग्रहित करण्यासाठी उपयोगात आणतात आणि संगणक सुरु करून त्या कोणत्याही </a:t>
            </a:r>
            <a:r>
              <a:rPr lang="mr-IN" sz="2600" dirty="0" smtClean="0"/>
              <a:t>क्षणि </a:t>
            </a:r>
            <a:r>
              <a:rPr lang="mr-IN" sz="2600" dirty="0" smtClean="0"/>
              <a:t>पाहू शकतो. </a:t>
            </a:r>
            <a:endParaRPr lang="en-US" sz="2600" dirty="0"/>
          </a:p>
        </p:txBody>
      </p:sp>
      <p:pic>
        <p:nvPicPr>
          <p:cNvPr id="3" name="Picture 2" descr="G:\Matoshree vimalabai deshmukh colle. amvt\C. A. SEME -III BOOK\storage unit- hard disk.jpg"/>
          <p:cNvPicPr/>
          <p:nvPr/>
        </p:nvPicPr>
        <p:blipFill>
          <a:blip r:embed="rId2"/>
          <a:srcRect/>
          <a:stretch>
            <a:fillRect/>
          </a:stretch>
        </p:blipFill>
        <p:spPr bwMode="auto">
          <a:xfrm>
            <a:off x="3733800" y="1752600"/>
            <a:ext cx="1828800" cy="16002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
            <a:ext cx="8610600" cy="6553200"/>
          </a:xfrm>
        </p:spPr>
        <p:txBody>
          <a:bodyPr>
            <a:normAutofit/>
          </a:bodyPr>
          <a:lstStyle/>
          <a:p>
            <a:pPr>
              <a:buNone/>
            </a:pPr>
            <a:r>
              <a:rPr lang="mr-IN" dirty="0" smtClean="0"/>
              <a:t>प्रत्येक मायक्रोकॅाम्प्युटर  त्याची इंटर्नल हार्ड डिस्क हि त्याची ऑपरेटींग सिस्टम, आणि वर्ड, एक्सेल, हे व्यावहारिक सॅाफ्टवेअर साठविण्यासाठी उपयोगात आणतो. </a:t>
            </a:r>
          </a:p>
          <a:p>
            <a:pPr>
              <a:buNone/>
            </a:pPr>
            <a:r>
              <a:rPr lang="mr-IN" dirty="0" smtClean="0"/>
              <a:t> हार्ड डिस्क आणि </a:t>
            </a:r>
            <a:r>
              <a:rPr lang="en-US" dirty="0" smtClean="0"/>
              <a:t>RAM </a:t>
            </a:r>
            <a:r>
              <a:rPr lang="mr-IN" dirty="0" smtClean="0"/>
              <a:t>मध्ये हा फरक आहे की- हार्ड डिस्क हि डाटा संग्रहित करण्याच्या उपयोगात येते परंतु </a:t>
            </a:r>
            <a:r>
              <a:rPr lang="en-US" dirty="0" smtClean="0"/>
              <a:t>RAM</a:t>
            </a:r>
            <a:r>
              <a:rPr lang="mr-IN" dirty="0" smtClean="0"/>
              <a:t> हे त्या संग्रहित केलेल्या डाटा ला चालविण्याच्या कामात उपयोगी येते. जेव्हा आपण संगणक बंद करतो तेव्हा </a:t>
            </a:r>
            <a:r>
              <a:rPr lang="en-US" dirty="0" smtClean="0"/>
              <a:t>RAM</a:t>
            </a:r>
            <a:r>
              <a:rPr lang="mr-IN" dirty="0" smtClean="0"/>
              <a:t> मध्ये असलेली माहिती नष्ट होते पण हार्ड डिस्क मध्ये असलेली माहिती संगणक बंद केल्यानंतर सुद्धा नष्ट होत नाही.</a:t>
            </a:r>
          </a:p>
          <a:p>
            <a:pPr>
              <a:buNone/>
            </a:pPr>
            <a:r>
              <a:rPr lang="mr-IN" dirty="0" smtClean="0"/>
              <a:t> </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28600"/>
            <a:ext cx="8229600" cy="6400800"/>
          </a:xfrm>
        </p:spPr>
        <p:txBody>
          <a:bodyPr/>
          <a:lstStyle/>
          <a:p>
            <a:pPr>
              <a:buNone/>
            </a:pPr>
            <a:r>
              <a:rPr lang="mr-IN" dirty="0" smtClean="0"/>
              <a:t>हार्ड डिस्क ची संग्रहण क्षमता खूप अधिक असते.तसेच ह्यावर रीड-राईट चे कार्य सुद्धा तीव्र गतीने होते. तसेच हार्ड डिस्क वरील डाटा ची माहिती दुसऱ्या बाहेरील हार्ड डिस्क वर किंवा सी. डी. वर </a:t>
            </a:r>
            <a:r>
              <a:rPr lang="mr-IN" dirty="0" smtClean="0"/>
              <a:t>बॅक </a:t>
            </a:r>
            <a:r>
              <a:rPr lang="mr-IN" dirty="0" smtClean="0"/>
              <a:t>अप म्हणून घेतले जाते. शिवाय डाटा लॅास झाला तरी तो रिकव्हर करता येतो. आजकाल कमीत कमी २५० गिगाबाईट (</a:t>
            </a:r>
            <a:r>
              <a:rPr lang="en-US" dirty="0" smtClean="0"/>
              <a:t>G. B.)</a:t>
            </a:r>
            <a:r>
              <a:rPr lang="mr-IN" dirty="0" smtClean="0"/>
              <a:t> क्षमतेची हार्ड डिस्क प्रचलित आहे.</a:t>
            </a:r>
            <a:endParaRPr lang="en-US" dirty="0" smtClean="0"/>
          </a:p>
          <a:p>
            <a:pPr>
              <a:buNone/>
            </a:pPr>
            <a:r>
              <a:rPr lang="mr-IN" dirty="0" smtClean="0"/>
              <a:t>हार्ड डिस्क</a:t>
            </a:r>
            <a:r>
              <a:rPr lang="en-US" dirty="0" smtClean="0"/>
              <a:t> </a:t>
            </a:r>
            <a:r>
              <a:rPr lang="mr-IN" dirty="0" smtClean="0"/>
              <a:t>ची साठवण क्षमता ७०,००० फ्लॅापी डिस्क एवढी आहे आणि माहिती मिळवण्याची क्षमता (</a:t>
            </a:r>
            <a:r>
              <a:rPr lang="en-US" dirty="0" smtClean="0"/>
              <a:t>Access Time) </a:t>
            </a:r>
            <a:r>
              <a:rPr lang="mr-IN" dirty="0" smtClean="0"/>
              <a:t>फ्लॅापी डिस्क</a:t>
            </a:r>
            <a:r>
              <a:rPr lang="en-US" dirty="0" smtClean="0"/>
              <a:t> </a:t>
            </a:r>
            <a:r>
              <a:rPr lang="mr-IN" dirty="0" smtClean="0"/>
              <a:t> पेक्षा खूप जास्त आहे.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791200"/>
          </a:xfrm>
        </p:spPr>
        <p:txBody>
          <a:bodyPr>
            <a:normAutofit lnSpcReduction="10000"/>
          </a:bodyPr>
          <a:lstStyle/>
          <a:p>
            <a:pPr>
              <a:buNone/>
            </a:pPr>
            <a:r>
              <a:rPr lang="mr-IN" dirty="0" smtClean="0"/>
              <a:t>फ्लॅापी डिस्क</a:t>
            </a:r>
            <a:r>
              <a:rPr lang="en-US" dirty="0" smtClean="0"/>
              <a:t> </a:t>
            </a:r>
            <a:r>
              <a:rPr lang="mr-IN" dirty="0" smtClean="0"/>
              <a:t>प्लास्टिक ची बनलेली असते. त्यावर फेराईट (</a:t>
            </a:r>
            <a:r>
              <a:rPr lang="en-US" dirty="0" smtClean="0"/>
              <a:t>Ferrite)</a:t>
            </a:r>
            <a:r>
              <a:rPr lang="mr-IN" dirty="0" smtClean="0"/>
              <a:t> या चुंबकीय पदार्थाचे आवरण लावलेले असते. हि फ्लॅापी खूप लवचिक प्लास्टिक पासून  बनलेली असते म्हणून तिला </a:t>
            </a:r>
            <a:r>
              <a:rPr lang="mr-IN" sz="2800" dirty="0" smtClean="0"/>
              <a:t>फ्लॅापी डिस्क असे म्हणतात</a:t>
            </a:r>
            <a:r>
              <a:rPr lang="mr-IN" sz="2800" dirty="0" smtClean="0"/>
              <a:t>.</a:t>
            </a:r>
          </a:p>
          <a:p>
            <a:pPr>
              <a:buNone/>
            </a:pPr>
            <a:endParaRPr lang="mr-IN" sz="2800" dirty="0" smtClean="0"/>
          </a:p>
          <a:p>
            <a:pPr>
              <a:buNone/>
            </a:pPr>
            <a:endParaRPr lang="mr-IN" sz="2800" dirty="0" smtClean="0"/>
          </a:p>
          <a:p>
            <a:pPr>
              <a:buNone/>
            </a:pPr>
            <a:endParaRPr lang="mr-IN" sz="2800" dirty="0" smtClean="0"/>
          </a:p>
          <a:p>
            <a:pPr>
              <a:buNone/>
            </a:pPr>
            <a:endParaRPr lang="mr-IN" sz="2800" dirty="0" smtClean="0"/>
          </a:p>
          <a:p>
            <a:pPr>
              <a:buNone/>
            </a:pPr>
            <a:endParaRPr lang="mr-IN" sz="2800" dirty="0" smtClean="0"/>
          </a:p>
          <a:p>
            <a:pPr>
              <a:buNone/>
            </a:pPr>
            <a:r>
              <a:rPr lang="mr-IN" sz="2800" dirty="0" smtClean="0"/>
              <a:t>            आकृती : </a:t>
            </a:r>
            <a:r>
              <a:rPr lang="mr-IN" sz="2800" dirty="0" smtClean="0"/>
              <a:t>फ्लॅापी</a:t>
            </a:r>
            <a:r>
              <a:rPr lang="mr-IN" sz="2800" dirty="0" smtClean="0">
                <a:solidFill>
                  <a:srgbClr val="FF0000"/>
                </a:solidFill>
              </a:rPr>
              <a:t> </a:t>
            </a:r>
            <a:r>
              <a:rPr lang="mr-IN" sz="2800" dirty="0" smtClean="0"/>
              <a:t>डिस्क</a:t>
            </a:r>
            <a:r>
              <a:rPr lang="mr-IN" sz="2800" dirty="0" smtClean="0">
                <a:solidFill>
                  <a:srgbClr val="FF0000"/>
                </a:solidFill>
              </a:rPr>
              <a:t> </a:t>
            </a:r>
            <a:endParaRPr lang="mr-IN" sz="2800" dirty="0" smtClean="0"/>
          </a:p>
          <a:p>
            <a:pPr>
              <a:buNone/>
            </a:pPr>
            <a:r>
              <a:rPr lang="mr-IN" sz="2800" dirty="0" smtClean="0"/>
              <a:t>लवचिक फ्लॅापी वर प्लास्टिक चा कव्हर असतो त्याला जॅकेट म्हणतात. </a:t>
            </a:r>
            <a:endParaRPr lang="en-US" dirty="0"/>
          </a:p>
        </p:txBody>
      </p:sp>
      <p:sp>
        <p:nvSpPr>
          <p:cNvPr id="3" name="Title 2"/>
          <p:cNvSpPr>
            <a:spLocks noGrp="1"/>
          </p:cNvSpPr>
          <p:nvPr>
            <p:ph type="title"/>
          </p:nvPr>
        </p:nvSpPr>
        <p:spPr>
          <a:xfrm>
            <a:off x="457200" y="274638"/>
            <a:ext cx="8229600" cy="563562"/>
          </a:xfrm>
        </p:spPr>
        <p:txBody>
          <a:bodyPr>
            <a:normAutofit/>
          </a:bodyPr>
          <a:lstStyle/>
          <a:p>
            <a:r>
              <a:rPr lang="mr-IN" sz="2400" dirty="0" smtClean="0">
                <a:solidFill>
                  <a:srgbClr val="FF0000"/>
                </a:solidFill>
              </a:rPr>
              <a:t>२) फ्लॅापी डिस्क (</a:t>
            </a:r>
            <a:r>
              <a:rPr lang="en-US" sz="2400" dirty="0" smtClean="0">
                <a:solidFill>
                  <a:srgbClr val="FF0000"/>
                </a:solidFill>
              </a:rPr>
              <a:t>Floppy Disk):-</a:t>
            </a:r>
            <a:r>
              <a:rPr lang="mr-IN" sz="2400" dirty="0" smtClean="0">
                <a:solidFill>
                  <a:srgbClr val="FF0000"/>
                </a:solidFill>
              </a:rPr>
              <a:t>  </a:t>
            </a:r>
            <a:endParaRPr lang="en-US" sz="2400" dirty="0">
              <a:solidFill>
                <a:srgbClr val="FF0000"/>
              </a:solidFill>
            </a:endParaRPr>
          </a:p>
        </p:txBody>
      </p:sp>
      <p:pic>
        <p:nvPicPr>
          <p:cNvPr id="4" name="Picture 3" descr="G:\Matoshree vimalabai deshmukh colle. amvt\C. A. SEME -III BOOK\floppy disk.jpg"/>
          <p:cNvPicPr/>
          <p:nvPr/>
        </p:nvPicPr>
        <p:blipFill>
          <a:blip r:embed="rId2"/>
          <a:srcRect/>
          <a:stretch>
            <a:fillRect/>
          </a:stretch>
        </p:blipFill>
        <p:spPr bwMode="auto">
          <a:xfrm>
            <a:off x="3505200" y="3124200"/>
            <a:ext cx="1590675" cy="1657617"/>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6172200"/>
          </a:xfrm>
        </p:spPr>
        <p:txBody>
          <a:bodyPr>
            <a:normAutofit/>
          </a:bodyPr>
          <a:lstStyle/>
          <a:p>
            <a:pPr>
              <a:buNone/>
            </a:pPr>
            <a:endParaRPr lang="mr-IN" sz="2400" dirty="0" smtClean="0"/>
          </a:p>
          <a:p>
            <a:pPr>
              <a:buNone/>
            </a:pPr>
            <a:endParaRPr lang="mr-IN" sz="2400" dirty="0" smtClean="0"/>
          </a:p>
          <a:p>
            <a:pPr>
              <a:buNone/>
            </a:pPr>
            <a:endParaRPr lang="mr-IN" sz="2400" dirty="0" smtClean="0"/>
          </a:p>
          <a:p>
            <a:pPr>
              <a:buNone/>
            </a:pPr>
            <a:endParaRPr lang="mr-IN" sz="2400" dirty="0" smtClean="0"/>
          </a:p>
          <a:p>
            <a:pPr>
              <a:buNone/>
            </a:pPr>
            <a:endParaRPr lang="mr-IN" sz="2400" dirty="0" smtClean="0"/>
          </a:p>
          <a:p>
            <a:pPr>
              <a:buNone/>
            </a:pPr>
            <a:r>
              <a:rPr lang="mr-IN" sz="2400" dirty="0" smtClean="0"/>
              <a:t>                    </a:t>
            </a:r>
          </a:p>
          <a:p>
            <a:pPr>
              <a:buNone/>
            </a:pPr>
            <a:r>
              <a:rPr lang="mr-IN" sz="2400" dirty="0" smtClean="0"/>
              <a:t> </a:t>
            </a:r>
            <a:r>
              <a:rPr lang="mr-IN" sz="2400" dirty="0" smtClean="0"/>
              <a:t>             आकृती : </a:t>
            </a:r>
            <a:r>
              <a:rPr lang="mr-IN" sz="2400" dirty="0" smtClean="0"/>
              <a:t>फ्लॅापी </a:t>
            </a:r>
            <a:r>
              <a:rPr lang="mr-IN" sz="2400" dirty="0" smtClean="0"/>
              <a:t>डिस्क</a:t>
            </a:r>
            <a:r>
              <a:rPr lang="mr-IN" sz="2400" dirty="0" smtClean="0"/>
              <a:t> ड्राईव्ह</a:t>
            </a:r>
            <a:r>
              <a:rPr lang="mr-IN" sz="2400" dirty="0" smtClean="0"/>
              <a:t> </a:t>
            </a:r>
            <a:endParaRPr lang="mr-IN" sz="2400" dirty="0" smtClean="0"/>
          </a:p>
          <a:p>
            <a:pPr>
              <a:buNone/>
            </a:pPr>
            <a:r>
              <a:rPr lang="mr-IN" sz="2400" dirty="0" smtClean="0"/>
              <a:t>फ्लॅापी </a:t>
            </a:r>
            <a:r>
              <a:rPr lang="mr-IN" sz="2400" dirty="0" smtClean="0"/>
              <a:t>च्या मधोमध एक पाईंट बनलेला असतो त्यामुळे ह्या फ्लॅापी ड्राईव्ह ची </a:t>
            </a:r>
            <a:r>
              <a:rPr lang="mr-IN" sz="2400" dirty="0" smtClean="0"/>
              <a:t>डिस्क फिरते</a:t>
            </a:r>
            <a:r>
              <a:rPr lang="mr-IN" sz="2400" dirty="0" smtClean="0"/>
              <a:t>. ह्या फ्लॅापी डिस्क मध्ये ८० डाटा ट्रॅक असतात आणि प्रत्येक ट्रॅक मध्ये ६४ शब्द साठविले जातात. ह्या फ्लॅापी चे कार्य मॅग्नेटिक टेप सारखेच असते. हि  </a:t>
            </a:r>
          </a:p>
          <a:p>
            <a:pPr>
              <a:buNone/>
            </a:pPr>
            <a:r>
              <a:rPr lang="mr-IN" dirty="0" smtClean="0"/>
              <a:t>फ्लॅापी ३६० चक्कर प्रती मिनिट ( </a:t>
            </a:r>
            <a:r>
              <a:rPr lang="en-US" dirty="0" smtClean="0"/>
              <a:t>RPM) </a:t>
            </a:r>
            <a:r>
              <a:rPr lang="mr-IN" dirty="0" smtClean="0"/>
              <a:t>वेगाने फिरते.</a:t>
            </a:r>
          </a:p>
          <a:p>
            <a:pPr>
              <a:buNone/>
            </a:pPr>
            <a:r>
              <a:rPr lang="mr-IN" dirty="0" smtClean="0"/>
              <a:t>परंतु ह्या फ्लॅापी मध्ये रेकार्डिंग हेड खराब होण्याची समस्या उत्पन्न होते. </a:t>
            </a:r>
            <a:endParaRPr lang="en-US" dirty="0" smtClean="0"/>
          </a:p>
          <a:p>
            <a:pPr>
              <a:buNone/>
            </a:pPr>
            <a:endParaRPr lang="en-US" dirty="0"/>
          </a:p>
        </p:txBody>
      </p:sp>
      <p:pic>
        <p:nvPicPr>
          <p:cNvPr id="5" name="Picture 4"/>
          <p:cNvPicPr/>
          <p:nvPr/>
        </p:nvPicPr>
        <p:blipFill>
          <a:blip r:embed="rId2"/>
          <a:srcRect/>
          <a:stretch>
            <a:fillRect/>
          </a:stretch>
        </p:blipFill>
        <p:spPr bwMode="auto">
          <a:xfrm>
            <a:off x="3505200" y="609600"/>
            <a:ext cx="2133600" cy="17526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553</TotalTime>
  <Words>1937</Words>
  <Application>Microsoft Office PowerPoint</Application>
  <PresentationFormat>On-screen Show (4:3)</PresentationFormat>
  <Paragraphs>126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Concourse</vt:lpstr>
      <vt:lpstr>Lecture – 9 ( Secondary Storage Devices)   Subject- Computer Application in Home Science [Seme – III ] Code – 231CA20</vt:lpstr>
      <vt:lpstr> बाह्य स्मृती ( External Memory):-</vt:lpstr>
      <vt:lpstr> व्दितीय संग्रहण /पूरक संग्रहण डीव्हाईस ( Secondary storage , Auxiliary Storage Devices ) (Secondary Memory, External Memory) :- </vt:lpstr>
      <vt:lpstr>Slide 4</vt:lpstr>
      <vt:lpstr>Slide 5</vt:lpstr>
      <vt:lpstr>Slide 6</vt:lpstr>
      <vt:lpstr>Slide 7</vt:lpstr>
      <vt:lpstr>२) फ्लॅापी डिस्क (Floppy Disk):-  </vt:lpstr>
      <vt:lpstr>Slide 9</vt:lpstr>
      <vt:lpstr>फ्लॅापी डिस्क चे प्रकार:-</vt:lpstr>
      <vt:lpstr>३) ऑप्टीकल डिस्क ( Optical Disk):- </vt:lpstr>
      <vt:lpstr>Slide 12</vt:lpstr>
      <vt:lpstr>Slide 13</vt:lpstr>
      <vt:lpstr>  २) डी.व्ही.डी (Digital Versatile Disc) (Digital Vedio Disc) (DVD)  आणि ब्ल्यू रे डिस्क (Blu-ray disc) -  </vt:lpstr>
      <vt:lpstr>Slide 15</vt:lpstr>
      <vt:lpstr>Slide 16</vt:lpstr>
      <vt:lpstr>४) पेन ड्राईव्ह  (Flash Drive):- </vt:lpstr>
      <vt:lpstr>Slide 18</vt:lpstr>
      <vt:lpstr>Slide 19</vt:lpstr>
      <vt:lpstr>4) मॅग्नेटिक टेप (Magnetic tape)</vt:lpstr>
      <vt:lpstr>Slide 21</vt:lpstr>
      <vt:lpstr>५) फ्लॅश मेमरी कार्ड (Flash Memory Card):-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9 ( Secondary Storage Devices)   Subject- Computer Application in Home Science [Seme – III ] Code – 231CA20</dc:title>
  <dc:creator>DELL</dc:creator>
  <cp:lastModifiedBy>DELL</cp:lastModifiedBy>
  <cp:revision>59</cp:revision>
  <dcterms:created xsi:type="dcterms:W3CDTF">2020-08-18T06:22:59Z</dcterms:created>
  <dcterms:modified xsi:type="dcterms:W3CDTF">2020-08-19T17:15:52Z</dcterms:modified>
</cp:coreProperties>
</file>