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 id="267" r:id="rId10"/>
    <p:sldId id="264" r:id="rId11"/>
    <p:sldId id="265" r:id="rId12"/>
    <p:sldId id="263"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6561ED7-64B0-4F97-A929-EF9C6A55DBCA}" type="datetimeFigureOut">
              <a:rPr lang="en-US" smtClean="0"/>
              <a:pPr/>
              <a:t>02/08/2020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B1F5C0F-8093-445D-8614-73CF1C0528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6561ED7-64B0-4F97-A929-EF9C6A55DBCA}" type="datetimeFigureOut">
              <a:rPr lang="en-US" smtClean="0"/>
              <a:pPr/>
              <a:t>02/08/2020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1F5C0F-8093-445D-8614-73CF1C0528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6561ED7-64B0-4F97-A929-EF9C6A55DBCA}" type="datetimeFigureOut">
              <a:rPr lang="en-US" smtClean="0"/>
              <a:pPr/>
              <a:t>02/08/2020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1F5C0F-8093-445D-8614-73CF1C0528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6561ED7-64B0-4F97-A929-EF9C6A55DBCA}" type="datetimeFigureOut">
              <a:rPr lang="en-US" smtClean="0"/>
              <a:pPr/>
              <a:t>02/08/2020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1F5C0F-8093-445D-8614-73CF1C05287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6561ED7-64B0-4F97-A929-EF9C6A55DBCA}" type="datetimeFigureOut">
              <a:rPr lang="en-US" smtClean="0"/>
              <a:pPr/>
              <a:t>02/08/2020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1F5C0F-8093-445D-8614-73CF1C05287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6561ED7-64B0-4F97-A929-EF9C6A55DBCA}" type="datetimeFigureOut">
              <a:rPr lang="en-US" smtClean="0"/>
              <a:pPr/>
              <a:t>02/08/2020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1F5C0F-8093-445D-8614-73CF1C05287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6561ED7-64B0-4F97-A929-EF9C6A55DBCA}" type="datetimeFigureOut">
              <a:rPr lang="en-US" smtClean="0"/>
              <a:pPr/>
              <a:t>02/08/2020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B1F5C0F-8093-445D-8614-73CF1C05287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6561ED7-64B0-4F97-A929-EF9C6A55DBCA}" type="datetimeFigureOut">
              <a:rPr lang="en-US" smtClean="0"/>
              <a:pPr/>
              <a:t>02/08/2020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B1F5C0F-8093-445D-8614-73CF1C05287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6561ED7-64B0-4F97-A929-EF9C6A55DBCA}" type="datetimeFigureOut">
              <a:rPr lang="en-US" smtClean="0"/>
              <a:pPr/>
              <a:t>02/08/2020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B1F5C0F-8093-445D-8614-73CF1C0528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6561ED7-64B0-4F97-A929-EF9C6A55DBCA}" type="datetimeFigureOut">
              <a:rPr lang="en-US" smtClean="0"/>
              <a:pPr/>
              <a:t>02/08/2020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1F5C0F-8093-445D-8614-73CF1C05287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6561ED7-64B0-4F97-A929-EF9C6A55DBCA}" type="datetimeFigureOut">
              <a:rPr lang="en-US" smtClean="0"/>
              <a:pPr/>
              <a:t>02/08/2020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B1F5C0F-8093-445D-8614-73CF1C05287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6561ED7-64B0-4F97-A929-EF9C6A55DBCA}" type="datetimeFigureOut">
              <a:rPr lang="en-US" smtClean="0"/>
              <a:pPr/>
              <a:t>02/08/2020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B1F5C0F-8093-445D-8614-73CF1C0528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Electromagnetic_wave" TargetMode="External"/><Relationship Id="rId2" Type="http://schemas.openxmlformats.org/officeDocument/2006/relationships/hyperlink" Target="http://en.wikipedia.org/wiki/Electron" TargetMode="External"/><Relationship Id="rId1" Type="http://schemas.openxmlformats.org/officeDocument/2006/relationships/slideLayout" Target="../slideLayouts/slideLayout2.xml"/><Relationship Id="rId4" Type="http://schemas.openxmlformats.org/officeDocument/2006/relationships/hyperlink" Target="http://en.wikipedia.org/wiki/Heinrich_Hertz"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n.wikipedia.org/wiki/Kinetic_energ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371600"/>
            <a:ext cx="8153400" cy="1470025"/>
          </a:xfrm>
        </p:spPr>
        <p:txBody>
          <a:bodyPr>
            <a:normAutofit fontScale="90000"/>
          </a:bodyPr>
          <a:lstStyle/>
          <a:p>
            <a:r>
              <a:rPr lang="en-US" dirty="0" smtClean="0">
                <a:solidFill>
                  <a:srgbClr val="0070C0"/>
                </a:solidFill>
              </a:rPr>
              <a:t/>
            </a:r>
            <a:br>
              <a:rPr lang="en-US" dirty="0" smtClean="0">
                <a:solidFill>
                  <a:srgbClr val="0070C0"/>
                </a:solidFill>
              </a:rPr>
            </a:br>
            <a:r>
              <a:rPr lang="en-US" dirty="0" smtClean="0">
                <a:solidFill>
                  <a:srgbClr val="0070C0"/>
                </a:solidFill>
              </a:rPr>
              <a:t/>
            </a:r>
            <a:br>
              <a:rPr lang="en-US" dirty="0" smtClean="0">
                <a:solidFill>
                  <a:srgbClr val="0070C0"/>
                </a:solidFill>
              </a:rPr>
            </a:br>
            <a:r>
              <a:rPr lang="en-US" dirty="0" smtClean="0">
                <a:solidFill>
                  <a:srgbClr val="0070C0"/>
                </a:solidFill>
              </a:rPr>
              <a:t>Lecture – I</a:t>
            </a:r>
            <a:br>
              <a:rPr lang="en-US" dirty="0" smtClean="0">
                <a:solidFill>
                  <a:srgbClr val="0070C0"/>
                </a:solidFill>
              </a:rPr>
            </a:br>
            <a:r>
              <a:rPr lang="en-US" dirty="0" smtClean="0">
                <a:solidFill>
                  <a:srgbClr val="0070C0"/>
                </a:solidFill>
              </a:rPr>
              <a:t>B.Sc. III </a:t>
            </a:r>
            <a:br>
              <a:rPr lang="en-US" dirty="0" smtClean="0">
                <a:solidFill>
                  <a:srgbClr val="0070C0"/>
                </a:solidFill>
              </a:rPr>
            </a:br>
            <a:r>
              <a:rPr lang="en-US" dirty="0" smtClean="0"/>
              <a:t>Subject- Physics [ </a:t>
            </a:r>
            <a:r>
              <a:rPr lang="en-US" dirty="0" err="1" smtClean="0"/>
              <a:t>Seme</a:t>
            </a:r>
            <a:r>
              <a:rPr lang="en-US" dirty="0" smtClean="0"/>
              <a:t> – V ]</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solidFill>
                  <a:srgbClr val="FF0000"/>
                </a:solidFill>
              </a:rPr>
              <a:t>Dr. </a:t>
            </a:r>
            <a:r>
              <a:rPr lang="en-US" dirty="0" err="1" smtClean="0">
                <a:solidFill>
                  <a:srgbClr val="FF0000"/>
                </a:solidFill>
              </a:rPr>
              <a:t>Devidas</a:t>
            </a:r>
            <a:r>
              <a:rPr lang="en-US" dirty="0" smtClean="0">
                <a:solidFill>
                  <a:srgbClr val="FF0000"/>
                </a:solidFill>
              </a:rPr>
              <a:t> </a:t>
            </a:r>
            <a:r>
              <a:rPr lang="en-US" dirty="0" err="1" smtClean="0">
                <a:solidFill>
                  <a:srgbClr val="FF0000"/>
                </a:solidFill>
              </a:rPr>
              <a:t>Rushiji</a:t>
            </a:r>
            <a:r>
              <a:rPr lang="en-US" dirty="0" smtClean="0">
                <a:solidFill>
                  <a:srgbClr val="FF0000"/>
                </a:solidFill>
              </a:rPr>
              <a:t> </a:t>
            </a:r>
            <a:r>
              <a:rPr lang="en-US" dirty="0" err="1" smtClean="0">
                <a:solidFill>
                  <a:srgbClr val="FF0000"/>
                </a:solidFill>
              </a:rPr>
              <a:t>Bambole</a:t>
            </a:r>
            <a:r>
              <a:rPr lang="en-US" dirty="0" smtClean="0">
                <a:solidFill>
                  <a:srgbClr val="FF0000"/>
                </a:solidFill>
              </a:rPr>
              <a:t> </a:t>
            </a:r>
          </a:p>
          <a:p>
            <a:r>
              <a:rPr lang="en-US" dirty="0" smtClean="0">
                <a:solidFill>
                  <a:srgbClr val="FF0000"/>
                </a:solidFill>
              </a:rPr>
              <a:t>M. Sc. Ph. D. </a:t>
            </a:r>
          </a:p>
          <a:p>
            <a:r>
              <a:rPr lang="en-US" dirty="0" smtClean="0">
                <a:solidFill>
                  <a:srgbClr val="FF0000"/>
                </a:solidFill>
              </a:rPr>
              <a:t>Department of Physics </a:t>
            </a:r>
          </a:p>
          <a:p>
            <a:r>
              <a:rPr lang="en-US" dirty="0" err="1" smtClean="0">
                <a:solidFill>
                  <a:srgbClr val="FF0000"/>
                </a:solidFill>
              </a:rPr>
              <a:t>Matoshree</a:t>
            </a:r>
            <a:r>
              <a:rPr lang="en-US" dirty="0" smtClean="0">
                <a:solidFill>
                  <a:srgbClr val="FF0000"/>
                </a:solidFill>
              </a:rPr>
              <a:t> </a:t>
            </a:r>
            <a:r>
              <a:rPr lang="en-US" dirty="0" err="1" smtClean="0">
                <a:solidFill>
                  <a:srgbClr val="FF0000"/>
                </a:solidFill>
              </a:rPr>
              <a:t>Vimalabai</a:t>
            </a:r>
            <a:r>
              <a:rPr lang="en-US" dirty="0" smtClean="0">
                <a:solidFill>
                  <a:srgbClr val="FF0000"/>
                </a:solidFill>
              </a:rPr>
              <a:t> </a:t>
            </a:r>
            <a:r>
              <a:rPr lang="en-US" dirty="0" err="1" smtClean="0">
                <a:solidFill>
                  <a:srgbClr val="FF0000"/>
                </a:solidFill>
              </a:rPr>
              <a:t>Deshmukh</a:t>
            </a:r>
            <a:r>
              <a:rPr lang="en-US" dirty="0" smtClean="0">
                <a:solidFill>
                  <a:srgbClr val="FF0000"/>
                </a:solidFill>
              </a:rPr>
              <a:t>, </a:t>
            </a:r>
            <a:r>
              <a:rPr lang="en-US" dirty="0" err="1" smtClean="0">
                <a:solidFill>
                  <a:srgbClr val="FF0000"/>
                </a:solidFill>
              </a:rPr>
              <a:t>Mahavidyalaya</a:t>
            </a:r>
            <a:r>
              <a:rPr lang="en-US" dirty="0" smtClean="0">
                <a:solidFill>
                  <a:srgbClr val="FF0000"/>
                </a:solidFill>
              </a:rPr>
              <a:t>, Amravati.</a:t>
            </a:r>
            <a:endParaRPr 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3600" dirty="0" smtClean="0">
                <a:solidFill>
                  <a:srgbClr val="00B0F0"/>
                </a:solidFill>
              </a:rPr>
              <a:t>4.Effect of frequency on stopping potential:-</a:t>
            </a:r>
            <a:r>
              <a:rPr lang="en-US" dirty="0" smtClean="0"/>
              <a:t/>
            </a:r>
            <a:br>
              <a:rPr lang="en-US" dirty="0" smtClean="0"/>
            </a:br>
            <a:endParaRPr lang="en-US" dirty="0">
              <a:solidFill>
                <a:srgbClr val="00B0F0"/>
              </a:solidFill>
            </a:endParaRPr>
          </a:p>
        </p:txBody>
      </p:sp>
      <p:pic>
        <p:nvPicPr>
          <p:cNvPr id="4" name="Content Placeholder 3"/>
          <p:cNvPicPr>
            <a:picLocks noGrp="1"/>
          </p:cNvPicPr>
          <p:nvPr>
            <p:ph idx="1"/>
          </p:nvPr>
        </p:nvPicPr>
        <p:blipFill>
          <a:blip r:embed="rId2"/>
          <a:srcRect/>
          <a:stretch>
            <a:fillRect/>
          </a:stretch>
        </p:blipFill>
        <p:spPr bwMode="auto">
          <a:xfrm>
            <a:off x="990600" y="1371600"/>
            <a:ext cx="6324600" cy="3200400"/>
          </a:xfrm>
          <a:prstGeom prst="rect">
            <a:avLst/>
          </a:prstGeom>
          <a:noFill/>
          <a:ln w="9525">
            <a:noFill/>
            <a:miter lim="800000"/>
            <a:headEnd/>
            <a:tailEnd/>
          </a:ln>
        </p:spPr>
      </p:pic>
      <p:sp>
        <p:nvSpPr>
          <p:cNvPr id="1026" name="Rectangle 2"/>
          <p:cNvSpPr>
            <a:spLocks noChangeArrowheads="1"/>
          </p:cNvSpPr>
          <p:nvPr/>
        </p:nvSpPr>
        <p:spPr bwMode="auto">
          <a:xfrm>
            <a:off x="228600" y="4495800"/>
            <a:ext cx="8908208" cy="1569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is observed from the graph that – as the frequency of the incident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light is increased the</a:t>
            </a:r>
            <a:r>
              <a:rPr kumimoji="0" lang="en-US"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stopping potential increases. Thus, if the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Frequencies</a:t>
            </a:r>
            <a:r>
              <a:rPr kumimoji="0" lang="en-US"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are in the increasing order ν</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1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&gt; ν</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&gt; ν</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3</a:t>
            </a:r>
            <a:r>
              <a:rPr kumimoji="0" lang="en-US"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then corresponding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stopping potentials </a:t>
            </a:r>
            <a:r>
              <a:rPr kumimoji="0" lang="en-US"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are also in increasing order V</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C1</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&gt; V</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&gt; V</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C3</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r>
              <a:rPr lang="en-US" dirty="0" smtClean="0">
                <a:solidFill>
                  <a:srgbClr val="00B0F0"/>
                </a:solidFill>
              </a:rPr>
              <a:t>5.Effect of frequency on maximum kinetic energy:-</a:t>
            </a:r>
            <a:endParaRPr lang="en-US" dirty="0">
              <a:solidFill>
                <a:srgbClr val="00B0F0"/>
              </a:solidFill>
            </a:endParaRPr>
          </a:p>
        </p:txBody>
      </p:sp>
      <p:pic>
        <p:nvPicPr>
          <p:cNvPr id="4" name="Content Placeholder 3"/>
          <p:cNvPicPr>
            <a:picLocks noGrp="1"/>
          </p:cNvPicPr>
          <p:nvPr>
            <p:ph idx="1"/>
          </p:nvPr>
        </p:nvPicPr>
        <p:blipFill>
          <a:blip r:embed="rId2"/>
          <a:srcRect/>
          <a:stretch>
            <a:fillRect/>
          </a:stretch>
        </p:blipFill>
        <p:spPr bwMode="auto">
          <a:xfrm>
            <a:off x="1600200" y="1524000"/>
            <a:ext cx="4528762" cy="2632653"/>
          </a:xfrm>
          <a:prstGeom prst="rect">
            <a:avLst/>
          </a:prstGeom>
          <a:noFill/>
          <a:ln w="9525">
            <a:noFill/>
            <a:miter lim="800000"/>
            <a:headEnd/>
            <a:tailEnd/>
          </a:ln>
        </p:spPr>
      </p:pic>
      <p:sp>
        <p:nvSpPr>
          <p:cNvPr id="23554" name="Rectangle 2"/>
          <p:cNvSpPr>
            <a:spLocks noChangeArrowheads="1"/>
          </p:cNvSpPr>
          <p:nvPr/>
        </p:nvSpPr>
        <p:spPr bwMode="auto">
          <a:xfrm>
            <a:off x="304800" y="4343400"/>
            <a:ext cx="7775718"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magnitudes of stopping potential at different frequencies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are converted into maximum K. 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i.e.              e V</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2355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95600" y="5105400"/>
            <a:ext cx="523875" cy="476250"/>
          </a:xfrm>
          <a:prstGeom prst="rect">
            <a:avLst/>
          </a:prstGeom>
          <a:noFill/>
        </p:spPr>
      </p:pic>
      <p:sp>
        <p:nvSpPr>
          <p:cNvPr id="23555" name="Rectangle 3"/>
          <p:cNvSpPr>
            <a:spLocks noChangeArrowheads="1"/>
          </p:cNvSpPr>
          <p:nvPr/>
        </p:nvSpPr>
        <p:spPr bwMode="auto">
          <a:xfrm>
            <a:off x="381000" y="5486400"/>
            <a:ext cx="85344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maximum kinetic energy is plotted against the frequencies. </a:t>
            </a:r>
            <a:r>
              <a:rPr kumimoji="0" lang="en-US"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straight</a:t>
            </a:r>
            <a:r>
              <a:rPr kumimoji="0" lang="en-US"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lines are </a:t>
            </a:r>
            <a:r>
              <a:rPr kumimoji="0" lang="en-US"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obtained as shown in the  graph.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624078" lvl="0" indent="-514350">
              <a:buNone/>
            </a:pPr>
            <a:r>
              <a:rPr lang="en-US" dirty="0" smtClean="0">
                <a:latin typeface="Times New Roman" pitchFamily="18" charset="0"/>
                <a:cs typeface="Times New Roman" pitchFamily="18" charset="0"/>
              </a:rPr>
              <a:t>1. For a given photo-sensitive metal surface, there exists a certain minimum frequency ν</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of incident radiation below which there is no emission of photoelectrons. This frequency is called </a:t>
            </a:r>
            <a:r>
              <a:rPr lang="en-US" b="1" dirty="0" smtClean="0">
                <a:latin typeface="Times New Roman" pitchFamily="18" charset="0"/>
                <a:cs typeface="Times New Roman" pitchFamily="18" charset="0"/>
              </a:rPr>
              <a:t>the threshold frequency</a:t>
            </a:r>
            <a:r>
              <a:rPr lang="en-US" dirty="0" smtClean="0">
                <a:latin typeface="Times New Roman" pitchFamily="18" charset="0"/>
                <a:cs typeface="Times New Roman" pitchFamily="18" charset="0"/>
              </a:rPr>
              <a:t>.</a:t>
            </a:r>
          </a:p>
          <a:p>
            <a:pPr marL="624078" indent="-514350">
              <a:buNone/>
            </a:pPr>
            <a:r>
              <a:rPr lang="en-US" dirty="0" smtClean="0">
                <a:latin typeface="Times New Roman" pitchFamily="18" charset="0"/>
                <a:cs typeface="Times New Roman" pitchFamily="18" charset="0"/>
              </a:rPr>
              <a:t>       		The value of ν</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depends on the material and nature of emitting surface.</a:t>
            </a:r>
          </a:p>
          <a:p>
            <a:pPr marL="624078" indent="-514350">
              <a:buNone/>
            </a:pPr>
            <a:r>
              <a:rPr lang="en-US" dirty="0" smtClean="0">
                <a:latin typeface="Times New Roman" pitchFamily="18" charset="0"/>
                <a:cs typeface="Times New Roman" pitchFamily="18" charset="0"/>
              </a:rPr>
              <a:t>2.    For a given frequency ν &gt; ν</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the number of photoelectrons emitted per second from a given surface, under a constant accelerating potential drop is directly proportional to the intensity of incident radiation.</a:t>
            </a:r>
          </a:p>
          <a:p>
            <a:pPr marL="624078" indent="-514350">
              <a:buNone/>
            </a:pPr>
            <a:r>
              <a:rPr lang="en-US" dirty="0" smtClean="0">
                <a:latin typeface="Times New Roman" pitchFamily="18" charset="0"/>
                <a:cs typeface="Times New Roman" pitchFamily="18" charset="0"/>
              </a:rPr>
              <a:t>      			 Increase in intensity of incident beam (keeping the frequency fixed) increases the magnitude of the photoelectric current, though the stopping voltage remains the same.</a:t>
            </a:r>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563562"/>
          </a:xfrm>
        </p:spPr>
        <p:txBody>
          <a:bodyPr>
            <a:noAutofit/>
          </a:bodyPr>
          <a:lstStyle/>
          <a:p>
            <a:r>
              <a:rPr lang="en-US" sz="2400" dirty="0" smtClean="0">
                <a:solidFill>
                  <a:srgbClr val="FF0000"/>
                </a:solidFill>
              </a:rPr>
              <a:t>Characteristics of photoelectric effect </a:t>
            </a:r>
            <a:br>
              <a:rPr lang="en-US" sz="2400" dirty="0" smtClean="0">
                <a:solidFill>
                  <a:srgbClr val="FF0000"/>
                </a:solidFill>
              </a:rPr>
            </a:br>
            <a:r>
              <a:rPr lang="en-US" sz="2400" dirty="0" smtClean="0">
                <a:solidFill>
                  <a:srgbClr val="FF0000"/>
                </a:solidFill>
              </a:rPr>
              <a:t>OR Importance of photoelectric effect:</a:t>
            </a:r>
            <a:endParaRPr lang="en-US" sz="24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buNone/>
            </a:pPr>
            <a:r>
              <a:rPr lang="en-US" sz="2600" dirty="0" smtClean="0">
                <a:latin typeface="Times New Roman" pitchFamily="18" charset="0"/>
                <a:cs typeface="Times New Roman" pitchFamily="18" charset="0"/>
              </a:rPr>
              <a:t>3.The stopping potential for the photoelectrons and hence, the maximum kinetic energy is independent of intensity of radiation.</a:t>
            </a:r>
          </a:p>
          <a:p>
            <a:pPr lvl="0">
              <a:buNone/>
            </a:pPr>
            <a:r>
              <a:rPr lang="en-US" sz="2600" dirty="0" smtClean="0">
                <a:latin typeface="Times New Roman" pitchFamily="18" charset="0"/>
                <a:cs typeface="Times New Roman" pitchFamily="18" charset="0"/>
              </a:rPr>
              <a:t>4. The maximum kinetic energy of photo-electrons emitted from given surface increases linearly with the frequency of incident radiation. A straight line meets the frequency axis at certain frequency ν</a:t>
            </a:r>
            <a:r>
              <a:rPr lang="en-US" sz="2600" baseline="-25000" dirty="0" smtClean="0">
                <a:latin typeface="Times New Roman" pitchFamily="18" charset="0"/>
                <a:cs typeface="Times New Roman" pitchFamily="18" charset="0"/>
              </a:rPr>
              <a:t>0,</a:t>
            </a:r>
            <a:r>
              <a:rPr lang="en-US" sz="2600" dirty="0" smtClean="0">
                <a:latin typeface="Times New Roman" pitchFamily="18" charset="0"/>
                <a:cs typeface="Times New Roman" pitchFamily="18" charset="0"/>
              </a:rPr>
              <a:t> for the given surface.</a:t>
            </a:r>
          </a:p>
          <a:p>
            <a:pPr lvl="0">
              <a:buNone/>
            </a:pPr>
            <a:r>
              <a:rPr lang="en-US" sz="2600" dirty="0" smtClean="0">
                <a:latin typeface="Times New Roman" pitchFamily="18" charset="0"/>
                <a:cs typeface="Times New Roman" pitchFamily="18" charset="0"/>
              </a:rPr>
              <a:t>5. The emission of photoelectrons is an instantaneous process. As soon as radiation of frequency greater than the threshold frequency is incident on given photosensitive surface there is emission of photoelectrons.</a:t>
            </a:r>
          </a:p>
          <a:p>
            <a:pPr>
              <a:buNone/>
            </a:pPr>
            <a:r>
              <a:rPr lang="en-US" sz="2600" dirty="0" smtClean="0">
                <a:latin typeface="Times New Roman" pitchFamily="18" charset="0"/>
                <a:cs typeface="Times New Roman" pitchFamily="18" charset="0"/>
              </a:rPr>
              <a:t>              The time lag between the incidence of radiation and the emission of a photoelectron is    </a:t>
            </a:r>
          </a:p>
          <a:p>
            <a:pPr>
              <a:buNone/>
            </a:pPr>
            <a:r>
              <a:rPr lang="en-US" sz="2600" dirty="0" smtClean="0">
                <a:latin typeface="Times New Roman" pitchFamily="18" charset="0"/>
                <a:cs typeface="Times New Roman" pitchFamily="18" charset="0"/>
              </a:rPr>
              <a:t>         very small, less than 10</a:t>
            </a:r>
            <a:r>
              <a:rPr lang="en-US" sz="2600" baseline="30000" dirty="0" smtClean="0">
                <a:latin typeface="Times New Roman" pitchFamily="18" charset="0"/>
                <a:cs typeface="Times New Roman" pitchFamily="18" charset="0"/>
              </a:rPr>
              <a:t>−9</a:t>
            </a:r>
            <a:r>
              <a:rPr lang="en-US" sz="2600" dirty="0" smtClean="0">
                <a:latin typeface="Times New Roman" pitchFamily="18" charset="0"/>
                <a:cs typeface="Times New Roman" pitchFamily="18" charset="0"/>
              </a:rPr>
              <a:t> second</a:t>
            </a:r>
            <a:r>
              <a:rPr lang="en-US" dirty="0" smtClean="0"/>
              <a:t>.</a:t>
            </a:r>
            <a:endParaRPr lang="en-US" dirty="0"/>
          </a:p>
        </p:txBody>
      </p:sp>
      <p:sp>
        <p:nvSpPr>
          <p:cNvPr id="3" name="Title 2"/>
          <p:cNvSpPr>
            <a:spLocks noGrp="1"/>
          </p:cNvSpPr>
          <p:nvPr>
            <p:ph type="title"/>
          </p:nvPr>
        </p:nvSpPr>
        <p:spPr/>
        <p:txBody>
          <a:bodyPr/>
          <a:lstStyle/>
          <a:p>
            <a:r>
              <a:rPr lang="en-US" dirty="0" err="1" smtClean="0"/>
              <a:t>Contin</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1.Historical Background: Failure of classical wave theory in explaining Black body radiation and Photoelectric Effect; Compton Effect Qualitative explanation only</a:t>
            </a:r>
          </a:p>
          <a:p>
            <a:r>
              <a:rPr lang="en-US" dirty="0" smtClean="0"/>
              <a:t>2. Assumptions of Planck’s Quantum Theory</a:t>
            </a:r>
          </a:p>
          <a:p>
            <a:r>
              <a:rPr lang="en-US" dirty="0" smtClean="0"/>
              <a:t>3. Wave Particle Duality</a:t>
            </a:r>
          </a:p>
          <a:p>
            <a:r>
              <a:rPr lang="en-US" dirty="0" smtClean="0"/>
              <a:t>4. Matter Waves: De Broglie Hypothesis, Davisson- </a:t>
            </a:r>
            <a:r>
              <a:rPr lang="en-US" dirty="0" err="1" smtClean="0"/>
              <a:t>Germer</a:t>
            </a:r>
            <a:r>
              <a:rPr lang="en-US" dirty="0" smtClean="0"/>
              <a:t> experiment</a:t>
            </a:r>
          </a:p>
          <a:p>
            <a:r>
              <a:rPr lang="en-US" dirty="0" smtClean="0"/>
              <a:t>5. Concept of Wave Packet, Phase velocity, group velocity and relation between them.</a:t>
            </a:r>
          </a:p>
          <a:p>
            <a:r>
              <a:rPr lang="en-US" dirty="0" smtClean="0"/>
              <a:t>6. Heisenberg’s uncertainty principle: Different forms of uncertainty principle; Thought experiments: single slit diffraction and Gamma ray microscope</a:t>
            </a:r>
            <a:endParaRPr lang="en-US" dirty="0"/>
          </a:p>
        </p:txBody>
      </p:sp>
      <p:sp>
        <p:nvSpPr>
          <p:cNvPr id="3" name="Title 2"/>
          <p:cNvSpPr>
            <a:spLocks noGrp="1"/>
          </p:cNvSpPr>
          <p:nvPr>
            <p:ph type="title"/>
          </p:nvPr>
        </p:nvSpPr>
        <p:spPr/>
        <p:txBody>
          <a:bodyPr>
            <a:normAutofit fontScale="90000"/>
          </a:bodyPr>
          <a:lstStyle/>
          <a:p>
            <a:r>
              <a:rPr lang="en-US" dirty="0" smtClean="0"/>
              <a:t>Unit I : Origin of Quantum Mechanics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lnSpcReduction="10000"/>
          </a:bodyPr>
          <a:lstStyle/>
          <a:p>
            <a:pPr>
              <a:buNone/>
            </a:pPr>
            <a:endParaRPr lang="en-US" dirty="0" smtClean="0"/>
          </a:p>
          <a:p>
            <a:r>
              <a:rPr lang="en-US" dirty="0" smtClean="0"/>
              <a:t>  </a:t>
            </a:r>
            <a:r>
              <a:rPr lang="en-US" b="1" dirty="0" smtClean="0"/>
              <a:t>Definition</a:t>
            </a:r>
            <a:r>
              <a:rPr lang="en-US" dirty="0" smtClean="0"/>
              <a:t>:- when the radiations of high frequency such as ultraviolet light or X-rays is incident on clean metal surface then  </a:t>
            </a:r>
            <a:r>
              <a:rPr lang="en-US" dirty="0" smtClean="0">
                <a:hlinkClick r:id="rId2" tooltip="Electron"/>
              </a:rPr>
              <a:t>electrons</a:t>
            </a:r>
            <a:r>
              <a:rPr lang="en-US" dirty="0" smtClean="0"/>
              <a:t>  are emitted  from the surface due to  absorption of energy from </a:t>
            </a:r>
            <a:r>
              <a:rPr lang="en-US" dirty="0" smtClean="0">
                <a:hlinkClick r:id="rId3" tooltip="Electromagnetic wave"/>
              </a:rPr>
              <a:t>electromagnetic radiation</a:t>
            </a:r>
            <a:r>
              <a:rPr lang="en-US" dirty="0" smtClean="0"/>
              <a:t>  is called as  the </a:t>
            </a:r>
            <a:r>
              <a:rPr lang="en-US" b="1" dirty="0" smtClean="0"/>
              <a:t>photoelectric effect</a:t>
            </a:r>
            <a:r>
              <a:rPr lang="en-US" dirty="0" smtClean="0"/>
              <a:t> and the emitted electrons are called as “photo-electrons”.        </a:t>
            </a:r>
          </a:p>
          <a:p>
            <a:r>
              <a:rPr lang="en-US" dirty="0" smtClean="0"/>
              <a:t>As this effect first observed by </a:t>
            </a:r>
            <a:r>
              <a:rPr lang="en-US" dirty="0" smtClean="0">
                <a:hlinkClick r:id="rId4" tooltip="Heinrich Hertz"/>
              </a:rPr>
              <a:t>Heinrich Hertz</a:t>
            </a:r>
            <a:r>
              <a:rPr lang="en-US" dirty="0" smtClean="0"/>
              <a:t> in 1887, this phenomenon is also known as the Hertz effect</a:t>
            </a:r>
            <a:r>
              <a:rPr lang="en-US" baseline="30000" dirty="0" smtClean="0"/>
              <a:t> </a:t>
            </a:r>
            <a:r>
              <a:rPr lang="en-US" dirty="0" smtClean="0"/>
              <a:t> </a:t>
            </a:r>
          </a:p>
          <a:p>
            <a:endParaRPr lang="en-US" dirty="0"/>
          </a:p>
        </p:txBody>
      </p:sp>
      <p:sp>
        <p:nvSpPr>
          <p:cNvPr id="3" name="Title 2"/>
          <p:cNvSpPr>
            <a:spLocks noGrp="1"/>
          </p:cNvSpPr>
          <p:nvPr>
            <p:ph type="title"/>
          </p:nvPr>
        </p:nvSpPr>
        <p:spPr/>
        <p:txBody>
          <a:bodyPr/>
          <a:lstStyle/>
          <a:p>
            <a:r>
              <a:rPr lang="en-US" dirty="0" smtClean="0"/>
              <a:t>Photoelectric effect: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Experimental set up to study the Photoelectric Effect:</a:t>
            </a:r>
            <a:endParaRPr lang="en-US" dirty="0"/>
          </a:p>
        </p:txBody>
      </p:sp>
      <p:pic>
        <p:nvPicPr>
          <p:cNvPr id="4" name="Content Placeholder 3"/>
          <p:cNvPicPr>
            <a:picLocks noGrp="1"/>
          </p:cNvPicPr>
          <p:nvPr>
            <p:ph idx="1"/>
          </p:nvPr>
        </p:nvPicPr>
        <p:blipFill>
          <a:blip r:embed="rId2"/>
          <a:srcRect/>
          <a:stretch>
            <a:fillRect/>
          </a:stretch>
        </p:blipFill>
        <p:spPr bwMode="auto">
          <a:xfrm>
            <a:off x="685800" y="1447800"/>
            <a:ext cx="7391400" cy="5410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852678" lvl="0" indent="-742950">
              <a:buFont typeface="+mj-lt"/>
              <a:buAutoNum type="arabicPeriod"/>
            </a:pPr>
            <a:r>
              <a:rPr lang="en-US" sz="3600" dirty="0" smtClean="0"/>
              <a:t>The frequency of the incident radiation</a:t>
            </a:r>
            <a:endParaRPr lang="en-US" sz="3600" b="1" dirty="0" smtClean="0"/>
          </a:p>
          <a:p>
            <a:pPr marL="852678" lvl="0" indent="-742950">
              <a:buFont typeface="+mj-lt"/>
              <a:buAutoNum type="arabicPeriod"/>
            </a:pPr>
            <a:r>
              <a:rPr lang="en-US" sz="3600" dirty="0" smtClean="0"/>
              <a:t>The intensity of the incident radiation.</a:t>
            </a:r>
          </a:p>
          <a:p>
            <a:pPr marL="852678" lvl="0" indent="-742950">
              <a:buFont typeface="+mj-lt"/>
              <a:buAutoNum type="arabicPeriod"/>
            </a:pPr>
            <a:r>
              <a:rPr lang="en-US" sz="3600" dirty="0" smtClean="0"/>
              <a:t>P. D. between the electrodes </a:t>
            </a:r>
          </a:p>
          <a:p>
            <a:pPr marL="852678" lvl="0" indent="-742950">
              <a:buFont typeface="+mj-lt"/>
              <a:buAutoNum type="arabicPeriod"/>
            </a:pPr>
            <a:r>
              <a:rPr lang="en-US" sz="3600" dirty="0" smtClean="0"/>
              <a:t>Nature of the emitting surface.</a:t>
            </a:r>
            <a:endParaRPr lang="en-US" sz="3600" dirty="0"/>
          </a:p>
        </p:txBody>
      </p:sp>
      <p:sp>
        <p:nvSpPr>
          <p:cNvPr id="3" name="Title 2"/>
          <p:cNvSpPr>
            <a:spLocks noGrp="1"/>
          </p:cNvSpPr>
          <p:nvPr>
            <p:ph type="title"/>
          </p:nvPr>
        </p:nvSpPr>
        <p:spPr/>
        <p:txBody>
          <a:bodyPr>
            <a:normAutofit/>
          </a:bodyPr>
          <a:lstStyle/>
          <a:p>
            <a:r>
              <a:rPr lang="en-US" sz="2800" dirty="0" smtClean="0">
                <a:solidFill>
                  <a:srgbClr val="FF0000"/>
                </a:solidFill>
              </a:rPr>
              <a:t>This photo-electric current depends upon the following factors.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 Electrons can absorb energy from photons when they incident on metal surface. The absorption process follows the "all or nothing" principle. All of the energy from one photon must be absorbed and it is used to liberate one electron from atomic binding. If the photon energy is absorbed, some of the energy consumed in making the electron free from the atom, and the remaining amount of energy is given to the electrons as </a:t>
            </a:r>
            <a:r>
              <a:rPr lang="en-US" u="sng" dirty="0" smtClean="0">
                <a:hlinkClick r:id="rId2" tooltip="Kinetic energy"/>
              </a:rPr>
              <a:t>kinetic energy</a:t>
            </a:r>
            <a:r>
              <a:rPr lang="en-US" dirty="0" smtClean="0"/>
              <a:t>.</a:t>
            </a:r>
            <a:endParaRPr lang="en-US" dirty="0"/>
          </a:p>
        </p:txBody>
      </p:sp>
      <p:sp>
        <p:nvSpPr>
          <p:cNvPr id="3" name="Title 2"/>
          <p:cNvSpPr>
            <a:spLocks noGrp="1"/>
          </p:cNvSpPr>
          <p:nvPr>
            <p:ph type="title"/>
          </p:nvPr>
        </p:nvSpPr>
        <p:spPr/>
        <p:txBody>
          <a:bodyPr/>
          <a:lstStyle/>
          <a:p>
            <a:r>
              <a:rPr lang="en-US" dirty="0" smtClean="0"/>
              <a:t>Emission mechanism (working):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3949891"/>
          </a:xfrm>
        </p:spPr>
        <p:txBody>
          <a:bodyPr/>
          <a:lstStyle/>
          <a:p>
            <a:pPr marL="624078" lvl="0" indent="-514350">
              <a:buFont typeface="+mj-lt"/>
              <a:buAutoNum type="arabicPeriod"/>
            </a:pPr>
            <a:r>
              <a:rPr lang="en-US" b="1" dirty="0" smtClean="0">
                <a:solidFill>
                  <a:srgbClr val="00B0F0"/>
                </a:solidFill>
              </a:rPr>
              <a:t>Effect of frequency on photoelectric  effect:-</a:t>
            </a:r>
          </a:p>
          <a:p>
            <a:pPr marL="624078" lvl="0" indent="-514350">
              <a:buFont typeface="+mj-lt"/>
              <a:buAutoNum type="arabicPeriod"/>
            </a:pPr>
            <a:endParaRPr lang="en-US" b="1" dirty="0" smtClean="0"/>
          </a:p>
          <a:p>
            <a:pPr marL="624078" lvl="0" indent="-514350">
              <a:buFont typeface="+mj-lt"/>
              <a:buAutoNum type="arabicPeriod"/>
            </a:pPr>
            <a:endParaRPr lang="en-US" b="1" dirty="0" smtClean="0"/>
          </a:p>
          <a:p>
            <a:pPr>
              <a:buNone/>
            </a:pPr>
            <a:r>
              <a:rPr lang="en-US" b="1" dirty="0" smtClean="0"/>
              <a:t>   Definition:</a:t>
            </a:r>
            <a:r>
              <a:rPr lang="en-US" dirty="0" smtClean="0"/>
              <a:t>  For a given metal, there exists a certain minimum frequency of incident radiation below which no photoelectrons are emitted. This frequency is called </a:t>
            </a:r>
            <a:r>
              <a:rPr lang="en-US" b="1" dirty="0" smtClean="0"/>
              <a:t>the threshold frequency</a:t>
            </a:r>
            <a:r>
              <a:rPr lang="en-US" dirty="0" smtClean="0"/>
              <a:t>.</a:t>
            </a:r>
            <a:endParaRPr lang="en-US" dirty="0"/>
          </a:p>
        </p:txBody>
      </p:sp>
      <p:sp>
        <p:nvSpPr>
          <p:cNvPr id="3" name="Title 2"/>
          <p:cNvSpPr>
            <a:spLocks noGrp="1"/>
          </p:cNvSpPr>
          <p:nvPr>
            <p:ph type="title"/>
          </p:nvPr>
        </p:nvSpPr>
        <p:spPr/>
        <p:txBody>
          <a:bodyPr>
            <a:noAutofit/>
          </a:bodyPr>
          <a:lstStyle/>
          <a:p>
            <a:r>
              <a:rPr lang="en-US" sz="2800" dirty="0" smtClean="0">
                <a:solidFill>
                  <a:srgbClr val="FF0000"/>
                </a:solidFill>
              </a:rPr>
              <a:t>Experimental observations of photoelectric emission:</a:t>
            </a:r>
            <a:br>
              <a:rPr lang="en-US" sz="2800" dirty="0" smtClean="0">
                <a:solidFill>
                  <a:srgbClr val="FF0000"/>
                </a:solidFill>
              </a:rPr>
            </a:br>
            <a:r>
              <a:rPr lang="en-US" sz="2800" dirty="0" smtClean="0">
                <a:solidFill>
                  <a:srgbClr val="FF0000"/>
                </a:solidFill>
              </a:rPr>
              <a:t>Or characteristics of photoelectric emission:</a:t>
            </a:r>
            <a:endParaRPr lang="en-US" sz="28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r>
              <a:rPr lang="en-US" dirty="0" smtClean="0">
                <a:solidFill>
                  <a:srgbClr val="00B0F0"/>
                </a:solidFill>
              </a:rPr>
              <a:t>2.Effect of the intensity of the incident light:-</a:t>
            </a:r>
            <a:endParaRPr lang="en-US" dirty="0">
              <a:solidFill>
                <a:srgbClr val="00B0F0"/>
              </a:solidFill>
            </a:endParaRPr>
          </a:p>
        </p:txBody>
      </p:sp>
      <p:pic>
        <p:nvPicPr>
          <p:cNvPr id="4" name="Content Placeholder 3"/>
          <p:cNvPicPr>
            <a:picLocks noGrp="1"/>
          </p:cNvPicPr>
          <p:nvPr>
            <p:ph idx="1"/>
          </p:nvPr>
        </p:nvPicPr>
        <p:blipFill>
          <a:blip r:embed="rId2"/>
          <a:srcRect/>
          <a:stretch>
            <a:fillRect/>
          </a:stretch>
        </p:blipFill>
        <p:spPr bwMode="auto">
          <a:xfrm>
            <a:off x="1905000" y="1600200"/>
            <a:ext cx="4800600" cy="3276600"/>
          </a:xfrm>
          <a:prstGeom prst="rect">
            <a:avLst/>
          </a:prstGeom>
          <a:noFill/>
          <a:ln w="9525">
            <a:noFill/>
            <a:miter lim="800000"/>
            <a:headEnd/>
            <a:tailEnd/>
          </a:ln>
        </p:spPr>
      </p:pic>
      <p:sp>
        <p:nvSpPr>
          <p:cNvPr id="22529" name="Rectangle 1"/>
          <p:cNvSpPr>
            <a:spLocks noChangeArrowheads="1"/>
          </p:cNvSpPr>
          <p:nvPr/>
        </p:nvSpPr>
        <p:spPr bwMode="auto">
          <a:xfrm>
            <a:off x="381000" y="4876800"/>
            <a:ext cx="8454559"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From the graph it is observed that- photoelectric current is proportional to</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intensity of the incident light.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417638"/>
          </a:xfrm>
        </p:spPr>
        <p:txBody>
          <a:bodyPr>
            <a:normAutofit fontScale="90000"/>
          </a:bodyPr>
          <a:lstStyle/>
          <a:p>
            <a:pPr lvl="0"/>
            <a:r>
              <a:rPr lang="en-US" sz="3100" dirty="0" smtClean="0">
                <a:solidFill>
                  <a:srgbClr val="00B0F0"/>
                </a:solidFill>
              </a:rPr>
              <a:t>3.Effect of potential drop on photoelectric current:-  </a:t>
            </a:r>
            <a:r>
              <a:rPr lang="en-US" dirty="0" smtClean="0"/>
              <a:t/>
            </a:r>
            <a:br>
              <a:rPr lang="en-US" dirty="0" smtClean="0"/>
            </a:br>
            <a:endParaRPr lang="en-US" dirty="0"/>
          </a:p>
        </p:txBody>
      </p:sp>
      <p:pic>
        <p:nvPicPr>
          <p:cNvPr id="4" name="Content Placeholder 3"/>
          <p:cNvPicPr>
            <a:picLocks noGrp="1"/>
          </p:cNvPicPr>
          <p:nvPr>
            <p:ph idx="1"/>
          </p:nvPr>
        </p:nvPicPr>
        <p:blipFill>
          <a:blip r:embed="rId2"/>
          <a:srcRect/>
          <a:stretch>
            <a:fillRect/>
          </a:stretch>
        </p:blipFill>
        <p:spPr bwMode="auto">
          <a:xfrm>
            <a:off x="838200" y="1295400"/>
            <a:ext cx="6314286" cy="3048426"/>
          </a:xfrm>
          <a:prstGeom prst="rect">
            <a:avLst/>
          </a:prstGeom>
          <a:noFill/>
          <a:ln w="9525">
            <a:noFill/>
            <a:miter lim="800000"/>
            <a:headEnd/>
            <a:tailEnd/>
          </a:ln>
        </p:spPr>
      </p:pic>
      <p:sp>
        <p:nvSpPr>
          <p:cNvPr id="24578" name="Rectangle 2"/>
          <p:cNvSpPr>
            <a:spLocks noChangeArrowheads="1"/>
          </p:cNvSpPr>
          <p:nvPr/>
        </p:nvSpPr>
        <p:spPr bwMode="auto">
          <a:xfrm>
            <a:off x="228600" y="4419600"/>
            <a:ext cx="7955961"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photoelectrons which are emitted with maximum kinetic energy are stopped by the stopping</a:t>
            </a:r>
            <a:r>
              <a:rPr kumimoji="0" lang="en-US"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potential. Therefore, work done by the retarding potential on the fastest electron must be equal to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kinetic energy.</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chemeClr val="tx1"/>
                </a:solidFill>
                <a:effectLst/>
                <a:latin typeface="Cambria Math" pitchFamily="18" charset="0"/>
                <a:ea typeface="Times New Roman" pitchFamily="18" charset="0"/>
                <a:cs typeface="Arial" pitchFamily="34" charset="0"/>
              </a:rPr>
              <a:t>∴</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 V</a:t>
            </a:r>
            <a:r>
              <a:rPr kumimoji="0" lang="en-US" sz="2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C</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79" name="Rectangle 3"/>
          <p:cNvSpPr>
            <a:spLocks noChangeArrowheads="1"/>
          </p:cNvSpPr>
          <p:nvPr/>
        </p:nvSpPr>
        <p:spPr bwMode="auto">
          <a:xfrm>
            <a:off x="457200" y="9334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2" name="Rectangle 6"/>
          <p:cNvSpPr>
            <a:spLocks noChangeArrowheads="1"/>
          </p:cNvSpPr>
          <p:nvPr/>
        </p:nvSpPr>
        <p:spPr bwMode="auto">
          <a:xfrm>
            <a:off x="457200" y="1038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1"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29200" y="5638800"/>
            <a:ext cx="542925" cy="581025"/>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80</TotalTime>
  <Words>718</Words>
  <Application>Microsoft Office PowerPoint</Application>
  <PresentationFormat>On-screen Show (4:3)</PresentationFormat>
  <Paragraphs>57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  Lecture – I B.Sc. III  Subject- Physics [ Seme – V ]</vt:lpstr>
      <vt:lpstr>Unit I : Origin of Quantum Mechanics</vt:lpstr>
      <vt:lpstr>Photoelectric effect:</vt:lpstr>
      <vt:lpstr>Experimental set up to study the Photoelectric Effect:</vt:lpstr>
      <vt:lpstr>This photo-electric current depends upon the following factors.  </vt:lpstr>
      <vt:lpstr>Emission mechanism (working):</vt:lpstr>
      <vt:lpstr>Experimental observations of photoelectric emission: Or characteristics of photoelectric emission:</vt:lpstr>
      <vt:lpstr>2.Effect of the intensity of the incident light:-</vt:lpstr>
      <vt:lpstr>3.Effect of potential drop on photoelectric current:-   </vt:lpstr>
      <vt:lpstr>4.Effect of frequency on stopping potential:- </vt:lpstr>
      <vt:lpstr>5.Effect of frequency on maximum kinetic energy:-</vt:lpstr>
      <vt:lpstr>Characteristics of photoelectric effect  OR Importance of photoelectric effect:</vt:lpstr>
      <vt:lpstr>Contin…….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Lecture – I B.Sc. III  Subject- Physics [ Seme – V ]</dc:title>
  <dc:creator>DELL</dc:creator>
  <cp:lastModifiedBy>DELL</cp:lastModifiedBy>
  <cp:revision>10</cp:revision>
  <dcterms:created xsi:type="dcterms:W3CDTF">2020-07-27T15:37:22Z</dcterms:created>
  <dcterms:modified xsi:type="dcterms:W3CDTF">2020-08-02T11:58:29Z</dcterms:modified>
</cp:coreProperties>
</file>