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8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5"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12C8E5A-E8C2-494D-B4FC-95F99863208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2C8E5A-E8C2-494D-B4FC-95F9986320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2C8E5A-E8C2-494D-B4FC-95F9986320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2C8E5A-E8C2-494D-B4FC-95F9986320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2C8E5A-E8C2-494D-B4FC-95F99863208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2C8E5A-E8C2-494D-B4FC-95F9986320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12C8E5A-E8C2-494D-B4FC-95F9986320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12C8E5A-E8C2-494D-B4FC-95F9986320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12C8E5A-E8C2-494D-B4FC-95F99863208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2C8E5A-E8C2-494D-B4FC-95F9986320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A2D1736-FD89-4862-812C-D095D1799167}" type="datetimeFigureOut">
              <a:rPr lang="en-US" smtClean="0"/>
              <a:pPr/>
              <a:t>27/08/2020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2C8E5A-E8C2-494D-B4FC-95F99863208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A2D1736-FD89-4862-812C-D095D1799167}" type="datetimeFigureOut">
              <a:rPr lang="en-US" smtClean="0"/>
              <a:pPr/>
              <a:t>27/08/2020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12C8E5A-E8C2-494D-B4FC-95F99863208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8153400" cy="1752600"/>
          </a:xfrm>
        </p:spPr>
        <p:txBody>
          <a:bodyPr>
            <a:noAutofit/>
          </a:bodyPr>
          <a:lstStyle/>
          <a:p>
            <a:pPr algn="r"/>
            <a:r>
              <a:rPr lang="en-US" sz="2800" dirty="0" smtClean="0">
                <a:solidFill>
                  <a:srgbClr val="7030A0"/>
                </a:solidFill>
                <a:latin typeface="Times New Roman" pitchFamily="18" charset="0"/>
                <a:cs typeface="Times New Roman" pitchFamily="18" charset="0"/>
              </a:rPr>
              <a:t>Lecture – </a:t>
            </a:r>
            <a:r>
              <a:rPr lang="mr-IN" sz="2800" dirty="0" smtClean="0">
                <a:solidFill>
                  <a:srgbClr val="7030A0"/>
                </a:solidFill>
                <a:latin typeface="Times New Roman" pitchFamily="18" charset="0"/>
                <a:cs typeface="Times New Roman" pitchFamily="18" charset="0"/>
              </a:rPr>
              <a:t> </a:t>
            </a:r>
            <a:r>
              <a:rPr lang="en-US" sz="2800" dirty="0">
                <a:solidFill>
                  <a:srgbClr val="7030A0"/>
                </a:solidFill>
                <a:latin typeface="Times New Roman" pitchFamily="18" charset="0"/>
                <a:cs typeface="Times New Roman" pitchFamily="18" charset="0"/>
              </a:rPr>
              <a:t>4</a:t>
            </a:r>
            <a:r>
              <a:rPr lang="mr-IN" sz="2800" dirty="0" smtClean="0">
                <a:solidFill>
                  <a:srgbClr val="7030A0"/>
                </a:solidFill>
                <a:latin typeface="Times New Roman" pitchFamily="18" charset="0"/>
                <a:cs typeface="Times New Roman" pitchFamily="18" charset="0"/>
              </a:rPr>
              <a:t> </a:t>
            </a:r>
            <a:r>
              <a:rPr lang="mr-IN" sz="2800" dirty="0" smtClean="0">
                <a:solidFill>
                  <a:srgbClr val="7030A0"/>
                </a:solidFill>
                <a:latin typeface="Times New Roman" pitchFamily="18" charset="0"/>
              </a:rPr>
              <a:t> </a:t>
            </a:r>
            <a:r>
              <a:rPr lang="en-US" sz="2800" dirty="0" smtClean="0">
                <a:solidFill>
                  <a:srgbClr val="7030A0"/>
                </a:solidFill>
                <a:latin typeface="Times New Roman" pitchFamily="18" charset="0"/>
                <a:cs typeface="Times New Roman" pitchFamily="18" charset="0"/>
              </a:rPr>
              <a:t> </a:t>
            </a:r>
            <a:r>
              <a:rPr lang="mr-IN" sz="2800" dirty="0" smtClean="0">
                <a:solidFill>
                  <a:srgbClr val="7030A0"/>
                </a:solidFill>
                <a:latin typeface="Times New Roman" pitchFamily="18" charset="0"/>
              </a:rPr>
              <a:t> </a:t>
            </a:r>
            <a:r>
              <a:rPr lang="en-US" sz="2800" dirty="0" smtClean="0">
                <a:solidFill>
                  <a:srgbClr val="7030A0"/>
                </a:solidFill>
                <a:latin typeface="Times New Roman" pitchFamily="18" charset="0"/>
                <a:cs typeface="Times New Roman" pitchFamily="18" charset="0"/>
              </a:rPr>
              <a:t/>
            </a:r>
            <a:br>
              <a:rPr lang="en-US" sz="2800" dirty="0" smtClean="0">
                <a:solidFill>
                  <a:srgbClr val="7030A0"/>
                </a:solidFill>
                <a:latin typeface="Times New Roman" pitchFamily="18" charset="0"/>
                <a:cs typeface="Times New Roman" pitchFamily="18" charset="0"/>
              </a:rPr>
            </a:br>
            <a:r>
              <a:rPr lang="mr-IN" sz="2800" dirty="0" smtClean="0">
                <a:solidFill>
                  <a:srgbClr val="7030A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 M. S. Windows Accessories ) UNIT-III</a:t>
            </a:r>
            <a:r>
              <a:rPr lang="mr-IN" sz="2800" dirty="0" smtClean="0">
                <a:solidFill>
                  <a:srgbClr val="FF0000"/>
                </a:solidFill>
                <a:latin typeface="Times New Roman" pitchFamily="18" charset="0"/>
              </a:rPr>
              <a:t> </a:t>
            </a:r>
            <a:r>
              <a:rPr lang="en-US" sz="2800" dirty="0" smtClean="0">
                <a:solidFill>
                  <a:srgbClr val="7030A0"/>
                </a:solidFill>
                <a:latin typeface="Times New Roman" pitchFamily="18" charset="0"/>
                <a:cs typeface="Times New Roman" pitchFamily="18" charset="0"/>
              </a:rPr>
              <a:t>Subject- Computer Application in Home Science [</a:t>
            </a:r>
            <a:r>
              <a:rPr lang="en-US" sz="2800" dirty="0" err="1" smtClean="0">
                <a:solidFill>
                  <a:srgbClr val="7030A0"/>
                </a:solidFill>
                <a:latin typeface="Times New Roman" pitchFamily="18" charset="0"/>
                <a:cs typeface="Times New Roman" pitchFamily="18" charset="0"/>
              </a:rPr>
              <a:t>Seme</a:t>
            </a:r>
            <a:r>
              <a:rPr lang="en-US" sz="2800" dirty="0" smtClean="0">
                <a:solidFill>
                  <a:srgbClr val="7030A0"/>
                </a:solidFill>
                <a:latin typeface="Times New Roman" pitchFamily="18" charset="0"/>
                <a:cs typeface="Times New Roman" pitchFamily="18" charset="0"/>
              </a:rPr>
              <a:t> – III ]</a:t>
            </a:r>
            <a:br>
              <a:rPr lang="en-US" sz="2800" dirty="0" smtClean="0">
                <a:solidFill>
                  <a:srgbClr val="7030A0"/>
                </a:solidFill>
                <a:latin typeface="Times New Roman" pitchFamily="18" charset="0"/>
                <a:cs typeface="Times New Roman" pitchFamily="18" charset="0"/>
              </a:rPr>
            </a:br>
            <a:r>
              <a:rPr lang="en-US" sz="2800" dirty="0" smtClean="0">
                <a:solidFill>
                  <a:srgbClr val="7030A0"/>
                </a:solidFill>
                <a:latin typeface="Times New Roman" pitchFamily="18" charset="0"/>
                <a:cs typeface="Times New Roman" pitchFamily="18" charset="0"/>
              </a:rPr>
              <a:t>Code – 231CA20</a:t>
            </a:r>
            <a:endParaRPr lang="en-US" sz="2800" dirty="0"/>
          </a:p>
        </p:txBody>
      </p:sp>
      <p:sp>
        <p:nvSpPr>
          <p:cNvPr id="3" name="Subtitle 2"/>
          <p:cNvSpPr>
            <a:spLocks noGrp="1"/>
          </p:cNvSpPr>
          <p:nvPr>
            <p:ph type="subTitle" idx="1"/>
          </p:nvPr>
        </p:nvSpPr>
        <p:spPr>
          <a:xfrm>
            <a:off x="990600" y="3886200"/>
            <a:ext cx="7696200" cy="1752600"/>
          </a:xfrm>
        </p:spPr>
        <p:txBody>
          <a:bodyPr>
            <a:normAutofit/>
          </a:bodyPr>
          <a:lstStyle/>
          <a:p>
            <a:pPr algn="r"/>
            <a:r>
              <a:rPr lang="en-US" sz="2400" dirty="0" smtClean="0">
                <a:solidFill>
                  <a:srgbClr val="FF0000"/>
                </a:solidFill>
                <a:latin typeface="Times New Roman" pitchFamily="18" charset="0"/>
                <a:cs typeface="Times New Roman" pitchFamily="18" charset="0"/>
              </a:rPr>
              <a:t>Dr. </a:t>
            </a:r>
            <a:r>
              <a:rPr lang="en-US" sz="2400" dirty="0" err="1" smtClean="0">
                <a:solidFill>
                  <a:srgbClr val="FF0000"/>
                </a:solidFill>
                <a:latin typeface="Times New Roman" pitchFamily="18" charset="0"/>
                <a:cs typeface="Times New Roman" pitchFamily="18" charset="0"/>
              </a:rPr>
              <a:t>Devidas</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Rushiji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Bambole</a:t>
            </a:r>
            <a:r>
              <a:rPr lang="en-US" sz="2400" dirty="0" smtClean="0">
                <a:solidFill>
                  <a:srgbClr val="FF0000"/>
                </a:solidFill>
                <a:latin typeface="Times New Roman" pitchFamily="18" charset="0"/>
                <a:cs typeface="Times New Roman" pitchFamily="18" charset="0"/>
              </a:rPr>
              <a:t> </a:t>
            </a:r>
          </a:p>
          <a:p>
            <a:pPr algn="r"/>
            <a:r>
              <a:rPr lang="en-US" sz="2400" dirty="0" smtClean="0">
                <a:solidFill>
                  <a:srgbClr val="FF0000"/>
                </a:solidFill>
                <a:latin typeface="Times New Roman" pitchFamily="18" charset="0"/>
                <a:cs typeface="Times New Roman" pitchFamily="18" charset="0"/>
              </a:rPr>
              <a:t>M. Sc. Ph. D. </a:t>
            </a:r>
          </a:p>
          <a:p>
            <a:pPr algn="r"/>
            <a:r>
              <a:rPr lang="en-US" sz="2400" dirty="0" smtClean="0">
                <a:solidFill>
                  <a:srgbClr val="FF0000"/>
                </a:solidFill>
                <a:latin typeface="Times New Roman" pitchFamily="18" charset="0"/>
                <a:cs typeface="Times New Roman" pitchFamily="18" charset="0"/>
              </a:rPr>
              <a:t>Department of Physics </a:t>
            </a:r>
          </a:p>
          <a:p>
            <a:pPr algn="r"/>
            <a:r>
              <a:rPr lang="en-US" sz="2400" dirty="0" err="1" smtClean="0">
                <a:solidFill>
                  <a:srgbClr val="FF0000"/>
                </a:solidFill>
                <a:latin typeface="Times New Roman" pitchFamily="18" charset="0"/>
                <a:cs typeface="Times New Roman" pitchFamily="18" charset="0"/>
              </a:rPr>
              <a:t>Matoshree</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Vimalabai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Deshmukh</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Mahavidyalaya</a:t>
            </a:r>
            <a:r>
              <a:rPr lang="en-US" sz="2400" dirty="0" smtClean="0">
                <a:solidFill>
                  <a:srgbClr val="FF0000"/>
                </a:solidFill>
                <a:latin typeface="Times New Roman" pitchFamily="18" charset="0"/>
                <a:cs typeface="Times New Roman" pitchFamily="18" charset="0"/>
              </a:rPr>
              <a:t>, Amravati.</a:t>
            </a:r>
          </a:p>
          <a:p>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87362"/>
          </a:xfrm>
        </p:spPr>
        <p:txBody>
          <a:bodyPr>
            <a:normAutofit fontScale="90000"/>
          </a:bodyPr>
          <a:lstStyle/>
          <a:p>
            <a:r>
              <a:rPr lang="mr-IN" sz="2400" dirty="0" smtClean="0"/>
              <a:t>७) रिमोट डेस्क टॅाप कनेक्शन (</a:t>
            </a:r>
            <a:r>
              <a:rPr lang="en-US" sz="2400" dirty="0" smtClean="0"/>
              <a:t>Remote Desktop Connection):-</a:t>
            </a:r>
            <a:endParaRPr lang="en-US" sz="2400" dirty="0"/>
          </a:p>
        </p:txBody>
      </p:sp>
      <p:sp>
        <p:nvSpPr>
          <p:cNvPr id="3" name="Content Placeholder 2"/>
          <p:cNvSpPr>
            <a:spLocks noGrp="1"/>
          </p:cNvSpPr>
          <p:nvPr>
            <p:ph idx="1"/>
          </p:nvPr>
        </p:nvSpPr>
        <p:spPr>
          <a:xfrm>
            <a:off x="1143000" y="762000"/>
            <a:ext cx="7772400" cy="5791200"/>
          </a:xfrm>
        </p:spPr>
        <p:txBody>
          <a:bodyPr>
            <a:normAutofit fontScale="85000" lnSpcReduction="20000"/>
          </a:bodyPr>
          <a:lstStyle/>
          <a:p>
            <a:pPr>
              <a:buNone/>
            </a:pPr>
            <a:r>
              <a:rPr lang="mr-IN" dirty="0" smtClean="0"/>
              <a:t>व्याख्या- “ज्या प्रक्रियेमध्ये इंटरनेट व्दारे सॉफ्टवेअर च्या मदतीने दूर अंतरावरील दोन कॅाम्प्युटर आपसात कनेक्ट केल्या जातात आणि स्क्रीन शेअर केल्या जाऊ शकते आणि पूर्ण कॅाम्प्युटर ला कंट्रोल करू शकतो, त्या प्रक्रियेला रिमोट डेस्क टॅाप कनेक्शन म्हणतात.”  </a:t>
            </a:r>
          </a:p>
          <a:p>
            <a:pPr>
              <a:buNone/>
            </a:pPr>
            <a:r>
              <a:rPr lang="mr-IN" dirty="0" smtClean="0"/>
              <a:t>रिमोट डेस्क टॅाप कनेक्शन</a:t>
            </a:r>
            <a:r>
              <a:rPr lang="en-US" dirty="0" smtClean="0"/>
              <a:t> </a:t>
            </a:r>
            <a:r>
              <a:rPr lang="mr-IN" dirty="0" smtClean="0"/>
              <a:t>ह्या साधना व्दारे दूर असलेल्या व्यक्तीशी जुडून त्याची  मदत घेवू शकतो. म्हणजे, दूर अंतरावर असलेला व्यक्ती आपल्या कॅाम्प्युटर ला चालवू शकतो आणि आपल्या कॅाम्प्युटर मध्ये काही बिघाड असल्यास त्यात दुरुस्ती करू शकतो.</a:t>
            </a:r>
          </a:p>
          <a:p>
            <a:pPr>
              <a:buNone/>
            </a:pPr>
            <a:r>
              <a:rPr lang="mr-IN" dirty="0" smtClean="0"/>
              <a:t>म्हणजेच, ह्या साधना व्दारे आपण एका कॅाम्प्युटर ने दुसऱ्या कॅाम्प्युटर शी जुडून कोणाचीही मदत घेवू शकतो किंवा कोणाचीही मदत करू शकतो.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487362"/>
          </a:xfrm>
        </p:spPr>
        <p:txBody>
          <a:bodyPr>
            <a:normAutofit/>
          </a:bodyPr>
          <a:lstStyle/>
          <a:p>
            <a:r>
              <a:rPr lang="mr-IN" sz="2400" dirty="0" smtClean="0"/>
              <a:t>८) ध्वनी मुद्रण अॅक्सेसरीज</a:t>
            </a:r>
            <a:r>
              <a:rPr lang="en-US" sz="2400" dirty="0" smtClean="0"/>
              <a:t> </a:t>
            </a:r>
            <a:r>
              <a:rPr lang="mr-IN" sz="2400" dirty="0" smtClean="0"/>
              <a:t>(</a:t>
            </a:r>
            <a:r>
              <a:rPr lang="en-US" sz="2400" dirty="0" smtClean="0"/>
              <a:t> Sound Recording Accessories):-</a:t>
            </a:r>
            <a:r>
              <a:rPr lang="mr-IN" sz="2400" dirty="0" smtClean="0"/>
              <a:t> </a:t>
            </a:r>
            <a:endParaRPr lang="en-US" sz="2400" dirty="0"/>
          </a:p>
        </p:txBody>
      </p:sp>
      <p:sp>
        <p:nvSpPr>
          <p:cNvPr id="3" name="Content Placeholder 2"/>
          <p:cNvSpPr>
            <a:spLocks noGrp="1"/>
          </p:cNvSpPr>
          <p:nvPr>
            <p:ph idx="1"/>
          </p:nvPr>
        </p:nvSpPr>
        <p:spPr>
          <a:xfrm>
            <a:off x="1066800" y="838200"/>
            <a:ext cx="7924800" cy="5791200"/>
          </a:xfrm>
        </p:spPr>
        <p:txBody>
          <a:bodyPr>
            <a:normAutofit fontScale="92500" lnSpcReduction="20000"/>
          </a:bodyPr>
          <a:lstStyle/>
          <a:p>
            <a:pPr>
              <a:buNone/>
            </a:pPr>
            <a:r>
              <a:rPr lang="mr-IN" dirty="0" smtClean="0"/>
              <a:t> या साधना च्या मदतीने आपला आवाज रेकार्ड करू शकतो. त्या करिता खालील कृती करावी लागते.</a:t>
            </a:r>
          </a:p>
          <a:p>
            <a:pPr marL="596646" indent="-514350">
              <a:buAutoNum type="hindiNumParenR"/>
            </a:pPr>
            <a:r>
              <a:rPr lang="mr-IN" dirty="0" smtClean="0"/>
              <a:t>स्टार्ट  बटन वर क्लिक करा.</a:t>
            </a:r>
          </a:p>
          <a:p>
            <a:pPr marL="596646" indent="-514350">
              <a:buAutoNum type="hindiNumParenR"/>
            </a:pPr>
            <a:r>
              <a:rPr lang="mr-IN" dirty="0" smtClean="0"/>
              <a:t> “ऑल प्रोग्राम्स” वर क्लिक करा</a:t>
            </a:r>
          </a:p>
          <a:p>
            <a:pPr marL="596646" indent="-514350">
              <a:buAutoNum type="hindiNumParenR"/>
            </a:pPr>
            <a:r>
              <a:rPr lang="mr-IN" dirty="0" smtClean="0"/>
              <a:t> “अॅक्सेसरीज” वर क्लिक करा.</a:t>
            </a:r>
          </a:p>
          <a:p>
            <a:pPr marL="596646" indent="-514350">
              <a:buAutoNum type="hindiNumParenR"/>
            </a:pPr>
            <a:r>
              <a:rPr lang="mr-IN" dirty="0" smtClean="0"/>
              <a:t>“साउंड रेकार्डिंग” वर क्लिक करा.</a:t>
            </a:r>
          </a:p>
          <a:p>
            <a:pPr marL="596646" indent="-514350">
              <a:buAutoNum type="hindiNumParenR"/>
            </a:pPr>
            <a:r>
              <a:rPr lang="mr-IN" dirty="0" smtClean="0"/>
              <a:t>जेव्हा आपला आवाज रेकार्ड होईल तेव्हा, “स्टाप रेकार्डिंग” वर क्लिक करा. रेकार्ड केलेल्या फाईल ला जिथे संग्रहित करायचे आहे तिथे संग्रहित करा. </a:t>
            </a:r>
          </a:p>
          <a:p>
            <a:pPr marL="596646" indent="-514350">
              <a:buNone/>
            </a:pPr>
            <a:r>
              <a:rPr lang="mr-IN" dirty="0" smtClean="0"/>
              <a:t>     या रेकार्डिंग मध्ये वेगवेगळे इफेक्ट टाकून त्याला बदलवू शकतो.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r>
              <a:rPr lang="mr-IN" sz="2400" dirty="0" smtClean="0">
                <a:solidFill>
                  <a:srgbClr val="FF0000"/>
                </a:solidFill>
              </a:rPr>
              <a:t>सिस्टम टूल्स / प्रणाली साधने (</a:t>
            </a:r>
            <a:r>
              <a:rPr lang="en-US" sz="2400" dirty="0" smtClean="0">
                <a:solidFill>
                  <a:srgbClr val="FF0000"/>
                </a:solidFill>
              </a:rPr>
              <a:t> System Tools):- </a:t>
            </a:r>
            <a:r>
              <a:rPr lang="mr-IN"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1219200" y="762000"/>
            <a:ext cx="7696200" cy="5943600"/>
          </a:xfrm>
        </p:spPr>
        <p:txBody>
          <a:bodyPr/>
          <a:lstStyle/>
          <a:p>
            <a:pPr>
              <a:buNone/>
            </a:pPr>
            <a:r>
              <a:rPr lang="mr-IN" dirty="0" smtClean="0"/>
              <a:t>संगणक प्रणाली ला आपले कार्य पूर्ण करण्यासाठी विंडोज मध्ये अनेक उपयुक्त साधने  आहेत. </a:t>
            </a:r>
          </a:p>
          <a:p>
            <a:pPr>
              <a:buNone/>
            </a:pPr>
            <a:r>
              <a:rPr lang="mr-IN" dirty="0" smtClean="0"/>
              <a:t>या सिस्टम टूल्स मध्ये प्रवेश करण्यासाठी प्रथम स्टार्ट बटना व्दारे प्रोग्राम मेन्युत जावून नंतर “अॅक्सेसरीज” मधील “सिस्टम टूल्स” या पर्यायाची निवड करावी लागते. </a:t>
            </a:r>
          </a:p>
          <a:p>
            <a:pPr>
              <a:buNone/>
            </a:pPr>
            <a:r>
              <a:rPr lang="mr-IN" dirty="0" smtClean="0"/>
              <a:t>     “सिस्टम टूल्स” या उपसमूहामध्ये खालील साधने उपलब्ध आहेत.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487362"/>
          </a:xfrm>
        </p:spPr>
        <p:txBody>
          <a:bodyPr>
            <a:normAutofit/>
          </a:bodyPr>
          <a:lstStyle/>
          <a:p>
            <a:r>
              <a:rPr lang="mr-IN" sz="2400" dirty="0" smtClean="0"/>
              <a:t>१) वर्ण नकाशा (</a:t>
            </a:r>
            <a:r>
              <a:rPr lang="en-US" sz="2400" dirty="0" smtClean="0"/>
              <a:t>Character Map):-</a:t>
            </a:r>
            <a:endParaRPr lang="en-US" sz="2400" dirty="0"/>
          </a:p>
        </p:txBody>
      </p:sp>
      <p:sp>
        <p:nvSpPr>
          <p:cNvPr id="3" name="Content Placeholder 2"/>
          <p:cNvSpPr>
            <a:spLocks noGrp="1"/>
          </p:cNvSpPr>
          <p:nvPr>
            <p:ph idx="1"/>
          </p:nvPr>
        </p:nvSpPr>
        <p:spPr>
          <a:xfrm>
            <a:off x="1143000" y="685800"/>
            <a:ext cx="7772400" cy="6172200"/>
          </a:xfrm>
        </p:spPr>
        <p:txBody>
          <a:bodyPr>
            <a:normAutofit fontScale="62500" lnSpcReduction="20000"/>
          </a:bodyPr>
          <a:lstStyle/>
          <a:p>
            <a:pPr>
              <a:buNone/>
            </a:pPr>
            <a:r>
              <a:rPr lang="mr-IN" dirty="0" smtClean="0"/>
              <a:t>विंडोज मध्ये  “कॅरेक्टर मॅप” हि एक अशी सुविधा आहे की, त्याचा उपयोग करून आपण हे माहित करू शकतो की – कोणत्या फाँट मध्ये कोणत्या अक्षरासाठी कोणती की-बोर्ड बटन किंवा बटनांच्या  समूहाला निर्धारित केलेले आहे.</a:t>
            </a:r>
          </a:p>
          <a:p>
            <a:pPr>
              <a:buNone/>
            </a:pPr>
            <a:r>
              <a:rPr lang="mr-IN" dirty="0" smtClean="0"/>
              <a:t>उदाहरणार्थ- जर आपल्याला</a:t>
            </a:r>
            <a:r>
              <a:rPr lang="en-US" dirty="0" smtClean="0"/>
              <a:t> ©</a:t>
            </a:r>
            <a:r>
              <a:rPr lang="mr-IN" dirty="0" smtClean="0"/>
              <a:t> </a:t>
            </a:r>
            <a:r>
              <a:rPr lang="en-US" dirty="0" smtClean="0"/>
              <a:t>(</a:t>
            </a:r>
            <a:r>
              <a:rPr lang="mr-IN" dirty="0" smtClean="0"/>
              <a:t>कॅापि राईट)</a:t>
            </a:r>
            <a:r>
              <a:rPr lang="en-US" dirty="0" smtClean="0"/>
              <a:t> </a:t>
            </a:r>
            <a:r>
              <a:rPr lang="mr-IN" dirty="0" smtClean="0"/>
              <a:t>हे चिन्ह टाईप करायचे असेल तर खालील कृती व्दारे आपण हे माहित करू शकतो की – कोणत्या फाँट मध्ये कोणत्या की-स्ट्रोक ने टाईप होईल. त्या करिता खालील कृती करावी - </a:t>
            </a:r>
          </a:p>
          <a:p>
            <a:pPr marL="596646" indent="-514350">
              <a:buNone/>
            </a:pPr>
            <a:r>
              <a:rPr lang="mr-IN" dirty="0" smtClean="0"/>
              <a:t>१) विंडोज च्या सिस्टम टूल्स मधील “कॅरेक्टर मॅप” ह्या पर्यायावर क्लिक केल्यानंतर “कॅरेक्टर मॅप”  चा बॉक्स, स्क्रीन वर दिसेल.</a:t>
            </a:r>
          </a:p>
          <a:p>
            <a:pPr marL="596646" indent="-514350">
              <a:buNone/>
            </a:pPr>
            <a:r>
              <a:rPr lang="mr-IN" dirty="0" smtClean="0"/>
              <a:t>२) आता जे कॅरेक्टर आपल्याला टाईप करायचे आहे त्याला  मॅप मध्ये शोधून त्यावर क्लिक करा. जर ते “कॅरेक्टर”  त्या मध्ये नसेल तर दुसऱ्या फाँट मध्ये शोधा आणि त्यावर क्लिक करा. त्यानंतर “कॅरेक्टर मॅप” च्या उजव्या कोपऱ्यात की-स्ट्रोकच्या समोर बटनांचा समूह दिसेल </a:t>
            </a:r>
          </a:p>
          <a:p>
            <a:pPr marL="596646" indent="-514350">
              <a:buNone/>
            </a:pPr>
            <a:r>
              <a:rPr lang="mr-IN" dirty="0" smtClean="0"/>
              <a:t>३) </a:t>
            </a:r>
            <a:r>
              <a:rPr lang="en-US" dirty="0" smtClean="0"/>
              <a:t>©</a:t>
            </a:r>
            <a:r>
              <a:rPr lang="mr-IN" dirty="0" smtClean="0"/>
              <a:t> या चिन्ह विषयी माहिती करून  घ्यायचे असेल तर, त्या “कॅरेक्टर” वर क्लिक करा. त्या मुळे “कॅरेक्टर मॅप” च्या उजव्या कोपऱ्यात की-स्ट्रोक:</a:t>
            </a:r>
            <a:r>
              <a:rPr lang="en-US" dirty="0" smtClean="0"/>
              <a:t>Alt + 0169 </a:t>
            </a:r>
            <a:r>
              <a:rPr lang="mr-IN" dirty="0" smtClean="0"/>
              <a:t>असं दिसेल. ह्याचा अर्थ असा की- </a:t>
            </a:r>
            <a:r>
              <a:rPr lang="en-US" dirty="0" smtClean="0"/>
              <a:t>©</a:t>
            </a:r>
            <a:r>
              <a:rPr lang="mr-IN" dirty="0" smtClean="0"/>
              <a:t> चिन्ह टाईप करायचे असेल तर </a:t>
            </a:r>
            <a:r>
              <a:rPr lang="en-US" dirty="0" smtClean="0"/>
              <a:t>Alt</a:t>
            </a:r>
            <a:r>
              <a:rPr lang="mr-IN" dirty="0" smtClean="0"/>
              <a:t>  सोबत </a:t>
            </a:r>
            <a:r>
              <a:rPr lang="en-US" dirty="0" smtClean="0"/>
              <a:t> 0169 </a:t>
            </a:r>
            <a:r>
              <a:rPr lang="mr-IN" dirty="0" smtClean="0"/>
              <a:t>टाईप करावे लागेल.</a:t>
            </a:r>
          </a:p>
          <a:p>
            <a:pPr marL="596646" indent="-514350">
              <a:buNone/>
            </a:pPr>
            <a:r>
              <a:rPr lang="mr-IN" dirty="0" smtClean="0"/>
              <a:t>     जर आपण डा क्यू मेन्ट मध्ये ह्या  सांगितलेल्या  बटनांच्या  समूहाला टाईप केले तर </a:t>
            </a:r>
            <a:r>
              <a:rPr lang="en-US" dirty="0" smtClean="0"/>
              <a:t>©</a:t>
            </a:r>
            <a:r>
              <a:rPr lang="mr-IN" dirty="0" smtClean="0"/>
              <a:t> हा चिन्ह येईल.  </a:t>
            </a:r>
            <a:endParaRPr lang="en-US" dirty="0" smtClean="0"/>
          </a:p>
          <a:p>
            <a:pPr>
              <a:buNone/>
            </a:pPr>
            <a:r>
              <a:rPr lang="mr-IN"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r>
              <a:rPr lang="mr-IN" sz="2400" dirty="0" smtClean="0"/>
              <a:t>२) प्रणाली पुनर्संचयीत साधन </a:t>
            </a:r>
            <a:r>
              <a:rPr lang="en-US" sz="2400" dirty="0" smtClean="0"/>
              <a:t>(System Restore Tool ):-</a:t>
            </a:r>
            <a:endParaRPr lang="en-US" sz="2400" dirty="0"/>
          </a:p>
        </p:txBody>
      </p:sp>
      <p:sp>
        <p:nvSpPr>
          <p:cNvPr id="3" name="Content Placeholder 2"/>
          <p:cNvSpPr>
            <a:spLocks noGrp="1"/>
          </p:cNvSpPr>
          <p:nvPr>
            <p:ph idx="1"/>
          </p:nvPr>
        </p:nvSpPr>
        <p:spPr>
          <a:xfrm>
            <a:off x="1066800" y="685800"/>
            <a:ext cx="7848600" cy="5943600"/>
          </a:xfrm>
        </p:spPr>
        <p:txBody>
          <a:bodyPr>
            <a:normAutofit fontScale="55000" lnSpcReduction="20000"/>
          </a:bodyPr>
          <a:lstStyle/>
          <a:p>
            <a:pPr>
              <a:buNone/>
            </a:pPr>
            <a:r>
              <a:rPr lang="mr-IN" dirty="0" smtClean="0"/>
              <a:t> जर आपल्या कॅाम्प्युटर मध्ये काही समस्या उद्भवली असेल “प्रणाली पुनर्संचयीत” साधनाचा उपयोग करून कॅाम्प्युटर ला त्या स्थितीत नेवू शकतो, ज्या वेळी समस्या उद्भवली नव्हती. </a:t>
            </a:r>
          </a:p>
          <a:p>
            <a:pPr>
              <a:buNone/>
            </a:pPr>
            <a:r>
              <a:rPr lang="mr-IN" dirty="0" smtClean="0"/>
              <a:t>त्या करिता खालील कृती करावी. </a:t>
            </a:r>
          </a:p>
          <a:p>
            <a:pPr marL="596646" indent="-514350">
              <a:buAutoNum type="hindiNumParenR"/>
            </a:pPr>
            <a:r>
              <a:rPr lang="mr-IN" dirty="0" smtClean="0"/>
              <a:t> स्टार्ट  बटन वर क्लिक करा. मेन्यू खोला.</a:t>
            </a:r>
          </a:p>
          <a:p>
            <a:pPr marL="596646" indent="-514350">
              <a:buAutoNum type="hindiNumParenR"/>
            </a:pPr>
            <a:r>
              <a:rPr lang="mr-IN" dirty="0" smtClean="0"/>
              <a:t> “ऑल प्रोग्राम्स” वर क्लिक करा</a:t>
            </a:r>
          </a:p>
          <a:p>
            <a:pPr marL="596646" indent="-514350">
              <a:buAutoNum type="hindiNumParenR"/>
            </a:pPr>
            <a:r>
              <a:rPr lang="mr-IN" dirty="0" smtClean="0"/>
              <a:t> “अॅक्सेसरीज” वर क्लिक करा.</a:t>
            </a:r>
          </a:p>
          <a:p>
            <a:pPr marL="596646" indent="-514350">
              <a:buNone/>
            </a:pPr>
            <a:r>
              <a:rPr lang="mr-IN" dirty="0" smtClean="0"/>
              <a:t>४) “सिस्टम टूल्स” वर क्लिक करा. </a:t>
            </a:r>
          </a:p>
          <a:p>
            <a:pPr marL="596646" indent="-514350">
              <a:buNone/>
            </a:pPr>
            <a:r>
              <a:rPr lang="mr-IN" dirty="0" smtClean="0"/>
              <a:t>५) “प्रणाली पुनर्संचयीत साधन” वर क्लिक करा.</a:t>
            </a:r>
          </a:p>
          <a:p>
            <a:pPr marL="596646" indent="-514350">
              <a:buNone/>
            </a:pPr>
            <a:r>
              <a:rPr lang="mr-IN" dirty="0" smtClean="0"/>
              <a:t>आता आपल्या समोर सिस्टम रिस्टोअर  विझार्ड खुलेल. तो सुरु ठेवण्याकरिता “नेक्स्ट” वर क्लिक करा. </a:t>
            </a:r>
          </a:p>
          <a:p>
            <a:pPr marL="596646" indent="-514350">
              <a:buNone/>
            </a:pPr>
            <a:r>
              <a:rPr lang="mr-IN" dirty="0" smtClean="0"/>
              <a:t>६)  आता आपल्याला विझार्ड मध्ये रिस्टोअर पाईंट चे पर्याय तारखे सोबत दिसतील.</a:t>
            </a:r>
          </a:p>
          <a:p>
            <a:pPr marL="596646" indent="-514350">
              <a:buNone/>
            </a:pPr>
            <a:r>
              <a:rPr lang="mr-IN" dirty="0" smtClean="0"/>
              <a:t>७) आता त्या तारखेला सिलेक्ट करा, जेव्हा आपला कॅाम्प्युटर ठीक काम करत होता. </a:t>
            </a:r>
          </a:p>
          <a:p>
            <a:pPr marL="596646" indent="-514350">
              <a:buNone/>
            </a:pPr>
            <a:r>
              <a:rPr lang="mr-IN" dirty="0" smtClean="0"/>
              <a:t>८) आता नेक्स्ट वर क्लिक करा.</a:t>
            </a:r>
          </a:p>
          <a:p>
            <a:pPr marL="596646" indent="-514350">
              <a:buNone/>
            </a:pPr>
            <a:r>
              <a:rPr lang="mr-IN" dirty="0" smtClean="0"/>
              <a:t>९) आपल्या कॅाम्प्युटर ला रिस्टोअर करण्यासाठी “फिनिश” वर क्लिक करा. </a:t>
            </a:r>
          </a:p>
          <a:p>
            <a:pPr marL="596646" indent="-514350">
              <a:buNone/>
            </a:pPr>
            <a:r>
              <a:rPr lang="mr-IN" dirty="0" smtClean="0"/>
              <a:t>         काही वेळा नंतर आपली कॅाम्प्युटर सिस्टम पहिल्या सारखी होईल.    </a:t>
            </a:r>
          </a:p>
          <a:p>
            <a:pPr>
              <a:buNone/>
            </a:pPr>
            <a:r>
              <a:rPr lang="mr-IN"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r>
              <a:rPr lang="mr-IN" sz="2400" dirty="0" smtClean="0"/>
              <a:t>३) </a:t>
            </a:r>
            <a:r>
              <a:rPr lang="en-US" sz="2400" dirty="0" smtClean="0"/>
              <a:t>“</a:t>
            </a:r>
            <a:r>
              <a:rPr lang="mr-IN" sz="2400" dirty="0" smtClean="0"/>
              <a:t>डिस्क साफ</a:t>
            </a:r>
            <a:r>
              <a:rPr lang="en-US" sz="2400" dirty="0" smtClean="0"/>
              <a:t>”</a:t>
            </a:r>
            <a:r>
              <a:rPr lang="mr-IN" sz="2400" dirty="0" smtClean="0"/>
              <a:t> साधन (</a:t>
            </a:r>
            <a:r>
              <a:rPr lang="en-US" sz="2400" dirty="0" smtClean="0"/>
              <a:t> Disk Clean up tool ):-</a:t>
            </a:r>
            <a:endParaRPr lang="en-US" sz="2400" dirty="0"/>
          </a:p>
        </p:txBody>
      </p:sp>
      <p:sp>
        <p:nvSpPr>
          <p:cNvPr id="3" name="Content Placeholder 2"/>
          <p:cNvSpPr>
            <a:spLocks noGrp="1"/>
          </p:cNvSpPr>
          <p:nvPr>
            <p:ph idx="1"/>
          </p:nvPr>
        </p:nvSpPr>
        <p:spPr>
          <a:xfrm>
            <a:off x="1143000" y="685800"/>
            <a:ext cx="7848600" cy="5943600"/>
          </a:xfrm>
        </p:spPr>
        <p:txBody>
          <a:bodyPr>
            <a:normAutofit fontScale="70000" lnSpcReduction="20000"/>
          </a:bodyPr>
          <a:lstStyle/>
          <a:p>
            <a:pPr>
              <a:buNone/>
            </a:pPr>
            <a:r>
              <a:rPr lang="en-US" dirty="0" smtClean="0"/>
              <a:t>“</a:t>
            </a:r>
            <a:r>
              <a:rPr lang="mr-IN" dirty="0" smtClean="0"/>
              <a:t>डिस्क साफ</a:t>
            </a:r>
            <a:r>
              <a:rPr lang="en-US" dirty="0" smtClean="0"/>
              <a:t>” (Disk Clean up ) </a:t>
            </a:r>
            <a:r>
              <a:rPr lang="mr-IN" dirty="0" smtClean="0"/>
              <a:t> हा एक सिस्टम टूल आहे. ह्याच्या मदतीने डिस्क ला स्कॅन करून, त्या मधून अनावश्यक फाईल ला हटवू शकतो. आपल्या कॅाम्प्युटर मध्ये लहान हार्ड ड्राईव्ह असेल तर   जागेच्या कमतरतेमुळे समस्या येवू शकतात. त्यामुळे अनावश्यक फाईल हटविणे आवश्यक आहे. या टूल व्दारे “तात्पुरत्या  अंतर्गत फाईल्स”, डाउनलोड केलेल्या  “प्रोग्राम फाईल्स” री- सायकल बिन मधील फाईल्स, आणि “तात्पुरत्या  फाईल्स”, या सर्व फाईल्स हटवून डिस्क मधील खाली  जागा वाढवू शकतो. </a:t>
            </a:r>
          </a:p>
          <a:p>
            <a:pPr>
              <a:buNone/>
            </a:pPr>
            <a:r>
              <a:rPr lang="mr-IN" dirty="0" smtClean="0"/>
              <a:t> </a:t>
            </a:r>
            <a:r>
              <a:rPr lang="en-US" dirty="0" smtClean="0"/>
              <a:t>“</a:t>
            </a:r>
            <a:r>
              <a:rPr lang="mr-IN" dirty="0" smtClean="0"/>
              <a:t>डिस्क साफ</a:t>
            </a:r>
            <a:r>
              <a:rPr lang="en-US" dirty="0" smtClean="0"/>
              <a:t>” (Disk Clean up )</a:t>
            </a:r>
            <a:r>
              <a:rPr lang="mr-IN" dirty="0" smtClean="0"/>
              <a:t> सिस्टम टूल खोलण्यासाठी खालील पद्धती वापरावी.</a:t>
            </a:r>
          </a:p>
          <a:p>
            <a:pPr marL="596646" indent="-514350">
              <a:buNone/>
            </a:pPr>
            <a:r>
              <a:rPr lang="mr-IN" dirty="0" smtClean="0"/>
              <a:t>१) स्टार्ट  बटन वर क्लिक करा. मेन्यू खोला.</a:t>
            </a:r>
          </a:p>
          <a:p>
            <a:pPr marL="596646" indent="-514350">
              <a:buNone/>
            </a:pPr>
            <a:r>
              <a:rPr lang="mr-IN" dirty="0" smtClean="0"/>
              <a:t>२)  “ऑल प्रोग्राम्स” वर क्लिक करा</a:t>
            </a:r>
          </a:p>
          <a:p>
            <a:pPr marL="596646" indent="-514350">
              <a:buNone/>
            </a:pPr>
            <a:r>
              <a:rPr lang="mr-IN" dirty="0" smtClean="0"/>
              <a:t>३) “अॅक्सेसरीज” वर क्लिक करा.</a:t>
            </a:r>
          </a:p>
          <a:p>
            <a:pPr marL="596646" indent="-514350">
              <a:buNone/>
            </a:pPr>
            <a:r>
              <a:rPr lang="mr-IN" dirty="0" smtClean="0"/>
              <a:t>४) “सिस्टम टूल्स” वर क्लिक करा. </a:t>
            </a:r>
          </a:p>
          <a:p>
            <a:pPr marL="596646" indent="-514350">
              <a:buNone/>
            </a:pPr>
            <a:r>
              <a:rPr lang="mr-IN" dirty="0" smtClean="0"/>
              <a:t>५) “डिस्क साफ साधन” वर क्लिक करा. (आकृती- १)</a:t>
            </a:r>
          </a:p>
          <a:p>
            <a:pPr marL="596646" indent="-514350">
              <a:buNone/>
            </a:pPr>
            <a:r>
              <a:rPr lang="mr-IN" dirty="0" smtClean="0"/>
              <a:t>६) नंतर ड्राईव्ह लिस्ट मध्ये, त्या ड्राईव्ह ला निवडा , ज्याला साफ करायचे आहे. </a:t>
            </a:r>
          </a:p>
          <a:p>
            <a:pPr>
              <a:buNone/>
            </a:pPr>
            <a:r>
              <a:rPr lang="mr-IN"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
            <a:ext cx="7848600" cy="6705600"/>
          </a:xfrm>
        </p:spPr>
        <p:txBody>
          <a:bodyPr>
            <a:normAutofit fontScale="92500" lnSpcReduction="10000"/>
          </a:bodyPr>
          <a:lstStyle/>
          <a:p>
            <a:pPr>
              <a:buNone/>
            </a:pPr>
            <a:r>
              <a:rPr lang="mr-IN" dirty="0" smtClean="0"/>
              <a:t>७) आता डिस्क क्लीन अप डायलॅाग बॅाक्स मध्ये, डिस्क क्लीन अप टॅब वर, त्या फाईल प्रकाराच्या चेक बॅाक्स ला निवडा ज्याला आपल्याला हटवायचे आहे. </a:t>
            </a:r>
          </a:p>
          <a:p>
            <a:pPr>
              <a:buNone/>
            </a:pPr>
            <a:r>
              <a:rPr lang="mr-IN" dirty="0" smtClean="0"/>
              <a:t>८) नंतर ओ.के. वर क्लिक करा.</a:t>
            </a:r>
          </a:p>
          <a:p>
            <a:pPr>
              <a:buNone/>
            </a:pPr>
            <a:r>
              <a:rPr lang="mr-IN" dirty="0" smtClean="0"/>
              <a:t>९) “डीलिट फाईल्स” वर क्लिक करा. (आकृती- २)</a:t>
            </a:r>
          </a:p>
          <a:p>
            <a:pPr>
              <a:buNone/>
            </a:pPr>
            <a:r>
              <a:rPr lang="mr-IN" dirty="0" smtClean="0"/>
              <a:t>१०) ज्या फाईल आपल्या कॅाम्प्युटर ला आवश्यक नाही त्या सिस्टम फाईल ला हटविण्यासाठी “क्लीन अप  सिस्टम फाईल्स” वर क्लिक करा. (आकृती- ३)</a:t>
            </a:r>
          </a:p>
          <a:p>
            <a:pPr>
              <a:buNone/>
            </a:pPr>
            <a:r>
              <a:rPr lang="mr-IN" dirty="0" smtClean="0"/>
              <a:t>११) “शॅडो कॉपी” आणि “रिस्टोअर पाईंट” ला “ज्यास्त विकल्प टॅब” ( </a:t>
            </a:r>
            <a:r>
              <a:rPr lang="en-US" dirty="0" smtClean="0"/>
              <a:t>More Options Tab)</a:t>
            </a:r>
            <a:r>
              <a:rPr lang="mr-IN" dirty="0" smtClean="0"/>
              <a:t> वर जावून हटवू शकतो. त्या करिता क्लीन अप वर क्लिक करा. (आकृती-४)</a:t>
            </a:r>
            <a:r>
              <a:rPr lang="en-US" dirty="0" smtClean="0"/>
              <a:t> </a:t>
            </a:r>
            <a:r>
              <a:rPr lang="mr-IN"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r>
              <a:rPr lang="mr-IN" sz="2700" dirty="0" smtClean="0"/>
              <a:t>४) “डिस्क डी-फ्रॅगमेंटर” टूल (</a:t>
            </a:r>
            <a:r>
              <a:rPr lang="en-US" sz="2700" dirty="0" smtClean="0"/>
              <a:t>Disk Defragmenter Tool):- </a:t>
            </a:r>
            <a:r>
              <a:rPr lang="mr-IN" dirty="0" smtClean="0"/>
              <a:t> </a:t>
            </a:r>
            <a:endParaRPr lang="en-US" dirty="0"/>
          </a:p>
        </p:txBody>
      </p:sp>
      <p:sp>
        <p:nvSpPr>
          <p:cNvPr id="3" name="Content Placeholder 2"/>
          <p:cNvSpPr>
            <a:spLocks noGrp="1"/>
          </p:cNvSpPr>
          <p:nvPr>
            <p:ph idx="1"/>
          </p:nvPr>
        </p:nvSpPr>
        <p:spPr>
          <a:xfrm>
            <a:off x="1066800" y="838200"/>
            <a:ext cx="7848600" cy="5791200"/>
          </a:xfrm>
        </p:spPr>
        <p:txBody>
          <a:bodyPr>
            <a:normAutofit fontScale="70000" lnSpcReduction="20000"/>
          </a:bodyPr>
          <a:lstStyle/>
          <a:p>
            <a:pPr>
              <a:buNone/>
            </a:pPr>
            <a:r>
              <a:rPr lang="mr-IN" dirty="0" smtClean="0"/>
              <a:t>या सिस्टम टूल मुळे हार्ड डिस्क वर फाईल्स ची नव्याने मांडणी करून त्यांचे स्थान निश्चित केल्या जाते व त्यामुळे डिस्क वर प्रवेश मिळविण्याच्या प्रकियेला गती मिळते. </a:t>
            </a:r>
          </a:p>
          <a:p>
            <a:pPr>
              <a:buNone/>
            </a:pPr>
            <a:r>
              <a:rPr lang="mr-IN" dirty="0" smtClean="0"/>
              <a:t>      जेव्हा वापरकर्ते फाईल्स आणि फोल्डर्स तयार करतात किंवा डीलिट करतात  तेव्हा हार्ड डिस्क खंडित</a:t>
            </a:r>
            <a:r>
              <a:rPr lang="en-US" dirty="0" smtClean="0"/>
              <a:t> </a:t>
            </a:r>
            <a:r>
              <a:rPr lang="mr-IN" dirty="0" smtClean="0"/>
              <a:t>( </a:t>
            </a:r>
            <a:r>
              <a:rPr lang="en-US" dirty="0" smtClean="0"/>
              <a:t>Gap) </a:t>
            </a:r>
            <a:r>
              <a:rPr lang="mr-IN" dirty="0" smtClean="0"/>
              <a:t>होते</a:t>
            </a:r>
            <a:r>
              <a:rPr lang="en-US" dirty="0" smtClean="0"/>
              <a:t>.  </a:t>
            </a:r>
            <a:r>
              <a:rPr lang="mr-IN" dirty="0" smtClean="0"/>
              <a:t> तसेच प्रोग्रामच्या स्थापनेमुळे</a:t>
            </a:r>
            <a:r>
              <a:rPr lang="en-US" dirty="0" smtClean="0"/>
              <a:t> </a:t>
            </a:r>
            <a:r>
              <a:rPr lang="mr-IN" dirty="0" smtClean="0"/>
              <a:t>(</a:t>
            </a:r>
            <a:r>
              <a:rPr lang="en-US" dirty="0" smtClean="0"/>
              <a:t>Installation)</a:t>
            </a:r>
            <a:r>
              <a:rPr lang="mr-IN" dirty="0" smtClean="0"/>
              <a:t>  आणि विस्थापने</a:t>
            </a:r>
            <a:r>
              <a:rPr lang="en-US" dirty="0" smtClean="0"/>
              <a:t> (Un -installation) </a:t>
            </a:r>
            <a:r>
              <a:rPr lang="mr-IN" dirty="0" smtClean="0"/>
              <a:t>मुळे सुद्धा हार्ड डिस्क खंडित होते</a:t>
            </a:r>
            <a:r>
              <a:rPr lang="en-US" dirty="0" smtClean="0"/>
              <a:t>.</a:t>
            </a:r>
            <a:r>
              <a:rPr lang="mr-IN" dirty="0" smtClean="0"/>
              <a:t> </a:t>
            </a:r>
          </a:p>
          <a:p>
            <a:pPr>
              <a:buNone/>
            </a:pPr>
            <a:r>
              <a:rPr lang="mr-IN" dirty="0" smtClean="0"/>
              <a:t> जेव्हा एखादी फाईल किंवा  फोल्डर हार्ड डिस्क वरून हटविल्या जाते तेव्हा डिस्क मध्ये व्यापलेली जागा नवीन फाईली साठी मोकळी होते. आता जेव्हा नवीन फाईल सेव्ह होईल तेव्हा, फाईल साठी उपलब्ध असलेली पुरेशी जागा वापरली जाईल आणि उर्वरित भाग सलग मोकळ्या जागेच्या रुपात किंवा तुकड्या तुकड्या मध्ये उपलब्ध केली जाईल.</a:t>
            </a:r>
          </a:p>
          <a:p>
            <a:pPr>
              <a:buNone/>
            </a:pPr>
            <a:r>
              <a:rPr lang="mr-IN" dirty="0" smtClean="0"/>
              <a:t>अश्या खंडित  डिस्क मुळे सिस्टम ची  कार्य क्षमता  कमी होते.. कारण खंडित डाटा पुनर्प्राप्त करण्यासाठी बराच वेळ लागतो. म्हणून चांगली कार्य क्षमता सुरु ठेवण्यासाठी वेळोवेळी “डिस्क डी-फ्रॅगमेंटन” करणे आवश्यक आहे. </a:t>
            </a:r>
          </a:p>
          <a:p>
            <a:pPr>
              <a:buNone/>
            </a:pPr>
            <a:r>
              <a:rPr lang="mr-IN" dirty="0" smtClean="0"/>
              <a:t> “डिस्क डी-फ्रॅगमेंटर” टूल हा फाईली एकत्रित करतो, जेणेकरून प्रत्येक हार्ड ड्राईव्ह वरील रिकाम्या जागेत फाईली सेव्ह केल्या जातील. कॅाम्प्युटर हार्ड डिस्क वरील विस्कळीत (</a:t>
            </a:r>
            <a:r>
              <a:rPr lang="en-US" dirty="0" smtClean="0"/>
              <a:t> Fragmented)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
            <a:ext cx="7848600" cy="6477000"/>
          </a:xfrm>
        </p:spPr>
        <p:txBody>
          <a:bodyPr>
            <a:normAutofit fontScale="62500" lnSpcReduction="20000"/>
          </a:bodyPr>
          <a:lstStyle/>
          <a:p>
            <a:pPr>
              <a:buNone/>
            </a:pPr>
            <a:r>
              <a:rPr lang="mr-IN" dirty="0" smtClean="0"/>
              <a:t>फाईल एकत्र करून डिस्क डी-फ्रॅगमेंटर कॅाम्प्युटर ची कार्य क्षमता वाढविते. </a:t>
            </a:r>
          </a:p>
          <a:p>
            <a:pPr>
              <a:buNone/>
            </a:pPr>
            <a:r>
              <a:rPr lang="mr-IN" dirty="0" smtClean="0"/>
              <a:t> जेव्हा आपला कॅाम्प्युटर गोठविला (</a:t>
            </a:r>
            <a:r>
              <a:rPr lang="en-US" dirty="0" smtClean="0"/>
              <a:t>Freeze)</a:t>
            </a:r>
            <a:r>
              <a:rPr lang="mr-IN" dirty="0" smtClean="0"/>
              <a:t> जातो तेंव्हा हार्ड ड्राईव्ह खंडित होईल. याचा अर्थ असा की- फाईली आपल्या संगणकात भिन्न ठिकाणी तुटक (</a:t>
            </a:r>
            <a:r>
              <a:rPr lang="en-US" dirty="0" smtClean="0"/>
              <a:t>Broken) </a:t>
            </a:r>
            <a:r>
              <a:rPr lang="mr-IN" dirty="0" smtClean="0"/>
              <a:t>अवस्थेत संचयित</a:t>
            </a:r>
            <a:r>
              <a:rPr lang="en-US" dirty="0" smtClean="0"/>
              <a:t> </a:t>
            </a:r>
            <a:r>
              <a:rPr lang="mr-IN" dirty="0" smtClean="0"/>
              <a:t>(</a:t>
            </a:r>
            <a:r>
              <a:rPr lang="en-US" dirty="0" smtClean="0"/>
              <a:t> Stored) </a:t>
            </a:r>
            <a:r>
              <a:rPr lang="mr-IN" dirty="0" smtClean="0"/>
              <a:t>केल्या</a:t>
            </a:r>
            <a:r>
              <a:rPr lang="en-US" dirty="0" smtClean="0"/>
              <a:t> </a:t>
            </a:r>
            <a:r>
              <a:rPr lang="mr-IN" dirty="0" smtClean="0"/>
              <a:t> जाऊ शकतात. यामुळे प्रोग्राम आणि फाईली अधिक हळू चालतात.</a:t>
            </a:r>
          </a:p>
          <a:p>
            <a:pPr>
              <a:buNone/>
            </a:pPr>
            <a:r>
              <a:rPr lang="mr-IN" dirty="0" smtClean="0"/>
              <a:t> डिस्क डी-फ्रॅगमेंटेशन करण्याची पद्धती-</a:t>
            </a:r>
          </a:p>
          <a:p>
            <a:pPr marL="596646" indent="-514350">
              <a:buNone/>
            </a:pPr>
            <a:r>
              <a:rPr lang="mr-IN" dirty="0" smtClean="0"/>
              <a:t>१) सर्व प्रोग्राम्स बंद करा.</a:t>
            </a:r>
          </a:p>
          <a:p>
            <a:pPr marL="596646" indent="-514350">
              <a:buNone/>
            </a:pPr>
            <a:r>
              <a:rPr lang="mr-IN" dirty="0" smtClean="0"/>
              <a:t>२) स्टार्ट मेन्यू खोला.</a:t>
            </a:r>
          </a:p>
          <a:p>
            <a:pPr marL="596646" indent="-514350">
              <a:buNone/>
            </a:pPr>
            <a:r>
              <a:rPr lang="mr-IN" dirty="0" smtClean="0"/>
              <a:t>३)  “ऑल प्रोग्राम्स” वर क्लिक करा</a:t>
            </a:r>
          </a:p>
          <a:p>
            <a:pPr marL="596646" indent="-514350">
              <a:buNone/>
            </a:pPr>
            <a:r>
              <a:rPr lang="mr-IN" dirty="0" smtClean="0"/>
              <a:t>४) “अॅक्सेसरीज” वर क्लिक करा.</a:t>
            </a:r>
          </a:p>
          <a:p>
            <a:pPr marL="596646" indent="-514350">
              <a:buNone/>
            </a:pPr>
            <a:r>
              <a:rPr lang="mr-IN" dirty="0" smtClean="0"/>
              <a:t>५) “सिस्टम टूल्स” वर क्लिक करा. </a:t>
            </a:r>
          </a:p>
          <a:p>
            <a:pPr marL="596646" indent="-514350">
              <a:buNone/>
            </a:pPr>
            <a:r>
              <a:rPr lang="mr-IN" dirty="0" smtClean="0"/>
              <a:t>६) “डिस्क डी-फ्रॅगमेंटर” वर क्लिक करा.</a:t>
            </a:r>
            <a:r>
              <a:rPr lang="en-US" dirty="0" smtClean="0"/>
              <a:t> </a:t>
            </a:r>
            <a:endParaRPr lang="mr-IN" dirty="0" smtClean="0"/>
          </a:p>
          <a:p>
            <a:pPr marL="596646" indent="-514350">
              <a:buNone/>
            </a:pPr>
            <a:r>
              <a:rPr lang="mr-IN" dirty="0" smtClean="0"/>
              <a:t>७) ज्या ड्राईव्ह ला क्लीन करायचे आहे त्याला सिलेक्ट करा आणि ओ.के. वर क्लिक करा. </a:t>
            </a:r>
          </a:p>
          <a:p>
            <a:pPr marL="596646" indent="-514350">
              <a:buNone/>
            </a:pPr>
            <a:r>
              <a:rPr lang="mr-IN" dirty="0" smtClean="0"/>
              <a:t>८) नंतर “विश्लेषण”(</a:t>
            </a:r>
            <a:r>
              <a:rPr lang="en-US" dirty="0" smtClean="0"/>
              <a:t>Analyze)</a:t>
            </a:r>
            <a:r>
              <a:rPr lang="mr-IN" dirty="0" smtClean="0"/>
              <a:t> वर क्लिक करा. या करिता अनेक मिनिटाचा वेळ लागू शकतो. </a:t>
            </a:r>
          </a:p>
          <a:p>
            <a:pPr marL="596646" indent="-514350">
              <a:buNone/>
            </a:pPr>
            <a:r>
              <a:rPr lang="mr-IN" dirty="0" smtClean="0"/>
              <a:t>९) क्लोज किंवा डी-फ्रॅगमेंट वर क्लिक करा.</a:t>
            </a:r>
          </a:p>
          <a:p>
            <a:pPr marL="596646" indent="-514350">
              <a:buNone/>
            </a:pPr>
            <a:r>
              <a:rPr lang="mr-IN" dirty="0" smtClean="0"/>
              <a:t>जर ड्राईव्ह ला डी-फ्रॅगमेंट आवश्यक असेल आणि आपण डी-फ्रॅगमेंट निवडले असेल तर फाईल एकत्रित</a:t>
            </a:r>
            <a:r>
              <a:rPr lang="en-US" dirty="0" smtClean="0"/>
              <a:t> (Consolidate) </a:t>
            </a:r>
            <a:r>
              <a:rPr lang="mr-IN" dirty="0" smtClean="0"/>
              <a:t>करण्याच्या संख्येनुसार यास कित्येक मिनिटे किंवा कित्येक तास लागू शकतात. </a:t>
            </a:r>
          </a:p>
          <a:p>
            <a:pPr marL="596646" indent="-514350">
              <a:buNone/>
            </a:pPr>
            <a:r>
              <a:rPr lang="mr-IN"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34962"/>
          </a:xfrm>
        </p:spPr>
        <p:txBody>
          <a:bodyPr>
            <a:normAutofit fontScale="90000"/>
          </a:bodyPr>
          <a:lstStyle/>
          <a:p>
            <a:r>
              <a:rPr lang="mr-IN" sz="2400" dirty="0" smtClean="0">
                <a:solidFill>
                  <a:srgbClr val="FF0000"/>
                </a:solidFill>
              </a:rPr>
              <a:t>५) “टास्क श्येड्युलर” टूल (</a:t>
            </a:r>
            <a:r>
              <a:rPr lang="en-US" sz="2400" dirty="0" smtClean="0">
                <a:solidFill>
                  <a:srgbClr val="FF0000"/>
                </a:solidFill>
              </a:rPr>
              <a:t>Task Scheduler Tool):-</a:t>
            </a:r>
            <a:endParaRPr lang="en-US" sz="2400" dirty="0">
              <a:solidFill>
                <a:srgbClr val="FF0000"/>
              </a:solidFill>
            </a:endParaRPr>
          </a:p>
        </p:txBody>
      </p:sp>
      <p:sp>
        <p:nvSpPr>
          <p:cNvPr id="3" name="Content Placeholder 2"/>
          <p:cNvSpPr>
            <a:spLocks noGrp="1"/>
          </p:cNvSpPr>
          <p:nvPr>
            <p:ph idx="1"/>
          </p:nvPr>
        </p:nvSpPr>
        <p:spPr>
          <a:xfrm>
            <a:off x="1066800" y="685800"/>
            <a:ext cx="7848600" cy="5943600"/>
          </a:xfrm>
        </p:spPr>
        <p:txBody>
          <a:bodyPr>
            <a:normAutofit fontScale="85000" lnSpcReduction="20000"/>
          </a:bodyPr>
          <a:lstStyle/>
          <a:p>
            <a:pPr>
              <a:buNone/>
            </a:pPr>
            <a:r>
              <a:rPr lang="mr-IN" dirty="0" smtClean="0"/>
              <a:t>“टास्क श्येड्युलर”</a:t>
            </a:r>
            <a:r>
              <a:rPr lang="en-US" dirty="0" smtClean="0"/>
              <a:t> </a:t>
            </a:r>
            <a:r>
              <a:rPr lang="mr-IN" dirty="0" smtClean="0"/>
              <a:t>हे विंडोज मध्ये समाविष्ट केलेले एक असे साधन आहे जे, जेव्हा जेव्हा अटींचा काही सेट पूर्ण होतो तेव्हा तेव्हा पूर्वनिर्धारित क्रियांना स्वयंचलित पने कार्यान्वित करता येते. </a:t>
            </a:r>
          </a:p>
          <a:p>
            <a:pPr>
              <a:buNone/>
            </a:pPr>
            <a:r>
              <a:rPr lang="mr-IN" dirty="0" smtClean="0"/>
              <a:t>उदाहरणार्थ- आपण दररोज रात्री बॅक अप स्क्रिप्ट चालविण्याकरिता कार्य</a:t>
            </a:r>
            <a:r>
              <a:rPr lang="en-US" dirty="0" smtClean="0"/>
              <a:t> </a:t>
            </a:r>
            <a:r>
              <a:rPr lang="mr-IN" dirty="0" smtClean="0"/>
              <a:t>(</a:t>
            </a:r>
            <a:r>
              <a:rPr lang="en-US" dirty="0" smtClean="0"/>
              <a:t>Task) </a:t>
            </a:r>
            <a:r>
              <a:rPr lang="mr-IN" dirty="0" smtClean="0"/>
              <a:t>श्येड्युल करू शकतो किंवा जेव्हा एखादी सिस्टम घटना उद्भवेल तेव्हा आपल्याला ई- मेल पाठवता येतो.</a:t>
            </a:r>
          </a:p>
          <a:p>
            <a:pPr>
              <a:buNone/>
            </a:pPr>
            <a:r>
              <a:rPr lang="mr-IN" dirty="0" smtClean="0"/>
              <a:t>“टास्क श्येड्युलर” टूल उघडण्याची पद्धती-</a:t>
            </a:r>
          </a:p>
          <a:p>
            <a:pPr marL="596646" indent="-514350">
              <a:buNone/>
            </a:pPr>
            <a:r>
              <a:rPr lang="mr-IN" dirty="0" smtClean="0"/>
              <a:t>१) स्टार्ट मेन्यू खोला.</a:t>
            </a:r>
          </a:p>
          <a:p>
            <a:pPr marL="596646" indent="-514350">
              <a:buNone/>
            </a:pPr>
            <a:r>
              <a:rPr lang="mr-IN" dirty="0" smtClean="0"/>
              <a:t>२)  “ऑल प्रोग्राम्स” वर क्लिक करा</a:t>
            </a:r>
          </a:p>
          <a:p>
            <a:pPr marL="596646" indent="-514350">
              <a:buNone/>
            </a:pPr>
            <a:r>
              <a:rPr lang="mr-IN" dirty="0" smtClean="0"/>
              <a:t>३) “अॅक्सेसरीज” वर क्लिक करा.</a:t>
            </a:r>
          </a:p>
          <a:p>
            <a:pPr marL="596646" indent="-514350">
              <a:buNone/>
            </a:pPr>
            <a:r>
              <a:rPr lang="mr-IN" dirty="0" smtClean="0"/>
              <a:t>४) “सिस्टम टूल्स” वर क्लिक करा. </a:t>
            </a:r>
          </a:p>
          <a:p>
            <a:pPr marL="596646" indent="-514350">
              <a:buNone/>
            </a:pPr>
            <a:r>
              <a:rPr lang="mr-IN" dirty="0" smtClean="0"/>
              <a:t>५) नंतर “टास्क श्येड्युलर” वर क्लिक करा. </a:t>
            </a:r>
          </a:p>
          <a:p>
            <a:pPr>
              <a:buNone/>
            </a:pPr>
            <a:r>
              <a:rPr lang="mr-IN"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563562"/>
          </a:xfrm>
        </p:spPr>
        <p:txBody>
          <a:bodyPr>
            <a:normAutofit/>
          </a:bodyPr>
          <a:lstStyle/>
          <a:p>
            <a:r>
              <a:rPr lang="mr-IN" sz="2400" dirty="0" smtClean="0">
                <a:solidFill>
                  <a:srgbClr val="FF0000"/>
                </a:solidFill>
                <a:latin typeface="Times New Roman" pitchFamily="18" charset="0"/>
                <a:cs typeface="Times New Roman" pitchFamily="18" charset="0"/>
              </a:rPr>
              <a:t>एम. एस.  विंडोज ची  उपसाधने (</a:t>
            </a:r>
            <a:r>
              <a:rPr lang="en-US" sz="2400" dirty="0" smtClean="0">
                <a:solidFill>
                  <a:srgbClr val="FF0000"/>
                </a:solidFill>
                <a:latin typeface="Times New Roman" pitchFamily="18" charset="0"/>
                <a:cs typeface="Times New Roman" pitchFamily="18" charset="0"/>
              </a:rPr>
              <a:t>M. S. Windows Accessories</a:t>
            </a:r>
            <a:r>
              <a:rPr lang="mr-IN" sz="2400" dirty="0" smtClean="0">
                <a:solidFill>
                  <a:srgbClr val="FF0000"/>
                </a:solidFill>
                <a:latin typeface="Times New Roman" pitchFamily="18" charset="0"/>
                <a:cs typeface="Times New Roman" pitchFamily="18" charset="0"/>
              </a:rPr>
              <a:t>):-</a:t>
            </a:r>
            <a:endParaRPr lang="en-US" sz="2400" dirty="0"/>
          </a:p>
        </p:txBody>
      </p:sp>
      <p:sp>
        <p:nvSpPr>
          <p:cNvPr id="3" name="Content Placeholder 2"/>
          <p:cNvSpPr>
            <a:spLocks noGrp="1"/>
          </p:cNvSpPr>
          <p:nvPr>
            <p:ph idx="1"/>
          </p:nvPr>
        </p:nvSpPr>
        <p:spPr>
          <a:xfrm>
            <a:off x="1143000" y="762000"/>
            <a:ext cx="7772400" cy="5943600"/>
          </a:xfrm>
        </p:spPr>
        <p:txBody>
          <a:bodyPr>
            <a:normAutofit fontScale="85000" lnSpcReduction="10000"/>
          </a:bodyPr>
          <a:lstStyle/>
          <a:p>
            <a:pPr>
              <a:buNone/>
            </a:pPr>
            <a:r>
              <a:rPr lang="mr-IN" dirty="0" smtClean="0"/>
              <a:t>एम एस. विंडोज मध्ये अनेक  अॅक्सेसरीज </a:t>
            </a:r>
            <a:r>
              <a:rPr lang="en-US" dirty="0" smtClean="0"/>
              <a:t> (Small Applications)</a:t>
            </a:r>
            <a:r>
              <a:rPr lang="mr-IN" dirty="0" smtClean="0"/>
              <a:t> या  अंतर्गत रित्या घातलेल्या आहेत.  तसेच अॅक्सेसरीज मध्ये महत्वपूर्ण ११ सिस्टम टूल्स उपलब्ध असतात. ह्या सिस्टम टूल्स ना आपण आवश्यकतेनुसार आणि इच्छेनुसार उपयोग करू शकतो. त्यामुळे कॅाम्प्युटर वर काम करणे सोपे व  सोयीस्कर होते. </a:t>
            </a:r>
          </a:p>
          <a:p>
            <a:pPr>
              <a:buNone/>
            </a:pPr>
            <a:r>
              <a:rPr lang="mr-IN" dirty="0" smtClean="0"/>
              <a:t>  विंडोज मध्ये स्टार्ट मेन्यू वर क्लिक केल्या नंतर प्रदर्शित लिस्ट मध्ये “प्रोग्राम” पर्यायाला निवडल्या जाते. त्या नंतर प्रोग्रामच्या प्रदर्शित लिस्ट मधून अॅक्सेसरीजला सिलेक्ट केले जाते आणि त्यावर क्लिक केल्या नंतर, या ग्रुप मध्ये असलेल्या विविध सुविधांची यादी प्रदर्शित होते.यामध्ये प्रामुख्याने प्रदर्शीत  होणारे उपसाधने</a:t>
            </a:r>
            <a:r>
              <a:rPr lang="en-US" dirty="0" smtClean="0">
                <a:solidFill>
                  <a:srgbClr val="FF0000"/>
                </a:solidFill>
                <a:latin typeface="Times New Roman" pitchFamily="18" charset="0"/>
                <a:cs typeface="Times New Roman" pitchFamily="18" charset="0"/>
              </a:rPr>
              <a:t> </a:t>
            </a:r>
            <a:r>
              <a:rPr lang="mr-IN" dirty="0" smtClean="0">
                <a:solidFill>
                  <a:srgbClr val="FF0000"/>
                </a:solidFill>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Accessories</a:t>
            </a:r>
            <a:r>
              <a:rPr lang="mr-IN" dirty="0" smtClean="0">
                <a:solidFill>
                  <a:srgbClr val="FF0000"/>
                </a:solidFill>
                <a:latin typeface="Times New Roman" pitchFamily="18" charset="0"/>
                <a:cs typeface="Times New Roman" pitchFamily="18" charset="0"/>
              </a:rPr>
              <a:t>)</a:t>
            </a:r>
            <a:r>
              <a:rPr lang="mr-IN" dirty="0" smtClean="0"/>
              <a:t> खालील प्रमाणे आहेत.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
            <a:ext cx="7848600" cy="6477000"/>
          </a:xfrm>
        </p:spPr>
        <p:txBody>
          <a:bodyPr/>
          <a:lstStyle/>
          <a:p>
            <a:pPr>
              <a:buNone/>
            </a:pPr>
            <a:r>
              <a:rPr lang="mr-IN" dirty="0" smtClean="0"/>
              <a:t>“टास्क श्येड्युलर” मध्ये नवीन कार्य तयार करण्याची पद्धती-</a:t>
            </a:r>
          </a:p>
          <a:p>
            <a:pPr marL="596646" indent="-514350">
              <a:buNone/>
            </a:pPr>
            <a:r>
              <a:rPr lang="mr-IN" dirty="0" smtClean="0"/>
              <a:t>१) बेसिक टास्क विझार्ड तयार करण्यासाठी एक्शन मेनू मध्ये “बेसिक टास्क” ला निवडा.</a:t>
            </a:r>
          </a:p>
          <a:p>
            <a:pPr marL="596646" indent="-514350">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
            <a:ext cx="7848600" cy="6477000"/>
          </a:xfrm>
        </p:spPr>
        <p:txBody>
          <a:bodyPr/>
          <a:lstStyle/>
          <a:p>
            <a:pPr>
              <a:buNone/>
            </a:pPr>
            <a:r>
              <a:rPr lang="mr-IN" dirty="0" smtClean="0"/>
              <a:t>२) ‘नाव’ या जागे मध्ये, आपल्या टास्क साठी एक नाव टाका. </a:t>
            </a:r>
          </a:p>
          <a:p>
            <a:pPr>
              <a:buNone/>
            </a:pPr>
            <a:r>
              <a:rPr lang="mr-IN" dirty="0" smtClean="0"/>
              <a:t>३) ‘वर्णन’ (</a:t>
            </a:r>
            <a:r>
              <a:rPr lang="en-US" dirty="0" smtClean="0"/>
              <a:t>Description) </a:t>
            </a:r>
            <a:r>
              <a:rPr lang="mr-IN" dirty="0" smtClean="0"/>
              <a:t>समोर दिलेल्या खाली मजकूर बाक्स मध्ये कार्याचे वर्णन टाका. हे पूर्ण झाल्यानंतर ‘नेक्स्ट’ वर क्लिक करा.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72400" cy="6477000"/>
          </a:xfrm>
        </p:spPr>
        <p:txBody>
          <a:bodyPr/>
          <a:lstStyle/>
          <a:p>
            <a:pPr>
              <a:buNone/>
            </a:pPr>
            <a:r>
              <a:rPr lang="mr-IN" dirty="0" smtClean="0"/>
              <a:t>४) आपले टास्क पुढे सुरु ठेवायचे असेल तर दिलेल्या पर्यायामधून ‘ट्रिगर’ ला निवडा.</a:t>
            </a:r>
          </a:p>
          <a:p>
            <a:pPr>
              <a:buNone/>
            </a:pPr>
            <a:r>
              <a:rPr lang="mr-IN" dirty="0" smtClean="0"/>
              <a:t>५) जेव्हा आपले टास्क सुरु करायचे असेल तर ‘नेक्स्ट’ वर क्लिक करा. </a:t>
            </a:r>
          </a:p>
          <a:p>
            <a:pPr>
              <a:buNone/>
            </a:pPr>
            <a:r>
              <a:rPr lang="mr-IN" dirty="0" smtClean="0"/>
              <a:t>६) आपल्या ट्रिगर च्या निवडीवर अवलंबून, आपल्याला विशिष्ट वेळ, दिवस किंवा कार्यक्रम निवडण्यासाठी सूचित केले जाते. तसे असल्यास, आपली निवड करा आणि ‘नेक्स्ट’ वर क्लिक करा.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72400" cy="6553200"/>
          </a:xfrm>
        </p:spPr>
        <p:txBody>
          <a:bodyPr>
            <a:noAutofit/>
          </a:bodyPr>
          <a:lstStyle/>
          <a:p>
            <a:pPr>
              <a:buNone/>
            </a:pPr>
            <a:r>
              <a:rPr lang="mr-IN" sz="2400" dirty="0" smtClean="0"/>
              <a:t>७) ट्रिगर झाल्यानंतर आपण करू इच्छित असलेल्या ‘एक्शन’ या पर्यायाला निवडा.(उदा.- प्रोग्राम सुरु करा ,एखादा ई – मेल पाठवा किंवा संदेश प्रदर्शित करा) नंतर ‘नेक्स्ट’ वर क्लिक करा.</a:t>
            </a:r>
          </a:p>
          <a:p>
            <a:pPr>
              <a:buNone/>
            </a:pPr>
            <a:r>
              <a:rPr lang="mr-IN" sz="2400" dirty="0" smtClean="0"/>
              <a:t>८) नंतर आपण निवडलेल्या ‘एक्शन’ वर अवलंबून, संबंधित माहिती भरा. नंतर ‘नेक्स्ट’ वर क्लिक करा.</a:t>
            </a:r>
          </a:p>
          <a:p>
            <a:pPr>
              <a:buNone/>
            </a:pPr>
            <a:r>
              <a:rPr lang="mr-IN" sz="2400" dirty="0" smtClean="0"/>
              <a:t>९) शेवटी स्क्रीन, आपले कार्य पूर्ण केल्यानंतर ‘फिनिश’</a:t>
            </a:r>
            <a:r>
              <a:rPr lang="en-US" sz="2400" dirty="0" smtClean="0"/>
              <a:t>(Finish) </a:t>
            </a:r>
            <a:r>
              <a:rPr lang="mr-IN" sz="2400" dirty="0" smtClean="0"/>
              <a:t> प्रदर्शित करते. </a:t>
            </a:r>
          </a:p>
          <a:p>
            <a:pPr>
              <a:buNone/>
            </a:pPr>
            <a:r>
              <a:rPr lang="mr-IN" sz="2400" dirty="0" smtClean="0"/>
              <a:t>१०) जर आपल्याला बदल करण्याची आवश्यकता असेल तर मागे जाण्यासाठी ‘बॅक’ या बटनावर क्लिक करा. आपले बदल करा. नंतर आपण ‘फिनिश’ स्क्रीन वर परत येई पर्यंत ‘नेक्स्ट’ वर क्लिक करा.</a:t>
            </a:r>
          </a:p>
          <a:p>
            <a:pPr>
              <a:buNone/>
            </a:pPr>
            <a:r>
              <a:rPr lang="mr-IN" sz="2400" dirty="0" smtClean="0"/>
              <a:t>११) आपले कार्य पूर्ण करण्यासाठी ‘समाप्त’ वर क्लिक करा.</a:t>
            </a:r>
          </a:p>
          <a:p>
            <a:pPr>
              <a:buNone/>
            </a:pPr>
            <a:r>
              <a:rPr lang="mr-IN" sz="2400" dirty="0" smtClean="0"/>
              <a:t>      पुढच्या वेळी आपला ट्रिगर होईल तेंव्हा टास्क सुरु होते.    </a:t>
            </a:r>
          </a:p>
          <a:p>
            <a:pPr>
              <a:buNone/>
            </a:pPr>
            <a:r>
              <a:rPr lang="mr-IN" sz="2400" dirty="0" smtClean="0"/>
              <a:t> </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a:bodyPr>
          <a:lstStyle/>
          <a:p>
            <a:r>
              <a:rPr lang="mr-IN" sz="2400" dirty="0" smtClean="0">
                <a:solidFill>
                  <a:srgbClr val="FF0000"/>
                </a:solidFill>
              </a:rPr>
              <a:t>६) </a:t>
            </a:r>
            <a:r>
              <a:rPr lang="en-US" sz="2400" dirty="0" smtClean="0">
                <a:solidFill>
                  <a:srgbClr val="FF0000"/>
                </a:solidFill>
              </a:rPr>
              <a:t>“</a:t>
            </a:r>
            <a:r>
              <a:rPr lang="mr-IN" sz="2400" dirty="0" smtClean="0">
                <a:solidFill>
                  <a:srgbClr val="FF0000"/>
                </a:solidFill>
              </a:rPr>
              <a:t>स्निपिंग</a:t>
            </a:r>
            <a:r>
              <a:rPr lang="en-US" sz="2400" dirty="0" smtClean="0">
                <a:solidFill>
                  <a:srgbClr val="FF0000"/>
                </a:solidFill>
              </a:rPr>
              <a:t>”</a:t>
            </a:r>
            <a:r>
              <a:rPr lang="mr-IN" sz="2400" dirty="0" smtClean="0">
                <a:solidFill>
                  <a:srgbClr val="FF0000"/>
                </a:solidFill>
              </a:rPr>
              <a:t> टूल ( </a:t>
            </a:r>
            <a:r>
              <a:rPr lang="en-US" sz="2400" dirty="0" smtClean="0">
                <a:solidFill>
                  <a:srgbClr val="FF0000"/>
                </a:solidFill>
              </a:rPr>
              <a:t>Snipping Tool) :-</a:t>
            </a:r>
            <a:endParaRPr lang="en-US" sz="2400" dirty="0">
              <a:solidFill>
                <a:srgbClr val="FF0000"/>
              </a:solidFill>
            </a:endParaRPr>
          </a:p>
        </p:txBody>
      </p:sp>
      <p:sp>
        <p:nvSpPr>
          <p:cNvPr id="3" name="Content Placeholder 2"/>
          <p:cNvSpPr>
            <a:spLocks noGrp="1"/>
          </p:cNvSpPr>
          <p:nvPr>
            <p:ph idx="1"/>
          </p:nvPr>
        </p:nvSpPr>
        <p:spPr>
          <a:xfrm>
            <a:off x="1143000" y="838200"/>
            <a:ext cx="7696200" cy="5791200"/>
          </a:xfrm>
        </p:spPr>
        <p:txBody>
          <a:bodyPr>
            <a:normAutofit fontScale="62500" lnSpcReduction="20000"/>
          </a:bodyPr>
          <a:lstStyle/>
          <a:p>
            <a:pPr>
              <a:buNone/>
            </a:pPr>
            <a:r>
              <a:rPr lang="en-US" dirty="0" smtClean="0"/>
              <a:t>“</a:t>
            </a:r>
            <a:r>
              <a:rPr lang="mr-IN" dirty="0" smtClean="0"/>
              <a:t>स्निपिंग</a:t>
            </a:r>
            <a:r>
              <a:rPr lang="en-US" dirty="0" smtClean="0"/>
              <a:t>”</a:t>
            </a:r>
            <a:r>
              <a:rPr lang="mr-IN" dirty="0" smtClean="0"/>
              <a:t> टूल</a:t>
            </a:r>
            <a:r>
              <a:rPr lang="en-US" dirty="0" smtClean="0"/>
              <a:t>  </a:t>
            </a:r>
            <a:r>
              <a:rPr lang="mr-IN" dirty="0" smtClean="0"/>
              <a:t>ला मायक्रो सॉप्ट विंडोज ने विकसित केलेले आहे. या टूल च्या मदतीने आपल्या लॅप टॉप किंवा कॅाम्प्युटर मध्ये जी ओपन विंडो असेल त्याचा ‘स्क्रीन शॉट’ घेवू शकतो. ह्या मध्ये आपल्याला जितक्या एरिया चा ‘स्क्रीन शॉट’ घ्यायचा आहे तेवढ्या एरिया ला सिलेक्ट करावे किंवा पूर्ण स्क्रीन चा सुद्धा ‘स्क्रीन शॉट’ घेवू शकतो. आणि त्या फाईल ला इमेज फाईल मध्ये सेव्ह करू शकतो. </a:t>
            </a:r>
          </a:p>
          <a:p>
            <a:pPr>
              <a:buNone/>
            </a:pPr>
            <a:r>
              <a:rPr lang="mr-IN" dirty="0" smtClean="0"/>
              <a:t> </a:t>
            </a:r>
            <a:r>
              <a:rPr lang="en-US" dirty="0" smtClean="0">
                <a:solidFill>
                  <a:srgbClr val="FF0000"/>
                </a:solidFill>
              </a:rPr>
              <a:t>“</a:t>
            </a:r>
            <a:r>
              <a:rPr lang="mr-IN" dirty="0" smtClean="0">
                <a:solidFill>
                  <a:srgbClr val="FF0000"/>
                </a:solidFill>
              </a:rPr>
              <a:t>स्निपिंग</a:t>
            </a:r>
            <a:r>
              <a:rPr lang="en-US" dirty="0" smtClean="0">
                <a:solidFill>
                  <a:srgbClr val="FF0000"/>
                </a:solidFill>
              </a:rPr>
              <a:t>”</a:t>
            </a:r>
            <a:r>
              <a:rPr lang="mr-IN" dirty="0" smtClean="0">
                <a:solidFill>
                  <a:srgbClr val="FF0000"/>
                </a:solidFill>
              </a:rPr>
              <a:t> टूल ओपन करण्याची पद्धती-</a:t>
            </a:r>
          </a:p>
          <a:p>
            <a:pPr marL="596646" indent="-514350">
              <a:buNone/>
            </a:pPr>
            <a:r>
              <a:rPr lang="mr-IN" dirty="0" smtClean="0"/>
              <a:t>१) स्टार्ट मेन्यू खोला.</a:t>
            </a:r>
          </a:p>
          <a:p>
            <a:pPr marL="596646" indent="-514350">
              <a:buNone/>
            </a:pPr>
            <a:r>
              <a:rPr lang="mr-IN" dirty="0" smtClean="0"/>
              <a:t>२)  “ऑल प्रोग्राम्स” वर क्लिक करा</a:t>
            </a:r>
          </a:p>
          <a:p>
            <a:pPr marL="596646" indent="-514350">
              <a:buNone/>
            </a:pPr>
            <a:r>
              <a:rPr lang="mr-IN" dirty="0" smtClean="0"/>
              <a:t>३) “अॅक्सेसरीज” वर क्लिक करा.</a:t>
            </a:r>
          </a:p>
          <a:p>
            <a:pPr marL="596646" indent="-514350">
              <a:buNone/>
            </a:pPr>
            <a:r>
              <a:rPr lang="mr-IN" dirty="0" smtClean="0"/>
              <a:t>४) “सिस्टम टूल्स” वर क्लिक करा. </a:t>
            </a:r>
          </a:p>
          <a:p>
            <a:pPr marL="596646" indent="-514350">
              <a:buNone/>
            </a:pPr>
            <a:r>
              <a:rPr lang="mr-IN" dirty="0" smtClean="0"/>
              <a:t>५) नंतर “</a:t>
            </a:r>
            <a:r>
              <a:rPr lang="en-US" dirty="0" smtClean="0">
                <a:solidFill>
                  <a:srgbClr val="FF0000"/>
                </a:solidFill>
              </a:rPr>
              <a:t>“</a:t>
            </a:r>
            <a:r>
              <a:rPr lang="mr-IN" dirty="0" smtClean="0">
                <a:solidFill>
                  <a:srgbClr val="FF0000"/>
                </a:solidFill>
              </a:rPr>
              <a:t>स्निपिंग टूल </a:t>
            </a:r>
            <a:r>
              <a:rPr lang="mr-IN" dirty="0" smtClean="0"/>
              <a:t>” वर क्लिक करा. </a:t>
            </a:r>
          </a:p>
          <a:p>
            <a:pPr>
              <a:buNone/>
            </a:pPr>
            <a:r>
              <a:rPr lang="mr-IN" dirty="0" smtClean="0">
                <a:solidFill>
                  <a:srgbClr val="FF0000"/>
                </a:solidFill>
              </a:rPr>
              <a:t>       या </a:t>
            </a:r>
            <a:r>
              <a:rPr lang="en-US" dirty="0" smtClean="0">
                <a:solidFill>
                  <a:srgbClr val="FF0000"/>
                </a:solidFill>
              </a:rPr>
              <a:t>“</a:t>
            </a:r>
            <a:r>
              <a:rPr lang="mr-IN" dirty="0" smtClean="0">
                <a:solidFill>
                  <a:srgbClr val="FF0000"/>
                </a:solidFill>
              </a:rPr>
              <a:t>स्निपिंग</a:t>
            </a:r>
            <a:r>
              <a:rPr lang="en-US" dirty="0" smtClean="0">
                <a:solidFill>
                  <a:srgbClr val="FF0000"/>
                </a:solidFill>
              </a:rPr>
              <a:t>”</a:t>
            </a:r>
            <a:r>
              <a:rPr lang="mr-IN" dirty="0" smtClean="0">
                <a:solidFill>
                  <a:srgbClr val="FF0000"/>
                </a:solidFill>
              </a:rPr>
              <a:t> टूल मध्ये खालील कार्य होतात.</a:t>
            </a:r>
          </a:p>
          <a:p>
            <a:pPr marL="596646" indent="-514350">
              <a:buNone/>
            </a:pPr>
            <a:r>
              <a:rPr lang="mr-IN" dirty="0" smtClean="0"/>
              <a:t>१) न्यू (</a:t>
            </a:r>
            <a:r>
              <a:rPr lang="en-US" dirty="0" smtClean="0"/>
              <a:t>New</a:t>
            </a:r>
            <a:r>
              <a:rPr lang="mr-IN" dirty="0" smtClean="0"/>
              <a:t>) बटन- या पर्यायाच्या मदतीने नवीन ‘स्क्रीन शॉट’ घेवू शकतो.</a:t>
            </a:r>
            <a:r>
              <a:rPr lang="en-US" dirty="0" smtClean="0"/>
              <a:t>  </a:t>
            </a:r>
          </a:p>
          <a:p>
            <a:pPr marL="596646" indent="-514350">
              <a:buNone/>
            </a:pPr>
            <a:r>
              <a:rPr lang="mr-IN" dirty="0" smtClean="0"/>
              <a:t>२) सेव्ह (</a:t>
            </a:r>
            <a:r>
              <a:rPr lang="en-US" dirty="0" smtClean="0"/>
              <a:t>Save </a:t>
            </a:r>
            <a:r>
              <a:rPr lang="mr-IN" dirty="0" smtClean="0"/>
              <a:t>) बटन- या पर्यायाच्या मदतीने नवीन ‘स्क्रीन शॉट’ घेतलेल्या फाईल ला </a:t>
            </a:r>
            <a:r>
              <a:rPr lang="en-US" dirty="0" smtClean="0"/>
              <a:t> JPEG, GIF,  PNG </a:t>
            </a:r>
            <a:r>
              <a:rPr lang="mr-IN" dirty="0" smtClean="0"/>
              <a:t> फाईल मध्ये सेव्ह करू शकतो.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772400" cy="6400800"/>
          </a:xfrm>
        </p:spPr>
        <p:txBody>
          <a:bodyPr>
            <a:normAutofit fontScale="85000" lnSpcReduction="20000"/>
          </a:bodyPr>
          <a:lstStyle/>
          <a:p>
            <a:pPr>
              <a:buNone/>
            </a:pPr>
            <a:r>
              <a:rPr lang="en-US" dirty="0" smtClean="0"/>
              <a:t>3) </a:t>
            </a:r>
            <a:r>
              <a:rPr lang="mr-IN" dirty="0" smtClean="0"/>
              <a:t>कॉपी (</a:t>
            </a:r>
            <a:r>
              <a:rPr lang="en-US" dirty="0" smtClean="0"/>
              <a:t>Copy</a:t>
            </a:r>
            <a:r>
              <a:rPr lang="mr-IN" dirty="0" smtClean="0"/>
              <a:t>) बटन- या पर्यायाच्या मदतीने ‘स्क्रीन शॉट’ ला कॉपी करू शकतो आणि वर्ड व एक्सेल मध्ये पेस्ट करू शकतो. </a:t>
            </a:r>
          </a:p>
          <a:p>
            <a:pPr>
              <a:buNone/>
            </a:pPr>
            <a:r>
              <a:rPr lang="en-US" dirty="0" smtClean="0"/>
              <a:t> </a:t>
            </a:r>
            <a:r>
              <a:rPr lang="mr-IN" dirty="0" smtClean="0"/>
              <a:t>४) मेल (</a:t>
            </a:r>
            <a:r>
              <a:rPr lang="en-US" dirty="0" smtClean="0"/>
              <a:t>Mail</a:t>
            </a:r>
            <a:r>
              <a:rPr lang="mr-IN" dirty="0" smtClean="0"/>
              <a:t>) बटन- या पर्यायाच्या मदतीने ‘स्क्रीन शॉट’ ला ‘आउट लुक’ च्या मदतीने थेट मेल करू शकतो.</a:t>
            </a:r>
          </a:p>
          <a:p>
            <a:pPr>
              <a:buNone/>
            </a:pPr>
            <a:r>
              <a:rPr lang="en-US" dirty="0" smtClean="0"/>
              <a:t> </a:t>
            </a:r>
            <a:r>
              <a:rPr lang="mr-IN" dirty="0" smtClean="0"/>
              <a:t>५) पेन (</a:t>
            </a:r>
            <a:r>
              <a:rPr lang="en-US" dirty="0" smtClean="0"/>
              <a:t>Pen</a:t>
            </a:r>
            <a:r>
              <a:rPr lang="mr-IN" dirty="0" smtClean="0"/>
              <a:t>) बटन- या पर्यायाच्या मदतीने ‘स्क्रीन शॉट’ मध्ये दिलेल्या टेक्स्ट ला किंवा इमेज ला अंडर लाईन किंवा मार्क  करू शकतो. </a:t>
            </a:r>
          </a:p>
          <a:p>
            <a:pPr>
              <a:buNone/>
            </a:pPr>
            <a:r>
              <a:rPr lang="en-US" dirty="0" smtClean="0"/>
              <a:t> </a:t>
            </a:r>
            <a:r>
              <a:rPr lang="mr-IN" dirty="0" smtClean="0"/>
              <a:t>६) हायलाईटर (</a:t>
            </a:r>
            <a:r>
              <a:rPr lang="en-US" dirty="0" smtClean="0"/>
              <a:t>High Lighter</a:t>
            </a:r>
            <a:r>
              <a:rPr lang="mr-IN" dirty="0" smtClean="0"/>
              <a:t>) बटन- या पर्यायाच्या मदतीने ‘स्क्रीन शॉट’ मध्ये दिलेल्या टेक्स्ट ला किंवा इमेज ला हायलाईट करू शकतो.</a:t>
            </a:r>
          </a:p>
          <a:p>
            <a:pPr>
              <a:buNone/>
            </a:pPr>
            <a:r>
              <a:rPr lang="en-US" dirty="0" smtClean="0"/>
              <a:t> </a:t>
            </a:r>
            <a:r>
              <a:rPr lang="mr-IN" dirty="0" smtClean="0"/>
              <a:t>७) इरेजर (</a:t>
            </a:r>
            <a:r>
              <a:rPr lang="en-US" dirty="0" smtClean="0"/>
              <a:t>Eraser </a:t>
            </a:r>
            <a:r>
              <a:rPr lang="mr-IN" dirty="0" smtClean="0"/>
              <a:t>) बटन- या पर्यायाच्या मदतीने ‘स्क्रीन शॉट’ मध्ये केलेले बदल उदा.- अंडर लाईन ,      </a:t>
            </a:r>
            <a:endParaRPr lang="en-US" dirty="0" smtClean="0"/>
          </a:p>
          <a:p>
            <a:pPr>
              <a:buNone/>
            </a:pPr>
            <a:r>
              <a:rPr lang="mr-IN" dirty="0" smtClean="0"/>
              <a:t>हायलाईट केलेले टेक्स्ट किंवा अंडर लाईन या  मधून, अंडर लाईन  किंवा हायलाईट केलेले टेक्स्ट च्या कलर ला सहजतेने मिटवू शकतो.</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a:bodyPr>
          <a:lstStyle/>
          <a:p>
            <a:r>
              <a:rPr lang="mr-IN" sz="2400" dirty="0" smtClean="0"/>
              <a:t>१</a:t>
            </a:r>
            <a:r>
              <a:rPr lang="mr-IN" sz="2400" dirty="0" smtClean="0"/>
              <a:t>)</a:t>
            </a:r>
            <a:r>
              <a:rPr lang="en-US" sz="2400" dirty="0" smtClean="0"/>
              <a:t> </a:t>
            </a:r>
            <a:r>
              <a:rPr lang="mr-IN" sz="2400" dirty="0" smtClean="0"/>
              <a:t>वर्ड </a:t>
            </a:r>
            <a:r>
              <a:rPr lang="mr-IN" sz="2400" dirty="0" smtClean="0"/>
              <a:t>पॅड (</a:t>
            </a:r>
            <a:r>
              <a:rPr lang="en-US" sz="2400" dirty="0" smtClean="0"/>
              <a:t>Word Pad)</a:t>
            </a:r>
            <a:r>
              <a:rPr lang="mr-IN" sz="2400" dirty="0" smtClean="0"/>
              <a:t>:-</a:t>
            </a:r>
            <a:r>
              <a:rPr lang="en-US" sz="2400" dirty="0" smtClean="0"/>
              <a:t> </a:t>
            </a:r>
            <a:r>
              <a:rPr lang="mr-IN" sz="2400" dirty="0" smtClean="0"/>
              <a:t> </a:t>
            </a:r>
            <a:endParaRPr lang="en-US" sz="2400" dirty="0"/>
          </a:p>
        </p:txBody>
      </p:sp>
      <p:sp>
        <p:nvSpPr>
          <p:cNvPr id="3" name="Content Placeholder 2"/>
          <p:cNvSpPr>
            <a:spLocks noGrp="1"/>
          </p:cNvSpPr>
          <p:nvPr>
            <p:ph idx="1"/>
          </p:nvPr>
        </p:nvSpPr>
        <p:spPr>
          <a:xfrm>
            <a:off x="1143000" y="762000"/>
            <a:ext cx="7772400" cy="5867400"/>
          </a:xfrm>
        </p:spPr>
        <p:txBody>
          <a:bodyPr>
            <a:normAutofit fontScale="85000" lnSpcReduction="20000"/>
          </a:bodyPr>
          <a:lstStyle/>
          <a:p>
            <a:pPr>
              <a:buNone/>
            </a:pPr>
            <a:r>
              <a:rPr lang="mr-IN" dirty="0" smtClean="0"/>
              <a:t>नोट पॅड प्रोग्राम सारखाच वर्ड पॅड सुद्धा विंडोज मध्ये एक टेक्स्ट एडिटर आहे. हा सुद्धा विंडोज चा वर्ड प्रोसेसिंग प्रोग्राम आहे. याचा उपयोग डाक्युमेंट तयार करण्यासाठी आणि त्यात सुधारणा करण्यासाठी होतो. नोट पॅड मध्ये मर्यादित डाटा ठेवू शकतो परंतु वर्ड पॅड मध्ये अमर्यादित डाटा  ठेवू शकतो. वर्ड पॅड हा नोट पॅड चा आधुनिक रूप आहे. वर्ड पॅड मध्ये नोट पॅड पेक्षा जास्त वैशिष्ट्ये असतात. उदा.- वर्ड पॅड मध्ये सिलेक्टेड वर्ड, लाईन किंवा  पॅराग्राफ फार्मेटिंग करू शकतो पन नोट पॅड मध्ये या सुविधा नसतात. या मध्ये  फाँट चा आकार बदलवू शकतो, या मध्ये तारीख आणि वेळ टाकू शकतो. हा विंडोज अॅक्सेसरीज चा महत्वाचा टूल आहे.</a:t>
            </a:r>
          </a:p>
          <a:p>
            <a:pPr>
              <a:buNone/>
            </a:pPr>
            <a:r>
              <a:rPr lang="mr-IN" dirty="0" smtClean="0"/>
              <a:t>स्टार्ट &gt;  ऑल प्रोग्राम्स &gt; अॅक्सेसरीज &gt; वर्ड पॅड , नुसार वर्ड पॅड खोलता येतो.</a:t>
            </a:r>
          </a:p>
          <a:p>
            <a:pPr>
              <a:buNone/>
            </a:pPr>
            <a:r>
              <a:rPr lang="mr-IN" dirty="0" smtClean="0"/>
              <a:t>क्विक नोट्स आणि टेक्स्ट – आधारित लिखाणाकरिता वर्ड पॅड चा उपयोग होतो.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a:bodyPr>
          <a:lstStyle/>
          <a:p>
            <a:r>
              <a:rPr lang="mr-IN" sz="2400" dirty="0" smtClean="0"/>
              <a:t>वर्ड पॅड</a:t>
            </a:r>
            <a:r>
              <a:rPr lang="en-US" sz="2400" dirty="0" smtClean="0"/>
              <a:t> </a:t>
            </a:r>
            <a:r>
              <a:rPr lang="mr-IN" sz="2400" dirty="0" smtClean="0"/>
              <a:t>चे उपयोग - </a:t>
            </a:r>
            <a:endParaRPr lang="en-US" sz="2400" dirty="0"/>
          </a:p>
        </p:txBody>
      </p:sp>
      <p:sp>
        <p:nvSpPr>
          <p:cNvPr id="3" name="Content Placeholder 2"/>
          <p:cNvSpPr>
            <a:spLocks noGrp="1"/>
          </p:cNvSpPr>
          <p:nvPr>
            <p:ph idx="1"/>
          </p:nvPr>
        </p:nvSpPr>
        <p:spPr>
          <a:xfrm>
            <a:off x="1143000" y="762000"/>
            <a:ext cx="7772400" cy="5791200"/>
          </a:xfrm>
        </p:spPr>
        <p:txBody>
          <a:bodyPr>
            <a:normAutofit fontScale="92500" lnSpcReduction="20000"/>
          </a:bodyPr>
          <a:lstStyle/>
          <a:p>
            <a:pPr>
              <a:buNone/>
            </a:pPr>
            <a:r>
              <a:rPr lang="mr-IN" dirty="0" smtClean="0"/>
              <a:t>वर्ड पॅड</a:t>
            </a:r>
            <a:r>
              <a:rPr lang="en-US" dirty="0" smtClean="0"/>
              <a:t> </a:t>
            </a:r>
            <a:r>
              <a:rPr lang="mr-IN" dirty="0" smtClean="0"/>
              <a:t>चा उपयोग खूप साऱ्या कामात केला जातो.</a:t>
            </a:r>
          </a:p>
          <a:p>
            <a:pPr marL="596646" indent="-514350">
              <a:buNone/>
            </a:pPr>
            <a:r>
              <a:rPr lang="mr-IN" dirty="0" smtClean="0"/>
              <a:t>१) डॉक्यूमेन्ट तयार करणे, खोलणे आणि संग्रहित करणे.</a:t>
            </a:r>
          </a:p>
          <a:p>
            <a:pPr marL="596646" indent="-514350">
              <a:buNone/>
            </a:pPr>
            <a:r>
              <a:rPr lang="mr-IN" dirty="0" smtClean="0"/>
              <a:t>२) डॉक्यूमेन्ट चे स्वरूप बदलण्यासाठी उदा.-</a:t>
            </a:r>
            <a:r>
              <a:rPr lang="mr-IN" dirty="0" smtClean="0"/>
              <a:t> फाँट चा आकार </a:t>
            </a:r>
            <a:r>
              <a:rPr lang="mr-IN" dirty="0" smtClean="0"/>
              <a:t>बदलता येतो, प्रिंट च्या स्टाईल ला बदलविता येते. तसेच पेज चा लुक सुद्धा बदलविता येतो.  </a:t>
            </a:r>
          </a:p>
          <a:p>
            <a:pPr marL="596646" indent="-514350">
              <a:buNone/>
            </a:pPr>
            <a:r>
              <a:rPr lang="mr-IN" dirty="0" smtClean="0"/>
              <a:t>३) </a:t>
            </a:r>
            <a:r>
              <a:rPr lang="mr-IN" dirty="0" smtClean="0"/>
              <a:t>डॉक्यूमेन्ट</a:t>
            </a:r>
            <a:r>
              <a:rPr lang="mr-IN" dirty="0" smtClean="0"/>
              <a:t> मध्ये </a:t>
            </a:r>
            <a:r>
              <a:rPr lang="mr-IN" dirty="0" smtClean="0"/>
              <a:t>तारीख आणि </a:t>
            </a:r>
            <a:r>
              <a:rPr lang="mr-IN" dirty="0" smtClean="0"/>
              <a:t>वेळ, चित्र , हायपर लिंक टाकू </a:t>
            </a:r>
            <a:r>
              <a:rPr lang="mr-IN" dirty="0" smtClean="0"/>
              <a:t>शकतो</a:t>
            </a:r>
            <a:r>
              <a:rPr lang="mr-IN" dirty="0" smtClean="0"/>
              <a:t>.</a:t>
            </a:r>
          </a:p>
          <a:p>
            <a:pPr marL="596646" indent="-514350">
              <a:buNone/>
            </a:pPr>
            <a:r>
              <a:rPr lang="mr-IN" dirty="0" smtClean="0"/>
              <a:t>४) डॉक्यूमेन्ट ला व्ह्यू सुद्धा करू शकतो. </a:t>
            </a:r>
          </a:p>
          <a:p>
            <a:pPr marL="596646" indent="-514350">
              <a:buNone/>
            </a:pPr>
            <a:r>
              <a:rPr lang="mr-IN" dirty="0" smtClean="0"/>
              <a:t>५) आपण पेज मार्जिन सुद्धा तयार करू शकतो. </a:t>
            </a:r>
          </a:p>
          <a:p>
            <a:pPr marL="596646" indent="-514350">
              <a:buNone/>
            </a:pPr>
            <a:r>
              <a:rPr lang="mr-IN" smtClean="0"/>
              <a:t>६) डॉक्यूमेन्ट ला प्रिंट सुद्धा करू शकतो.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98080" cy="381000"/>
          </a:xfrm>
        </p:spPr>
        <p:txBody>
          <a:bodyPr>
            <a:normAutofit fontScale="90000"/>
          </a:bodyPr>
          <a:lstStyle/>
          <a:p>
            <a:r>
              <a:rPr lang="mr-IN" sz="2400" dirty="0" smtClean="0"/>
              <a:t>२) कॅल्क्युलेटर (</a:t>
            </a:r>
            <a:r>
              <a:rPr lang="en-US" sz="2400" dirty="0" smtClean="0"/>
              <a:t> Calculator):-</a:t>
            </a:r>
            <a:r>
              <a:rPr lang="mr-IN" sz="2400" dirty="0" smtClean="0"/>
              <a:t> </a:t>
            </a:r>
            <a:endParaRPr lang="en-US" sz="2400" dirty="0"/>
          </a:p>
        </p:txBody>
      </p:sp>
      <p:sp>
        <p:nvSpPr>
          <p:cNvPr id="3" name="Content Placeholder 2"/>
          <p:cNvSpPr>
            <a:spLocks noGrp="1"/>
          </p:cNvSpPr>
          <p:nvPr>
            <p:ph idx="1"/>
          </p:nvPr>
        </p:nvSpPr>
        <p:spPr>
          <a:xfrm>
            <a:off x="1066800" y="685800"/>
            <a:ext cx="7772400" cy="5943600"/>
          </a:xfrm>
        </p:spPr>
        <p:txBody>
          <a:bodyPr>
            <a:normAutofit fontScale="77500" lnSpcReduction="20000"/>
          </a:bodyPr>
          <a:lstStyle/>
          <a:p>
            <a:pPr>
              <a:buNone/>
            </a:pPr>
            <a:r>
              <a:rPr lang="mr-IN" dirty="0" smtClean="0"/>
              <a:t> विंडोज  मध्ये उपलब्ध अॅक्सेसरीज ग्रुप मध्ये असलेल्या या टूल चा उपयोग अंकगणित तसेच वैज्ञानिक गणित करण्याकरिता करू शकतो.</a:t>
            </a:r>
          </a:p>
          <a:p>
            <a:pPr>
              <a:buNone/>
            </a:pPr>
            <a:r>
              <a:rPr lang="mr-IN" dirty="0" smtClean="0"/>
              <a:t> कॅल्क्युलेटर  ला चालविण्यासाठी स्क्रीन वर एक सामान्य कॅल्क्युलेटर प्रदर्शित होतो. या कॅल्क्युलेटर च्या माध्यमातून आपण अंकगणितीय गणना उदा.- बेरीज , वजाबाकी, गुणाकार आणि भागाकार करू शकतो. तसेच वैज्ञानिक गणित सुद्धा करू शकतो. या मध्ये ० ते ९ अंकापर्यंत बटन असतात. माउस च्या साह्याने योग्य बटन चालवून आपण अंकगणित करू शकतो. </a:t>
            </a:r>
          </a:p>
          <a:p>
            <a:pPr>
              <a:buNone/>
            </a:pPr>
            <a:r>
              <a:rPr lang="mr-IN" dirty="0" smtClean="0"/>
              <a:t>कॅल्क्युलेटर ला खोलण्या साठी खालील कृती करावी. </a:t>
            </a:r>
          </a:p>
          <a:p>
            <a:pPr marL="596646" indent="-514350">
              <a:buAutoNum type="hindiNumParenR"/>
            </a:pPr>
            <a:r>
              <a:rPr lang="mr-IN" dirty="0" smtClean="0"/>
              <a:t>स्टार्ट  बटन वर क्लिक करा. त्यानंतर ऑल प्रोग्राम्स वर क्लिक करा. </a:t>
            </a:r>
          </a:p>
          <a:p>
            <a:pPr marL="596646" indent="-514350">
              <a:buAutoNum type="hindiNumParenR"/>
            </a:pPr>
            <a:r>
              <a:rPr lang="mr-IN" dirty="0" smtClean="0"/>
              <a:t> त्यानंतर अॅक्सेसरीज वर क्लिक करा. त्यानंतर कॅल्क्युलेटर  या पर्यायावर वर क्लिक करा. </a:t>
            </a:r>
          </a:p>
          <a:p>
            <a:pPr marL="596646" indent="-514350">
              <a:buAutoNum type="hindiNumParenR"/>
            </a:pPr>
            <a:r>
              <a:rPr lang="mr-IN" dirty="0" smtClean="0"/>
              <a:t>कॅल्क्युलेटर चा विंडो खुलेल.</a:t>
            </a:r>
          </a:p>
          <a:p>
            <a:pPr>
              <a:buNone/>
            </a:pPr>
            <a:r>
              <a:rPr lang="mr-IN" dirty="0" smtClean="0"/>
              <a:t>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r>
              <a:rPr lang="mr-IN" sz="2400" dirty="0" smtClean="0"/>
              <a:t>३) </a:t>
            </a:r>
            <a:r>
              <a:rPr lang="mr-IN" sz="2000" dirty="0" smtClean="0"/>
              <a:t>नोट पॅड (</a:t>
            </a:r>
            <a:r>
              <a:rPr lang="en-US" sz="2000" dirty="0" smtClean="0"/>
              <a:t> Note Pad):- </a:t>
            </a:r>
            <a:endParaRPr lang="en-US" sz="2000" dirty="0"/>
          </a:p>
        </p:txBody>
      </p:sp>
      <p:sp>
        <p:nvSpPr>
          <p:cNvPr id="3" name="Content Placeholder 2"/>
          <p:cNvSpPr>
            <a:spLocks noGrp="1"/>
          </p:cNvSpPr>
          <p:nvPr>
            <p:ph idx="1"/>
          </p:nvPr>
        </p:nvSpPr>
        <p:spPr>
          <a:xfrm>
            <a:off x="1066800" y="685800"/>
            <a:ext cx="7848600" cy="5943600"/>
          </a:xfrm>
        </p:spPr>
        <p:txBody>
          <a:bodyPr/>
          <a:lstStyle/>
          <a:p>
            <a:pPr>
              <a:buNone/>
            </a:pPr>
            <a:r>
              <a:rPr lang="mr-IN" dirty="0" smtClean="0"/>
              <a:t>नोट पॅड</a:t>
            </a:r>
            <a:r>
              <a:rPr lang="en-US" dirty="0" smtClean="0"/>
              <a:t>  </a:t>
            </a:r>
            <a:r>
              <a:rPr lang="mr-IN" dirty="0" smtClean="0"/>
              <a:t> प्रोग्राम हा विंडोज चा टेक्स्ट एडिटर आहे. विंडोज मध्ये टेक्स्ट फाईल बनविण्यासाठी ह्याचा उपयोग करतात. ह्या मध्ये बनविलेली फाईल </a:t>
            </a:r>
            <a:r>
              <a:rPr lang="en-US" dirty="0" smtClean="0"/>
              <a:t>extension .txt </a:t>
            </a:r>
            <a:r>
              <a:rPr lang="mr-IN" dirty="0" smtClean="0"/>
              <a:t> असते. कोणत्या दुसऱ्या प्रोग्राम मध्ये बनविलेली फाईल आपण नोट पॅड</a:t>
            </a:r>
            <a:r>
              <a:rPr lang="en-US" dirty="0" smtClean="0"/>
              <a:t> </a:t>
            </a:r>
            <a:r>
              <a:rPr lang="mr-IN" dirty="0" smtClean="0"/>
              <a:t> मध्ये खोलू शकतो. परंतु नोट पॅड</a:t>
            </a:r>
            <a:r>
              <a:rPr lang="en-US" dirty="0" smtClean="0"/>
              <a:t> </a:t>
            </a:r>
            <a:r>
              <a:rPr lang="mr-IN" dirty="0" smtClean="0"/>
              <a:t> मध्ये खोलल्या गेलेल्या फाईल चा साईज ६४ </a:t>
            </a:r>
            <a:r>
              <a:rPr lang="en-US" dirty="0" smtClean="0"/>
              <a:t>Kb</a:t>
            </a:r>
            <a:r>
              <a:rPr lang="mr-IN" dirty="0" smtClean="0"/>
              <a:t> असायला पाहिजे. नोट पॅड</a:t>
            </a:r>
            <a:r>
              <a:rPr lang="en-US" dirty="0" smtClean="0"/>
              <a:t> </a:t>
            </a:r>
            <a:r>
              <a:rPr lang="mr-IN" dirty="0" smtClean="0"/>
              <a:t> हा एक वर्ड प्रोसेसिंग सॅाफ्टवेअर आहे. ह्या सॅाफ्टवेअर चा उपयोग लेटर टाईप करण्याकरिता किंवा टेक्स्ट  डाक्युमेंट तयार करण्यासाठी केला जातो.</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r>
              <a:rPr lang="mr-IN" sz="2400" dirty="0" smtClean="0"/>
              <a:t>४) पेंट(</a:t>
            </a:r>
            <a:r>
              <a:rPr lang="en-US" sz="2400" dirty="0" smtClean="0"/>
              <a:t> Paint):- </a:t>
            </a:r>
            <a:endParaRPr lang="en-US" sz="2400" dirty="0"/>
          </a:p>
        </p:txBody>
      </p:sp>
      <p:sp>
        <p:nvSpPr>
          <p:cNvPr id="3" name="Content Placeholder 2"/>
          <p:cNvSpPr>
            <a:spLocks noGrp="1"/>
          </p:cNvSpPr>
          <p:nvPr>
            <p:ph idx="1"/>
          </p:nvPr>
        </p:nvSpPr>
        <p:spPr>
          <a:xfrm>
            <a:off x="1066800" y="685800"/>
            <a:ext cx="7848600" cy="5943600"/>
          </a:xfrm>
        </p:spPr>
        <p:txBody>
          <a:bodyPr/>
          <a:lstStyle/>
          <a:p>
            <a:pPr>
              <a:buNone/>
            </a:pPr>
            <a:r>
              <a:rPr lang="mr-IN" dirty="0" smtClean="0"/>
              <a:t>विंडोज अॅक्सेसरीज ग्रुप मध्ये असलेला हा टूल अत्यंत महत्वपूर्ण आहे. ह्या टूल च्या मदतीने चित्र, रेखाचित्र, तसेच नकाशे इत्यादी बनवू शकतो. ह्याला पेंट ब्रश सुद्धा म्हणतात. पेंट ब्रश मध्ये बॅाक्स विंडो असते. ह्या टूल बॅाक्स मध्ये विविध टूल्स असतात. ह्या मध्ये एक ड्राइंग प्रोग्राम असतो. ह्या प्रोग्राम मध्ये माउस चा पेन्सिल ब्रश च्या रुपात उपयोग करू शकतो. तसेच रेखाचित्र तयार करू शकतो.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848600" cy="609600"/>
          </a:xfrm>
        </p:spPr>
        <p:txBody>
          <a:bodyPr>
            <a:normAutofit fontScale="90000"/>
          </a:bodyPr>
          <a:lstStyle/>
          <a:p>
            <a:r>
              <a:rPr lang="mr-IN" sz="2400" dirty="0" smtClean="0"/>
              <a:t>५) प्रॅाम्प्ट आज्ञा अॅक्सेसरीज (</a:t>
            </a:r>
            <a:r>
              <a:rPr lang="en-US" sz="2400" dirty="0" smtClean="0"/>
              <a:t> Command Prompt Accessories):-</a:t>
            </a:r>
            <a:r>
              <a:rPr lang="mr-IN" sz="2400" dirty="0" smtClean="0"/>
              <a:t> </a:t>
            </a:r>
            <a:endParaRPr lang="en-US" sz="2400" dirty="0"/>
          </a:p>
        </p:txBody>
      </p:sp>
      <p:sp>
        <p:nvSpPr>
          <p:cNvPr id="3" name="Content Placeholder 2"/>
          <p:cNvSpPr>
            <a:spLocks noGrp="1"/>
          </p:cNvSpPr>
          <p:nvPr>
            <p:ph idx="1"/>
          </p:nvPr>
        </p:nvSpPr>
        <p:spPr>
          <a:xfrm>
            <a:off x="1066800" y="685800"/>
            <a:ext cx="7848600" cy="5943600"/>
          </a:xfrm>
        </p:spPr>
        <p:txBody>
          <a:bodyPr/>
          <a:lstStyle/>
          <a:p>
            <a:pPr>
              <a:buNone/>
            </a:pPr>
            <a:r>
              <a:rPr lang="mr-IN" dirty="0" smtClean="0"/>
              <a:t>विंडोज</a:t>
            </a:r>
            <a:r>
              <a:rPr lang="en-US" dirty="0" smtClean="0"/>
              <a:t>- XP</a:t>
            </a:r>
            <a:r>
              <a:rPr lang="mr-IN" dirty="0" smtClean="0"/>
              <a:t> च्या अॅक्सेसरीज मध्ये प्रॅाम्प्ट आज्ञा टूल व्दारे प्रॅाम्प्ट आज्ञा विंडो खुलते. हि विंडो आपल्याला डॅास ऑपरेटिंग सिस्टम चे वातावरण उपलब्ध करते. ह्या विंडो मध्ये आपण डॅास च्या कमांड चालवू शकतो. ह्या व्दारे टेक्स्ट वर आधारित कार्य करू शकतो. प्रॅाम्प्ट आज्ञा विंडो मध्ये वर्तमान डीक्शनरी प्रदर्शित होते. त्या समोर टाईप केलेली  कमांड, क्लिक केलेल्या कर्सर च्या स्थानावर टाईप होते आणि की-बोर्ड वर एनंटर बटन दाबल्या नंतर कार्य करते.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563562"/>
          </a:xfrm>
        </p:spPr>
        <p:txBody>
          <a:bodyPr>
            <a:normAutofit/>
          </a:bodyPr>
          <a:lstStyle/>
          <a:p>
            <a:r>
              <a:rPr lang="mr-IN" sz="2400" dirty="0" smtClean="0"/>
              <a:t>६) “फार्मेटिंग” अॅक्सेसरीज</a:t>
            </a:r>
            <a:r>
              <a:rPr lang="en-US" sz="2400" dirty="0" smtClean="0"/>
              <a:t> </a:t>
            </a:r>
            <a:r>
              <a:rPr lang="mr-IN" sz="2400" dirty="0" smtClean="0"/>
              <a:t>(</a:t>
            </a:r>
            <a:r>
              <a:rPr lang="en-US" sz="2400" dirty="0" smtClean="0"/>
              <a:t>Formatting Accessories):-</a:t>
            </a:r>
            <a:r>
              <a:rPr lang="mr-IN" sz="2400" dirty="0" smtClean="0"/>
              <a:t> </a:t>
            </a:r>
            <a:endParaRPr lang="en-US" sz="2400" dirty="0"/>
          </a:p>
        </p:txBody>
      </p:sp>
      <p:sp>
        <p:nvSpPr>
          <p:cNvPr id="3" name="Content Placeholder 2"/>
          <p:cNvSpPr>
            <a:spLocks noGrp="1"/>
          </p:cNvSpPr>
          <p:nvPr>
            <p:ph idx="1"/>
          </p:nvPr>
        </p:nvSpPr>
        <p:spPr>
          <a:xfrm>
            <a:off x="1143000" y="838200"/>
            <a:ext cx="7772400" cy="5715000"/>
          </a:xfrm>
        </p:spPr>
        <p:txBody>
          <a:bodyPr>
            <a:normAutofit fontScale="85000" lnSpcReduction="10000"/>
          </a:bodyPr>
          <a:lstStyle/>
          <a:p>
            <a:pPr>
              <a:buNone/>
            </a:pPr>
            <a:r>
              <a:rPr lang="mr-IN" dirty="0" smtClean="0"/>
              <a:t> काही वेळा विन्डोज इतके खराब झालेले असते  किंवा हॅकर्स आणि ट्रोजन प्रोग्राम व्दारे इतके खराब केलेले असते की त्यावर उपाय म्हणजे ते पूर्वी पासून सुरु करणे आवश्यक आहे. </a:t>
            </a:r>
          </a:p>
          <a:p>
            <a:pPr>
              <a:buNone/>
            </a:pPr>
            <a:r>
              <a:rPr lang="mr-IN" dirty="0" smtClean="0"/>
              <a:t>हा उपाय हार्ड वेअर चे स्वरुपण (</a:t>
            </a:r>
            <a:r>
              <a:rPr lang="en-US" dirty="0" smtClean="0"/>
              <a:t> Formatting) </a:t>
            </a:r>
            <a:r>
              <a:rPr lang="mr-IN" dirty="0" smtClean="0"/>
              <a:t> करून पूर्ण केल्या जाते. त्या करिता आपल्या संगणकातील सर्व प्रोग्राम्स आणि डाटा काढून टाकून पुन्हा विंडोज स्थापित (</a:t>
            </a:r>
            <a:r>
              <a:rPr lang="en-US" dirty="0" smtClean="0"/>
              <a:t>install) </a:t>
            </a:r>
            <a:r>
              <a:rPr lang="mr-IN" dirty="0" smtClean="0"/>
              <a:t> केल्या जाते. </a:t>
            </a:r>
          </a:p>
          <a:p>
            <a:pPr>
              <a:buNone/>
            </a:pPr>
            <a:r>
              <a:rPr lang="mr-IN" dirty="0" smtClean="0"/>
              <a:t>स्वरुपनामुळे डिस्क वरील खराब भाग तपासल्या जाते आणि डिस्क वरील सर्व डाटा हटविल्या जाते. </a:t>
            </a:r>
          </a:p>
          <a:p>
            <a:pPr>
              <a:buNone/>
            </a:pPr>
            <a:r>
              <a:rPr lang="mr-IN" dirty="0" smtClean="0"/>
              <a:t>नवीन डिस्क वापरण्या अगोदर आपणाला प्रथम डिस्क चे स्वरुपण करण्यासाठी हि कमांड वापरावी लागते.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932</TotalTime>
  <Words>3009</Words>
  <Application>Microsoft Office PowerPoint</Application>
  <PresentationFormat>On-screen Show (4:3)</PresentationFormat>
  <Paragraphs>154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Solstice</vt:lpstr>
      <vt:lpstr>Lecture –  4      ( M. S. Windows Accessories ) UNIT-III Subject- Computer Application in Home Science [Seme – III ] Code – 231CA20</vt:lpstr>
      <vt:lpstr>एम. एस.  विंडोज ची  उपसाधने (M. S. Windows Accessories):-</vt:lpstr>
      <vt:lpstr>१) वर्ड पॅड (Word Pad):-  </vt:lpstr>
      <vt:lpstr>वर्ड पॅड चे उपयोग - </vt:lpstr>
      <vt:lpstr>२) कॅल्क्युलेटर ( Calculator):- </vt:lpstr>
      <vt:lpstr>३) नोट पॅड ( Note Pad):- </vt:lpstr>
      <vt:lpstr>४) पेंट( Paint):- </vt:lpstr>
      <vt:lpstr>५) प्रॅाम्प्ट आज्ञा अॅक्सेसरीज ( Command Prompt Accessories):- </vt:lpstr>
      <vt:lpstr>६) “फार्मेटिंग” अॅक्सेसरीज (Formatting Accessories):- </vt:lpstr>
      <vt:lpstr>७) रिमोट डेस्क टॅाप कनेक्शन (Remote Desktop Connection):-</vt:lpstr>
      <vt:lpstr>८) ध्वनी मुद्रण अॅक्सेसरीज ( Sound Recording Accessories):- </vt:lpstr>
      <vt:lpstr>सिस्टम टूल्स / प्रणाली साधने ( System Tools):-  </vt:lpstr>
      <vt:lpstr>१) वर्ण नकाशा (Character Map):-</vt:lpstr>
      <vt:lpstr>२) प्रणाली पुनर्संचयीत साधन (System Restore Tool ):-</vt:lpstr>
      <vt:lpstr>३) “डिस्क साफ” साधन ( Disk Clean up tool ):-</vt:lpstr>
      <vt:lpstr>Slide 16</vt:lpstr>
      <vt:lpstr>४) “डिस्क डी-फ्रॅगमेंटर” टूल (Disk Defragmenter Tool):-  </vt:lpstr>
      <vt:lpstr>Slide 18</vt:lpstr>
      <vt:lpstr>५) “टास्क श्येड्युलर” टूल (Task Scheduler Tool):-</vt:lpstr>
      <vt:lpstr>Slide 20</vt:lpstr>
      <vt:lpstr>Slide 21</vt:lpstr>
      <vt:lpstr>Slide 22</vt:lpstr>
      <vt:lpstr>Slide 23</vt:lpstr>
      <vt:lpstr>६) “स्निपिंग” टूल ( Snipping Tool)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4      ( M. S. Windows Accessories ) UNIT-III Subject- Computer Application in Home Science [Seme – III ] Code – 231CA20</dc:title>
  <dc:creator>DELL</dc:creator>
  <cp:lastModifiedBy>DELL</cp:lastModifiedBy>
  <cp:revision>92</cp:revision>
  <dcterms:created xsi:type="dcterms:W3CDTF">2020-08-25T15:03:34Z</dcterms:created>
  <dcterms:modified xsi:type="dcterms:W3CDTF">2020-08-27T17:33:34Z</dcterms:modified>
</cp:coreProperties>
</file>