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02506-1296-408A-99F1-8B53B5BBFB8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8E7B463D-B0ED-499E-8AE3-622DE25E47D0}" type="slidenum">
              <a:rPr lang="en-US" smtClean="0"/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02506-1296-408A-99F1-8B53B5BBFB8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463D-B0ED-499E-8AE3-622DE25E47D0}" type="slidenum">
              <a:rPr lang="en-US" smtClean="0"/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02506-1296-408A-99F1-8B53B5BBFB8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463D-B0ED-499E-8AE3-622DE25E47D0}" type="slidenum">
              <a:rPr lang="en-US" smtClean="0"/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02506-1296-408A-99F1-8B53B5BBFB8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463D-B0ED-499E-8AE3-622DE25E47D0}" type="slidenum">
              <a:rPr lang="en-US" smtClean="0"/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02506-1296-408A-99F1-8B53B5BBFB8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463D-B0ED-499E-8AE3-622DE25E47D0}" type="slidenum">
              <a:rPr lang="en-US" smtClean="0"/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02506-1296-408A-99F1-8B53B5BBFB8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463D-B0ED-499E-8AE3-622DE25E47D0}" type="slidenum">
              <a:rPr lang="en-US" smtClean="0"/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02506-1296-408A-99F1-8B53B5BBFB8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463D-B0ED-499E-8AE3-622DE25E47D0}" type="slidenum">
              <a:rPr lang="en-US" smtClean="0"/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02506-1296-408A-99F1-8B53B5BBFB8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463D-B0ED-499E-8AE3-622DE25E47D0}" type="slidenum">
              <a:rPr lang="en-US" smtClean="0"/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02506-1296-408A-99F1-8B53B5BBFB8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463D-B0ED-499E-8AE3-622DE25E47D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02506-1296-408A-99F1-8B53B5BBFB8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463D-B0ED-499E-8AE3-622DE25E47D0}" type="slidenum">
              <a:rPr lang="en-US" smtClean="0"/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8C602506-1296-408A-99F1-8B53B5BBFB8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B463D-B0ED-499E-8AE3-622DE25E47D0}" type="slidenum">
              <a:rPr lang="en-US" smtClean="0"/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>
            <a:fillRect/>
          </a:stretch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02506-1296-408A-99F1-8B53B5BBFB8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8E7B463D-B0ED-499E-8AE3-622DE25E47D0}" type="slidenum">
              <a:rPr lang="en-US" smtClean="0"/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hyperlink" Target="https://mr.wikipedia.org/wiki/%E0%A4%B8%E0%A4%82%E0%A4%A4_%E0%A4%8F%E0%A4%95%E0%A4%A8%E0%A4%BE%E0%A4%A5" TargetMode="External"/><Relationship Id="rId6" Type="http://schemas.openxmlformats.org/officeDocument/2006/relationships/hyperlink" Target="https://mr.wikipedia.org/wiki/%E0%A4%B8%E0%A4%82%E0%A4%A4_%E0%A4%9C%E0%A5%8D%E0%A4%9E%E0%A4%BE%E0%A4%A8%E0%A5%87%E0%A4%B6%E0%A5%8D%E0%A4%B5%E0%A4%B0" TargetMode="External"/><Relationship Id="rId5" Type="http://schemas.openxmlformats.org/officeDocument/2006/relationships/hyperlink" Target="https://mr.wikipedia.org/wiki/%E0%A4%B8%E0%A4%82%E0%A4%A4_%E0%A4%A8%E0%A4%BE%E0%A4%AE%E0%A4%A6%E0%A5%87%E0%A4%B5" TargetMode="External"/><Relationship Id="rId4" Type="http://schemas.openxmlformats.org/officeDocument/2006/relationships/hyperlink" Target="https://mr.wikipedia.org/wiki/%E0%A4%B8%E0%A4%82%E0%A4%A4" TargetMode="External"/><Relationship Id="rId3" Type="http://schemas.openxmlformats.org/officeDocument/2006/relationships/hyperlink" Target="https://mr.wikipedia.org/wiki/%E0%A4%B5%E0%A4%BE%E0%A4%B0%E0%A4%95%E0%A4%B0%E0%A5%80_%E0%A4%B8%E0%A4%82%E0%A4%AA%E0%A5%8D%E0%A4%B0%E0%A4%A6%E0%A4%BE%E0%A4%AF" TargetMode="External"/><Relationship Id="rId2" Type="http://schemas.openxmlformats.org/officeDocument/2006/relationships/hyperlink" Target="https://mr.wikipedia.org/wiki/%E0%A4%B5%E0%A5%83%E0%A4%A4%E0%A5%8D%E0%A4%A4" TargetMode="External"/><Relationship Id="rId1" Type="http://schemas.openxmlformats.org/officeDocument/2006/relationships/hyperlink" Target="https://mr.wikipedia.org/wiki/%E0%A4%95%E0%A4%B5%E0%A4%BF%E0%A4%A4%E0%A4%BE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hyperlink" Target="https://mr.wikipedia.org/w/index.php?title=%E0%A4%AF%E0%A4%AE%E0%A4%95&amp;action=edit&amp;redlink=1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.xml"/><Relationship Id="rId3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i-IN" sz="4400" dirty="0">
                <a:solidFill>
                  <a:schemeClr val="accent1">
                    <a:lumMod val="75000"/>
                  </a:schemeClr>
                </a:solidFill>
              </a:rPr>
              <a:t>बीए भाग 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hi-IN" sz="4400" dirty="0">
                <a:solidFill>
                  <a:schemeClr val="accent1">
                    <a:lumMod val="75000"/>
                  </a:schemeClr>
                </a:solidFill>
              </a:rPr>
              <a:t> विभागप्रमुख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hi-IN" sz="4400" dirty="0">
                <a:solidFill>
                  <a:schemeClr val="accent1">
                    <a:lumMod val="75000"/>
                  </a:schemeClr>
                </a:solidFill>
              </a:rPr>
              <a:t>मातोश्री विमलाबाई देशमुख महाविद्यालय</a:t>
            </a:r>
            <a:endParaRPr lang="en-US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i-IN" sz="2400" dirty="0">
                <a:solidFill>
                  <a:srgbClr val="FF0000"/>
                </a:solidFill>
              </a:rPr>
              <a:t>डॉ.मंदा नांदूरकर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hi-IN" sz="2400" dirty="0">
                <a:solidFill>
                  <a:srgbClr val="FF0000"/>
                </a:solidFill>
              </a:rPr>
              <a:t>मराठी</a:t>
            </a:r>
            <a:br>
              <a:rPr lang="en-US" sz="2400" dirty="0"/>
            </a:b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sym typeface="+mn-ea"/>
              </a:rPr>
              <a:t> </a:t>
            </a:r>
            <a:r>
              <a:rPr lang="hi-IN" dirty="0">
                <a:solidFill>
                  <a:srgbClr val="FF0000"/>
                </a:solidFill>
                <a:sym typeface="+mn-ea"/>
              </a:rPr>
              <a:t>मराठी</a:t>
            </a:r>
            <a:r>
              <a:rPr lang="en-US" altLang="hi-IN" dirty="0">
                <a:solidFill>
                  <a:srgbClr val="FF0000"/>
                </a:solidFill>
                <a:sym typeface="+mn-ea"/>
              </a:rPr>
              <a:t>.....</a:t>
            </a:r>
            <a:endParaRPr lang="en-US" altLang="hi-IN" dirty="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842" y="2016125"/>
            <a:ext cx="6110641" cy="3449638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3866"/>
          </a:xfrm>
        </p:spPr>
        <p:txBody>
          <a:bodyPr>
            <a:normAutofit/>
          </a:bodyPr>
          <a:lstStyle/>
          <a:p>
            <a:r>
              <a:rPr lang="hi-IN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अभंग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3140"/>
            <a:ext cx="10515600" cy="5274859"/>
          </a:xfrm>
        </p:spPr>
        <p:txBody>
          <a:bodyPr>
            <a:normAutofit/>
          </a:bodyPr>
          <a:lstStyle/>
          <a:p>
            <a:r>
              <a:rPr lang="hi-IN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अभंग</a:t>
            </a:r>
            <a:r>
              <a:rPr lang="hi-I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हा प्राचीन मराठी साहित्यात विकसित झालेला विशेष </a:t>
            </a:r>
            <a:r>
              <a:rPr lang="hi-IN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1" tooltip="कविता"/>
              </a:rPr>
              <a:t>काव्यप्रकार</a:t>
            </a:r>
            <a:r>
              <a:rPr lang="hi-I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आहे. तसेच अभंग हे एक </a:t>
            </a:r>
            <a:r>
              <a:rPr lang="hi-IN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2" tooltip="वृत्त"/>
              </a:rPr>
              <a:t>अक्षरवृत्त</a:t>
            </a:r>
            <a:r>
              <a:rPr lang="hi-I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किंवा छंदाचा प्रकार आहे. काव्यप्रकार म्हणून प्रामुख्याने आध्यात्मिक आशयाच्या अभिव्यक्तीसाठी </a:t>
            </a:r>
            <a:r>
              <a:rPr lang="hi-IN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वारकरी संप्रदाय"/>
              </a:rPr>
              <a:t>वारकरी संप्रदायातील</a:t>
            </a:r>
            <a:r>
              <a:rPr lang="hi-I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hi-IN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4" tooltip="संत"/>
              </a:rPr>
              <a:t>संतांनी</a:t>
            </a:r>
            <a:r>
              <a:rPr lang="hi-I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या काव्यप्रकाराचा व छंदाचा प्रथम उपयोग केला. </a:t>
            </a:r>
            <a:r>
              <a:rPr lang="hi-IN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5" tooltip="संत नामदेव"/>
              </a:rPr>
              <a:t>संत नामदेव</a:t>
            </a:r>
            <a:r>
              <a:rPr lang="hi-I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hi-IN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6" tooltip="संत ज्ञानेश्वर"/>
              </a:rPr>
              <a:t>संत ज्ञानेश्वर</a:t>
            </a:r>
            <a:r>
              <a:rPr lang="hi-I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hi-IN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7" tooltip="संत एकनाथ"/>
              </a:rPr>
              <a:t>संत एकनाथ</a:t>
            </a:r>
            <a:r>
              <a:rPr lang="hi-I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इत्यादी संतांचे विठ्ठलभक्तिपर काव्य प्रामुख्याने अभंग स्वरूपातच आहे.</a:t>
            </a: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762" y="177421"/>
            <a:ext cx="299468" cy="600501"/>
          </a:xfrm>
        </p:spPr>
        <p:txBody>
          <a:bodyPr>
            <a:normAutofit/>
          </a:bodyPr>
          <a:lstStyle/>
          <a:p>
            <a:r>
              <a:rPr lang="en-US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77922"/>
            <a:ext cx="10515600" cy="6080078"/>
          </a:xfrm>
        </p:spPr>
        <p:txBody>
          <a:bodyPr/>
          <a:lstStyle/>
          <a:p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en-US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en-US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hi-I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छंद म्हणून अभंगाचे दोन प्रमुख प्रकार पडतात. एक मोठा अभंग व दुसरा लहान अभंग. मोठ्या अभंगात प्रत्येक चरणाचे चार खंड पडतात. पहिल्या तीन खंडांत प्रत्येकी सहा अक्षरे असतात. तर शेवटच्या खंडात चार अक्षरे असतात. दुसऱ्या व तिसऱ्या चरणखंडाच्या शेवटी </a:t>
            </a:r>
            <a:r>
              <a:rPr lang="hi-IN" b="0" i="0" u="none" strike="noStrike" dirty="0">
                <a:solidFill>
                  <a:srgbClr val="D73333"/>
                </a:solidFill>
                <a:effectLst/>
                <a:latin typeface="Arial" panose="020B0604020202020204" pitchFamily="34" charset="0"/>
                <a:hlinkClick r:id="rId1" tooltip="यमक (पान अस्तित्वात नाही)"/>
              </a:rPr>
              <a:t>यमक</a:t>
            </a:r>
            <a:r>
              <a:rPr lang="hi-I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जुळविलेले असते. तर शेवटचा खंड चरणाला पूर्णत्व देणारा असतो.</a:t>
            </a:r>
            <a:endParaRPr lang="hi-IN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95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59808"/>
            <a:ext cx="10515600" cy="5796935"/>
          </a:xfrm>
        </p:spPr>
        <p:txBody>
          <a:bodyPr/>
          <a:lstStyle/>
          <a:p>
            <a:pPr algn="l"/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en-US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algn="l"/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en-US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algn="l"/>
            <a:r>
              <a:rPr lang="hi-I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उदा० सुंदर ते ध्यान । उभे विटेवरी ।। कर कटेवरी । ठेवोनिया ।।</a:t>
            </a:r>
            <a:endParaRPr lang="hi-IN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hi-I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तर लहान अभंगात प्रत्येकी आठ अक्षरांचे दोन चरणखंड असतात. व शेवटी यमक जुळवलेले असते. उदा० जे का रंजले गांजले । त्यांसी म्हणे जो आपुले ।।</a:t>
            </a:r>
            <a:endParaRPr lang="hi-IN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ta Mangeshkar _ पैल तोगे काऊ _ Pail Toge Kau _ Bhavartha Mauli _ Sant Dnyaneshwar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69242" y="2016125"/>
            <a:ext cx="9908274" cy="3449638"/>
          </a:xfr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4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65527"/>
            <a:ext cx="9711519" cy="3411941"/>
          </a:xfrm>
        </p:spPr>
        <p:txBody>
          <a:bodyPr>
            <a:normAutofit/>
          </a:bodyPr>
          <a:lstStyle/>
          <a:p>
            <a:r>
              <a:rPr lang="en-US" sz="5500" dirty="0">
                <a:effectLst/>
              </a:rPr>
              <a:t>                   </a:t>
            </a:r>
            <a:r>
              <a:rPr lang="en-US" sz="5500" dirty="0">
                <a:effectLst/>
                <a:highlight>
                  <a:srgbClr val="000000"/>
                </a:highlight>
              </a:rPr>
              <a:t>🙏💐 🙏💐</a:t>
            </a:r>
            <a:endParaRPr lang="en-US" sz="5500" dirty="0">
              <a:highlight>
                <a:srgbClr val="000000"/>
              </a:highligh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991367"/>
            <a:ext cx="10515600" cy="185596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TIMING" val="|26.6"/>
</p:tagLst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0</TotalTime>
  <Words>992</Words>
  <Application>WPS Presentation</Application>
  <PresentationFormat>Widescreen</PresentationFormat>
  <Paragraphs>28</Paragraphs>
  <Slides>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8" baseType="lpstr">
      <vt:lpstr>Arial</vt:lpstr>
      <vt:lpstr>SimSun</vt:lpstr>
      <vt:lpstr>Wingdings</vt:lpstr>
      <vt:lpstr>Mangal</vt:lpstr>
      <vt:lpstr>Nirmala UI</vt:lpstr>
      <vt:lpstr>Gill Sans MT</vt:lpstr>
      <vt:lpstr>Microsoft YaHei</vt:lpstr>
      <vt:lpstr>Arial Unicode MS</vt:lpstr>
      <vt:lpstr>Calibri</vt:lpstr>
      <vt:lpstr>Segoe Print</vt:lpstr>
      <vt:lpstr>Gallery</vt:lpstr>
      <vt:lpstr>बीए भाग 1  विभागप्रमुख, मातोश्री विमलाबाई देशमुख महाविद्यालय</vt:lpstr>
      <vt:lpstr>PowerPoint 演示文稿</vt:lpstr>
      <vt:lpstr>अभंग</vt:lpstr>
      <vt:lpstr>.</vt:lpstr>
      <vt:lpstr>PowerPoint 演示文稿</vt:lpstr>
      <vt:lpstr>PowerPoint 演示文稿</vt:lpstr>
      <vt:lpstr>                   🙏💐 🙏💐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बीए भाग 1  विभागप्रमुख, मातोश्री विमलाबाई देशमुख महाविद्यालय</dc:title>
  <dc:creator>DELL</dc:creator>
  <cp:lastModifiedBy>DELL</cp:lastModifiedBy>
  <cp:revision>2</cp:revision>
  <dcterms:created xsi:type="dcterms:W3CDTF">2023-08-28T07:32:00Z</dcterms:created>
  <dcterms:modified xsi:type="dcterms:W3CDTF">2023-12-06T11:34:21Z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3979857BB14C4C559B8B0E52C36C3AC9_12</vt:lpwstr>
  </property>
  <property fmtid="{D5CDD505-2E9C-101B-9397-08002B2CF9AE}" pid="3" name="KSOProductBuildVer">
    <vt:lpwstr>1033-12.2.0.13306</vt:lpwstr>
  </property>
</Properties>
</file>